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handoutMasterIdLst>
    <p:handoutMasterId r:id="rId94"/>
  </p:handoutMasterIdLst>
  <p:sldIdLst>
    <p:sldId id="440" r:id="rId2"/>
    <p:sldId id="318" r:id="rId3"/>
    <p:sldId id="353" r:id="rId4"/>
    <p:sldId id="319" r:id="rId5"/>
    <p:sldId id="327" r:id="rId6"/>
    <p:sldId id="321" r:id="rId7"/>
    <p:sldId id="330" r:id="rId8"/>
    <p:sldId id="324" r:id="rId9"/>
    <p:sldId id="326" r:id="rId10"/>
    <p:sldId id="322" r:id="rId11"/>
    <p:sldId id="325" r:id="rId12"/>
    <p:sldId id="323" r:id="rId13"/>
    <p:sldId id="329" r:id="rId14"/>
    <p:sldId id="466" r:id="rId15"/>
    <p:sldId id="320" r:id="rId16"/>
    <p:sldId id="337" r:id="rId17"/>
    <p:sldId id="336" r:id="rId18"/>
    <p:sldId id="292" r:id="rId19"/>
    <p:sldId id="394" r:id="rId20"/>
    <p:sldId id="385" r:id="rId21"/>
    <p:sldId id="387" r:id="rId22"/>
    <p:sldId id="391" r:id="rId23"/>
    <p:sldId id="392" r:id="rId24"/>
    <p:sldId id="332" r:id="rId25"/>
    <p:sldId id="333" r:id="rId26"/>
    <p:sldId id="442" r:id="rId27"/>
    <p:sldId id="443" r:id="rId28"/>
    <p:sldId id="448" r:id="rId29"/>
    <p:sldId id="349" r:id="rId30"/>
    <p:sldId id="417" r:id="rId31"/>
    <p:sldId id="342" r:id="rId32"/>
    <p:sldId id="419" r:id="rId33"/>
    <p:sldId id="346" r:id="rId34"/>
    <p:sldId id="450" r:id="rId35"/>
    <p:sldId id="435" r:id="rId36"/>
    <p:sldId id="449" r:id="rId37"/>
    <p:sldId id="451" r:id="rId38"/>
    <p:sldId id="439" r:id="rId39"/>
    <p:sldId id="438" r:id="rId40"/>
    <p:sldId id="347" r:id="rId41"/>
    <p:sldId id="422" r:id="rId42"/>
    <p:sldId id="447" r:id="rId43"/>
    <p:sldId id="384" r:id="rId44"/>
    <p:sldId id="293" r:id="rId45"/>
    <p:sldId id="424" r:id="rId46"/>
    <p:sldId id="287" r:id="rId47"/>
    <p:sldId id="454" r:id="rId48"/>
    <p:sldId id="455" r:id="rId49"/>
    <p:sldId id="456" r:id="rId50"/>
    <p:sldId id="291" r:id="rId51"/>
    <p:sldId id="267" r:id="rId52"/>
    <p:sldId id="275" r:id="rId53"/>
    <p:sldId id="288" r:id="rId54"/>
    <p:sldId id="289" r:id="rId55"/>
    <p:sldId id="290" r:id="rId56"/>
    <p:sldId id="463" r:id="rId57"/>
    <p:sldId id="464" r:id="rId58"/>
    <p:sldId id="465" r:id="rId59"/>
    <p:sldId id="452" r:id="rId60"/>
    <p:sldId id="457" r:id="rId61"/>
    <p:sldId id="458" r:id="rId62"/>
    <p:sldId id="409" r:id="rId63"/>
    <p:sldId id="446" r:id="rId64"/>
    <p:sldId id="299" r:id="rId65"/>
    <p:sldId id="416" r:id="rId66"/>
    <p:sldId id="301" r:id="rId67"/>
    <p:sldId id="445" r:id="rId68"/>
    <p:sldId id="306" r:id="rId69"/>
    <p:sldId id="308" r:id="rId70"/>
    <p:sldId id="294" r:id="rId71"/>
    <p:sldId id="436" r:id="rId72"/>
    <p:sldId id="393" r:id="rId73"/>
    <p:sldId id="434" r:id="rId74"/>
    <p:sldId id="431" r:id="rId75"/>
    <p:sldId id="432" r:id="rId76"/>
    <p:sldId id="386" r:id="rId77"/>
    <p:sldId id="307" r:id="rId78"/>
    <p:sldId id="444" r:id="rId79"/>
    <p:sldId id="302" r:id="rId80"/>
    <p:sldId id="264" r:id="rId81"/>
    <p:sldId id="265" r:id="rId82"/>
    <p:sldId id="414" r:id="rId83"/>
    <p:sldId id="395" r:id="rId84"/>
    <p:sldId id="469" r:id="rId85"/>
    <p:sldId id="459" r:id="rId86"/>
    <p:sldId id="460" r:id="rId87"/>
    <p:sldId id="461" r:id="rId88"/>
    <p:sldId id="467" r:id="rId89"/>
    <p:sldId id="468" r:id="rId90"/>
    <p:sldId id="352" r:id="rId91"/>
    <p:sldId id="441"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clrMru>
    <a:srgbClr val="DDFC10"/>
    <a:srgbClr val="043579"/>
    <a:srgbClr val="00FF00"/>
    <a:srgbClr val="ABACAB"/>
    <a:srgbClr val="A0A9AB"/>
    <a:srgbClr val="4F5555"/>
    <a:srgbClr val="571F62"/>
    <a:srgbClr val="1D9A97"/>
    <a:srgbClr val="66FFCC"/>
    <a:srgbClr val="3737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723" autoAdjust="0"/>
  </p:normalViewPr>
  <p:slideViewPr>
    <p:cSldViewPr snapToGrid="0" snapToObjects="1">
      <p:cViewPr>
        <p:scale>
          <a:sx n="150" d="100"/>
          <a:sy n="150" d="100"/>
        </p:scale>
        <p:origin x="-272" y="1392"/>
      </p:cViewPr>
      <p:guideLst>
        <p:guide orient="horz" pos="1620"/>
        <p:guide pos="2880"/>
      </p:guideLst>
    </p:cSldViewPr>
  </p:slideViewPr>
  <p:notesTextViewPr>
    <p:cViewPr>
      <p:scale>
        <a:sx n="100" d="100"/>
        <a:sy n="100" d="100"/>
      </p:scale>
      <p:origin x="0" y="0"/>
    </p:cViewPr>
  </p:notesTextViewPr>
  <p:sorterViewPr>
    <p:cViewPr>
      <p:scale>
        <a:sx n="150" d="100"/>
        <a:sy n="150" d="100"/>
      </p:scale>
      <p:origin x="0" y="1080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Sheet1!$B$1</c:f>
              <c:strCache>
                <c:ptCount val="1"/>
                <c:pt idx="0">
                  <c:v>Sales</c:v>
                </c:pt>
              </c:strCache>
            </c:strRef>
          </c:tx>
          <c:cat>
            <c:strRef>
              <c:f>Sheet1!$A$2:$A$5</c:f>
              <c:strCache>
                <c:ptCount val="4"/>
                <c:pt idx="0">
                  <c:v>Product A</c:v>
                </c:pt>
                <c:pt idx="1">
                  <c:v>Product B</c:v>
                </c:pt>
                <c:pt idx="2">
                  <c:v>Product C</c:v>
                </c:pt>
                <c:pt idx="3">
                  <c:v>Prodcut D</c:v>
                </c:pt>
              </c:strCache>
            </c:strRef>
          </c:cat>
          <c:val>
            <c:numRef>
              <c:f>Sheet1!$B$2:$B$5</c:f>
              <c:numCache>
                <c:formatCode>General</c:formatCode>
                <c:ptCount val="4"/>
                <c:pt idx="0">
                  <c:v>60.0</c:v>
                </c:pt>
                <c:pt idx="1">
                  <c:v>20.0</c:v>
                </c:pt>
                <c:pt idx="2">
                  <c:v>13.0</c:v>
                </c:pt>
                <c:pt idx="3">
                  <c:v>7.0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cat>
            <c:strRef>
              <c:f>Sheet1!$A$2:$A$5</c:f>
              <c:strCache>
                <c:ptCount val="4"/>
                <c:pt idx="0">
                  <c:v>Product A</c:v>
                </c:pt>
                <c:pt idx="1">
                  <c:v>Product B</c:v>
                </c:pt>
                <c:pt idx="2">
                  <c:v>Product C</c:v>
                </c:pt>
                <c:pt idx="3">
                  <c:v>Product D</c:v>
                </c:pt>
              </c:strCache>
            </c:strRef>
          </c:cat>
          <c:val>
            <c:numRef>
              <c:f>Sheet1!$B$2:$B$5</c:f>
              <c:numCache>
                <c:formatCode>General</c:formatCode>
                <c:ptCount val="4"/>
                <c:pt idx="0">
                  <c:v>60.0</c:v>
                </c:pt>
                <c:pt idx="1">
                  <c:v>20.0</c:v>
                </c:pt>
                <c:pt idx="2">
                  <c:v>13.0</c:v>
                </c:pt>
                <c:pt idx="3">
                  <c:v>7.0</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12AD2A-BDE9-F147-8820-41231F162FC5}" type="datetimeFigureOut">
              <a:rPr lang="en-US" smtClean="0"/>
              <a:t>7/5/16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D197FB-0B05-B74E-9134-9460C0567F6D}" type="slidenum">
              <a:rPr lang="en-US" smtClean="0"/>
              <a:t>‹#›</a:t>
            </a:fld>
            <a:endParaRPr lang="en-US"/>
          </a:p>
        </p:txBody>
      </p:sp>
    </p:spTree>
    <p:extLst>
      <p:ext uri="{BB962C8B-B14F-4D97-AF65-F5344CB8AC3E}">
        <p14:creationId xmlns:p14="http://schemas.microsoft.com/office/powerpoint/2010/main" val="145622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3D8AA0-42FA-F14F-A09B-00C25937E77F}" type="datetimeFigureOut">
              <a:rPr lang="en-US" smtClean="0"/>
              <a:t>7/5/16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F46DB8-291E-0848-BBF9-BF703F81E8E6}" type="slidenum">
              <a:rPr lang="en-US" smtClean="0"/>
              <a:t>‹#›</a:t>
            </a:fld>
            <a:endParaRPr lang="en-US"/>
          </a:p>
        </p:txBody>
      </p:sp>
    </p:spTree>
    <p:extLst>
      <p:ext uri="{BB962C8B-B14F-4D97-AF65-F5344CB8AC3E}">
        <p14:creationId xmlns:p14="http://schemas.microsoft.com/office/powerpoint/2010/main" val="31782018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George_Armitage_Miller" TargetMode="External"/><Relationship Id="rId4" Type="http://schemas.openxmlformats.org/officeDocument/2006/relationships/hyperlink" Target="http://en.wikipedia.org/wiki/The_Magical_Number_Seven,_Plus_or_Minus_Two" TargetMode="External"/><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F46DB8-291E-0848-BBF9-BF703F81E8E6}" type="slidenum">
              <a:rPr lang="en-US" smtClean="0"/>
              <a:t>1</a:t>
            </a:fld>
            <a:endParaRPr lang="en-US"/>
          </a:p>
        </p:txBody>
      </p:sp>
    </p:spTree>
    <p:extLst>
      <p:ext uri="{BB962C8B-B14F-4D97-AF65-F5344CB8AC3E}">
        <p14:creationId xmlns:p14="http://schemas.microsoft.com/office/powerpoint/2010/main" val="3964538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r>
              <a:rPr lang="en-US"/>
              <a:t>Page </a:t>
            </a:r>
            <a:fld id="{137BDCF8-3819-244E-BE5A-71852A840677}" type="slidenum">
              <a:rPr lang="en-US"/>
              <a:pPr>
                <a:defRPr/>
              </a:pPr>
              <a:t>30</a:t>
            </a:fld>
            <a:endParaRPr lang="en-US"/>
          </a:p>
        </p:txBody>
      </p:sp>
      <p:sp>
        <p:nvSpPr>
          <p:cNvPr id="8397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p:txBody>
          <a:bodyPr/>
          <a:lstStyle/>
          <a:p>
            <a:pPr eaLnBrk="1" hangingPunct="1">
              <a:lnSpc>
                <a:spcPct val="90000"/>
              </a:lnSpc>
              <a:defRPr/>
            </a:pPr>
            <a:r>
              <a:rPr lang="en-US" sz="900" dirty="0" smtClean="0">
                <a:cs typeface="+mn-cs"/>
              </a:rPr>
              <a:t>Information Processing theory is a dual-store model of memory. This model by Atkinson and </a:t>
            </a:r>
            <a:r>
              <a:rPr lang="en-US" sz="900" dirty="0" err="1" smtClean="0">
                <a:cs typeface="+mn-cs"/>
              </a:rPr>
              <a:t>Shiffrin</a:t>
            </a:r>
            <a:r>
              <a:rPr lang="en-US" sz="900" dirty="0" smtClean="0">
                <a:cs typeface="+mn-cs"/>
              </a:rPr>
              <a:t> proposes that that humans utilize two types of memory when processing information — short-term memory which includes sensory memory and working memory as components and long-term memory (</a:t>
            </a:r>
            <a:r>
              <a:rPr lang="en-US" sz="900" dirty="0" err="1" smtClean="0">
                <a:cs typeface="+mn-cs"/>
              </a:rPr>
              <a:t>Lohr</a:t>
            </a:r>
            <a:r>
              <a:rPr lang="en-US" sz="900" dirty="0" smtClean="0">
                <a:cs typeface="+mn-cs"/>
              </a:rPr>
              <a:t> 34).</a:t>
            </a:r>
          </a:p>
          <a:p>
            <a:pPr eaLnBrk="1" hangingPunct="1">
              <a:lnSpc>
                <a:spcPct val="90000"/>
              </a:lnSpc>
              <a:defRPr/>
            </a:pPr>
            <a:endParaRPr lang="en-US" sz="900" dirty="0" smtClean="0">
              <a:cs typeface="+mn-cs"/>
            </a:endParaRPr>
          </a:p>
          <a:p>
            <a:pPr eaLnBrk="1" hangingPunct="1">
              <a:lnSpc>
                <a:spcPct val="90000"/>
              </a:lnSpc>
              <a:defRPr/>
            </a:pPr>
            <a:r>
              <a:rPr lang="en-US" sz="900" dirty="0" smtClean="0">
                <a:solidFill>
                  <a:srgbClr val="6600CC"/>
                </a:solidFill>
                <a:latin typeface="Wingdings" charset="0"/>
              </a:rPr>
              <a:t>**</a:t>
            </a:r>
            <a:r>
              <a:rPr lang="en-US" sz="900" dirty="0" smtClean="0">
                <a:solidFill>
                  <a:srgbClr val="6600CC"/>
                </a:solidFill>
                <a:cs typeface="+mn-cs"/>
              </a:rPr>
              <a:t> Information</a:t>
            </a:r>
          </a:p>
          <a:p>
            <a:pPr eaLnBrk="1" hangingPunct="1">
              <a:lnSpc>
                <a:spcPct val="90000"/>
              </a:lnSpc>
              <a:defRPr/>
            </a:pPr>
            <a:r>
              <a:rPr lang="en-US" sz="900" dirty="0" smtClean="0">
                <a:cs typeface="+mn-cs"/>
              </a:rPr>
              <a:t>There is a tremendous amount of information all around us. If we sit quietly and pay attention, we might notice the hum of electrical appliances, the fan on the LCD projector, a breeze from the AC or heater. We might see flickers of light or shadows in the hall, but we learn to filter those things out. When we talk about sensory memory, we</a:t>
            </a:r>
            <a:r>
              <a:rPr lang="ja-JP" altLang="en-US" sz="900" dirty="0" smtClean="0">
                <a:latin typeface="Arial"/>
                <a:cs typeface="+mn-cs"/>
              </a:rPr>
              <a:t>’</a:t>
            </a:r>
            <a:r>
              <a:rPr lang="en-US" sz="900" dirty="0" smtClean="0">
                <a:cs typeface="+mn-cs"/>
              </a:rPr>
              <a:t>re mainly dealing with auditory and visual stimulus (</a:t>
            </a:r>
            <a:r>
              <a:rPr lang="en-US" sz="900" dirty="0" err="1" smtClean="0">
                <a:cs typeface="+mn-cs"/>
              </a:rPr>
              <a:t>Lohr</a:t>
            </a:r>
            <a:r>
              <a:rPr lang="en-US" sz="900" dirty="0" smtClean="0">
                <a:cs typeface="+mn-cs"/>
              </a:rPr>
              <a:t> 34).</a:t>
            </a:r>
          </a:p>
          <a:p>
            <a:pPr eaLnBrk="1" hangingPunct="1">
              <a:lnSpc>
                <a:spcPct val="90000"/>
              </a:lnSpc>
              <a:defRPr/>
            </a:pPr>
            <a:endParaRPr lang="en-US" sz="900" dirty="0" smtClean="0">
              <a:cs typeface="+mn-cs"/>
            </a:endParaRPr>
          </a:p>
          <a:p>
            <a:pPr eaLnBrk="1" hangingPunct="1">
              <a:lnSpc>
                <a:spcPct val="90000"/>
              </a:lnSpc>
              <a:defRPr/>
            </a:pPr>
            <a:r>
              <a:rPr lang="en-US" sz="900" dirty="0" smtClean="0">
                <a:cs typeface="+mn-cs"/>
              </a:rPr>
              <a:t>The first component of our short-term memory — sensory memory — can theoretically take in an unlimited amount of information although it can only hold it for a few seconds. Some of that information is selected or focused on and taken into working memory. Selection is a key function of sensory memory (</a:t>
            </a:r>
            <a:r>
              <a:rPr lang="en-US" sz="900" dirty="0" err="1" smtClean="0">
                <a:cs typeface="+mn-cs"/>
              </a:rPr>
              <a:t>Lohr</a:t>
            </a:r>
            <a:r>
              <a:rPr lang="en-US" sz="900" dirty="0" smtClean="0">
                <a:cs typeface="+mn-cs"/>
              </a:rPr>
              <a:t> 34-35).</a:t>
            </a:r>
          </a:p>
          <a:p>
            <a:pPr eaLnBrk="1" hangingPunct="1">
              <a:lnSpc>
                <a:spcPct val="90000"/>
              </a:lnSpc>
              <a:defRPr/>
            </a:pPr>
            <a:r>
              <a:rPr lang="en-US" sz="900" dirty="0" smtClean="0">
                <a:solidFill>
                  <a:srgbClr val="6600CC"/>
                </a:solidFill>
                <a:latin typeface="Wingdings" charset="0"/>
              </a:rPr>
              <a:t>**</a:t>
            </a:r>
            <a:r>
              <a:rPr lang="en-US" sz="900" dirty="0" smtClean="0">
                <a:solidFill>
                  <a:srgbClr val="6600CC"/>
                </a:solidFill>
                <a:cs typeface="+mn-cs"/>
              </a:rPr>
              <a:t> Info selected for working memory</a:t>
            </a:r>
          </a:p>
          <a:p>
            <a:pPr eaLnBrk="1" hangingPunct="1">
              <a:lnSpc>
                <a:spcPct val="90000"/>
              </a:lnSpc>
              <a:defRPr/>
            </a:pPr>
            <a:endParaRPr lang="en-US" sz="900" dirty="0" smtClean="0">
              <a:cs typeface="+mn-cs"/>
            </a:endParaRPr>
          </a:p>
          <a:p>
            <a:pPr eaLnBrk="1" hangingPunct="1">
              <a:lnSpc>
                <a:spcPct val="90000"/>
              </a:lnSpc>
              <a:defRPr/>
            </a:pPr>
            <a:r>
              <a:rPr lang="en-US" sz="900" dirty="0" smtClean="0">
                <a:cs typeface="+mn-cs"/>
              </a:rPr>
              <a:t>The second component of short-term memory — working memory — serves an executive function by managing and manipulating the selected information. Working memory can only hold a limited quantity of information for a few seconds (</a:t>
            </a:r>
            <a:r>
              <a:rPr lang="en-US" sz="900" dirty="0" err="1" smtClean="0">
                <a:cs typeface="+mn-cs"/>
              </a:rPr>
              <a:t>Lohr</a:t>
            </a:r>
            <a:r>
              <a:rPr lang="en-US" sz="900" dirty="0" smtClean="0">
                <a:cs typeface="+mn-cs"/>
              </a:rPr>
              <a:t> 34-35). </a:t>
            </a:r>
          </a:p>
          <a:p>
            <a:pPr eaLnBrk="1" hangingPunct="1">
              <a:lnSpc>
                <a:spcPct val="90000"/>
              </a:lnSpc>
              <a:defRPr/>
            </a:pPr>
            <a:endParaRPr lang="en-US" sz="900" dirty="0" smtClean="0">
              <a:cs typeface="+mn-cs"/>
            </a:endParaRPr>
          </a:p>
          <a:p>
            <a:pPr eaLnBrk="1" hangingPunct="1">
              <a:lnSpc>
                <a:spcPct val="90000"/>
              </a:lnSpc>
              <a:defRPr/>
            </a:pPr>
            <a:r>
              <a:rPr lang="en-US" sz="900" dirty="0" smtClean="0">
                <a:solidFill>
                  <a:srgbClr val="6600CC"/>
                </a:solidFill>
                <a:latin typeface="Wingdings" charset="0"/>
              </a:rPr>
              <a:t>**</a:t>
            </a:r>
            <a:r>
              <a:rPr lang="en-US" sz="900" dirty="0" smtClean="0">
                <a:solidFill>
                  <a:srgbClr val="6600CC"/>
                </a:solidFill>
                <a:cs typeface="+mn-cs"/>
              </a:rPr>
              <a:t> Working memory acts on information</a:t>
            </a:r>
          </a:p>
          <a:p>
            <a:pPr eaLnBrk="1" hangingPunct="1">
              <a:lnSpc>
                <a:spcPct val="90000"/>
              </a:lnSpc>
              <a:defRPr/>
            </a:pPr>
            <a:r>
              <a:rPr lang="en-US" sz="900" dirty="0" smtClean="0">
                <a:cs typeface="+mn-cs"/>
              </a:rPr>
              <a:t>Miller found that working memory holds anywhere from 5 to 9 units of information (7 plus or minus 2). Notice the chunks of information in the spiral. We tend to chunk things to better manage them. Think about a telephone number with area code or you social security number. Chances are you remember those items in chunks. Researchers think that the greater the number of items in a chunk, the fewer chunks your working memory can effectively process (</a:t>
            </a:r>
            <a:r>
              <a:rPr lang="en-US" sz="900" dirty="0" err="1" smtClean="0">
                <a:cs typeface="+mn-cs"/>
              </a:rPr>
              <a:t>Lohr</a:t>
            </a:r>
            <a:r>
              <a:rPr lang="en-US" sz="900" dirty="0" smtClean="0">
                <a:cs typeface="+mn-cs"/>
              </a:rPr>
              <a:t> 35).</a:t>
            </a:r>
          </a:p>
          <a:p>
            <a:pPr eaLnBrk="1" hangingPunct="1">
              <a:lnSpc>
                <a:spcPct val="90000"/>
              </a:lnSpc>
              <a:defRPr/>
            </a:pPr>
            <a:endParaRPr lang="en-US" sz="900" dirty="0" smtClean="0">
              <a:cs typeface="+mn-cs"/>
            </a:endParaRPr>
          </a:p>
          <a:p>
            <a:pPr eaLnBrk="1" hangingPunct="1">
              <a:lnSpc>
                <a:spcPct val="90000"/>
              </a:lnSpc>
              <a:defRPr/>
            </a:pPr>
            <a:r>
              <a:rPr lang="en-US" sz="900" dirty="0" smtClean="0">
                <a:cs typeface="+mn-cs"/>
              </a:rPr>
              <a:t>To keep information active in working memory, the learner must do something with it — repeat it, write it down, organize it, etc. These activities keep the information in working memory long enough for it to transfer into long-term memory which some believe can hold an unlimited amount of information for an indefinite — perhaps permanent — timeframe. Repetition and the other activities help, but the best way to get information into long-term memory is to use analogies or to scaffold the new information to prior knowledge (</a:t>
            </a:r>
            <a:r>
              <a:rPr lang="en-US" sz="900" dirty="0" err="1" smtClean="0">
                <a:cs typeface="+mn-cs"/>
              </a:rPr>
              <a:t>Lohr</a:t>
            </a:r>
            <a:r>
              <a:rPr lang="en-US" sz="900" dirty="0" smtClean="0">
                <a:cs typeface="+mn-cs"/>
              </a:rPr>
              <a:t> 35). </a:t>
            </a:r>
            <a:r>
              <a:rPr lang="en-US" sz="900" b="1" dirty="0" smtClean="0">
                <a:cs typeface="+mn-cs"/>
              </a:rPr>
              <a:t>Your job in making a presentation is to facilitate this process.</a:t>
            </a:r>
          </a:p>
          <a:p>
            <a:pPr eaLnBrk="1" hangingPunct="1">
              <a:lnSpc>
                <a:spcPct val="90000"/>
              </a:lnSpc>
              <a:defRPr/>
            </a:pPr>
            <a:endParaRPr lang="en-US" sz="900" b="1" dirty="0" smtClean="0">
              <a:cs typeface="+mn-cs"/>
            </a:endParaRPr>
          </a:p>
          <a:p>
            <a:pPr eaLnBrk="1" hangingPunct="1">
              <a:lnSpc>
                <a:spcPct val="90000"/>
              </a:lnSpc>
              <a:defRPr/>
            </a:pPr>
            <a:endParaRPr lang="en-US" sz="900" dirty="0" smtClean="0">
              <a:cs typeface="+mn-cs"/>
            </a:endParaRPr>
          </a:p>
          <a:p>
            <a:pPr eaLnBrk="1" hangingPunct="1">
              <a:lnSpc>
                <a:spcPct val="90000"/>
              </a:lnSpc>
              <a:defRPr/>
            </a:pPr>
            <a:endParaRPr lang="en-US" sz="900" dirty="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word ‘’chunking’’ comes from a famous 1956 paper by </a:t>
            </a:r>
            <a:r>
              <a:rPr lang="en-US" sz="1200" u="none" strike="noStrike" kern="1200" dirty="0" smtClean="0">
                <a:solidFill>
                  <a:schemeClr val="tx1"/>
                </a:solidFill>
                <a:effectLst/>
                <a:latin typeface="+mn-lt"/>
                <a:ea typeface="+mn-ea"/>
                <a:cs typeface="+mn-cs"/>
                <a:hlinkClick r:id="rId3" tooltip="George Armitage Miller"/>
              </a:rPr>
              <a:t>George A. Miller</a:t>
            </a:r>
            <a:r>
              <a:rPr lang="en-US" sz="1200" kern="1200" dirty="0" smtClean="0">
                <a:solidFill>
                  <a:schemeClr val="tx1"/>
                </a:solidFill>
                <a:effectLst/>
                <a:latin typeface="+mn-lt"/>
                <a:ea typeface="+mn-ea"/>
                <a:cs typeface="+mn-cs"/>
              </a:rPr>
              <a:t>, </a:t>
            </a:r>
            <a:r>
              <a:rPr lang="en-US" sz="1200" i="1" u="none" strike="noStrike" kern="1200" dirty="0" smtClean="0">
                <a:solidFill>
                  <a:schemeClr val="tx1"/>
                </a:solidFill>
                <a:effectLst/>
                <a:latin typeface="+mn-lt"/>
                <a:ea typeface="+mn-ea"/>
                <a:cs typeface="+mn-cs"/>
                <a:hlinkClick r:id="rId4" tooltip="The Magical Number Seven, Plus or Minus Two"/>
              </a:rPr>
              <a:t>The Magical Number Seven, Plus or Minus Two: Some Limits on our Capacity for Processing Information</a:t>
            </a:r>
            <a:r>
              <a:rPr lang="en-US" sz="1200" kern="1200" dirty="0" smtClean="0">
                <a:solidFill>
                  <a:schemeClr val="tx1"/>
                </a:solidFill>
                <a:effectLst/>
                <a:latin typeface="+mn-lt"/>
                <a:ea typeface="+mn-ea"/>
                <a:cs typeface="+mn-cs"/>
              </a:rPr>
              <a:t>.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0991ADD-CE5D-9B41-B3E4-4DC0200023CE}" type="slidenum">
              <a:rPr lang="en-US" smtClean="0"/>
              <a:t>31</a:t>
            </a:fld>
            <a:endParaRPr lang="en-US"/>
          </a:p>
        </p:txBody>
      </p:sp>
    </p:spTree>
    <p:extLst>
      <p:ext uri="{BB962C8B-B14F-4D97-AF65-F5344CB8AC3E}">
        <p14:creationId xmlns:p14="http://schemas.microsoft.com/office/powerpoint/2010/main" val="54360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en-US"/>
              <a:t>Page </a:t>
            </a:r>
            <a:fld id="{FF3FB537-F366-9C40-A9E9-53C66898685D}" type="slidenum">
              <a:rPr lang="en-US"/>
              <a:pPr/>
              <a:t>32</a:t>
            </a:fld>
            <a:endParaRPr lang="en-US"/>
          </a:p>
        </p:txBody>
      </p:sp>
      <p:sp>
        <p:nvSpPr>
          <p:cNvPr id="5939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p:txBody>
          <a:bodyPr/>
          <a:lstStyle/>
          <a:p>
            <a:r>
              <a:rPr lang="en-US" sz="900" dirty="0" smtClean="0"/>
              <a:t>Cognitive Theory</a:t>
            </a:r>
            <a:r>
              <a:rPr lang="en-US" sz="900" baseline="0" dirty="0" smtClean="0"/>
              <a:t> of Multimedia Learning</a:t>
            </a:r>
          </a:p>
          <a:p>
            <a:endParaRPr lang="en-US" sz="900" dirty="0" smtClean="0"/>
          </a:p>
          <a:p>
            <a:r>
              <a:rPr lang="en-US" sz="900" dirty="0" smtClean="0"/>
              <a:t>In </a:t>
            </a:r>
            <a:r>
              <a:rPr lang="en-US" sz="900" dirty="0"/>
              <a:t>Mayer and Moreno</a:t>
            </a:r>
            <a:r>
              <a:rPr lang="ja-JP" altLang="en-US" sz="900" dirty="0">
                <a:latin typeface="Arial"/>
              </a:rPr>
              <a:t>’</a:t>
            </a:r>
            <a:r>
              <a:rPr lang="en-US" sz="900" dirty="0"/>
              <a:t>s model, we are still dealing with short- and long-term memory (44). They advocate for multi-media learning (like the kinds that can be induced with </a:t>
            </a:r>
            <a:r>
              <a:rPr lang="en-US" sz="900" dirty="0" err="1"/>
              <a:t>slideware</a:t>
            </a:r>
            <a:r>
              <a:rPr lang="en-US" sz="900" dirty="0"/>
              <a:t>) because it uses words and pictures to enhance learning</a:t>
            </a:r>
            <a:r>
              <a:rPr lang="en-US" sz="900" dirty="0" smtClean="0"/>
              <a:t>.</a:t>
            </a:r>
          </a:p>
          <a:p>
            <a:endParaRPr lang="en-US" sz="900" dirty="0"/>
          </a:p>
          <a:p>
            <a:r>
              <a:rPr lang="en-US" sz="900" dirty="0" smtClean="0">
                <a:solidFill>
                  <a:srgbClr val="6600CC"/>
                </a:solidFill>
                <a:latin typeface="Wingdings" charset="0"/>
              </a:rPr>
              <a:t>**</a:t>
            </a:r>
            <a:r>
              <a:rPr lang="en-US" sz="900" dirty="0" smtClean="0">
                <a:solidFill>
                  <a:srgbClr val="6600CC"/>
                </a:solidFill>
              </a:rPr>
              <a:t> </a:t>
            </a:r>
            <a:r>
              <a:rPr lang="en-US" sz="900" dirty="0">
                <a:solidFill>
                  <a:srgbClr val="6600CC"/>
                </a:solidFill>
              </a:rPr>
              <a:t>Dual channels</a:t>
            </a:r>
          </a:p>
          <a:p>
            <a:r>
              <a:rPr lang="en-US" sz="900" dirty="0" smtClean="0"/>
              <a:t>We have </a:t>
            </a:r>
            <a:r>
              <a:rPr lang="en-US" sz="900" dirty="0"/>
              <a:t>two channels — auditory and visual — that correspond to our eyes and ears. </a:t>
            </a:r>
          </a:p>
          <a:p>
            <a:r>
              <a:rPr lang="en-US" sz="900" dirty="0" smtClean="0">
                <a:solidFill>
                  <a:srgbClr val="6600CC"/>
                </a:solidFill>
                <a:latin typeface="Wingdings" charset="0"/>
              </a:rPr>
              <a:t>**</a:t>
            </a:r>
            <a:r>
              <a:rPr lang="en-US" sz="900" dirty="0" smtClean="0">
                <a:solidFill>
                  <a:srgbClr val="6600CC"/>
                </a:solidFill>
              </a:rPr>
              <a:t> </a:t>
            </a:r>
            <a:r>
              <a:rPr lang="en-US" sz="900" dirty="0">
                <a:solidFill>
                  <a:srgbClr val="6600CC"/>
                </a:solidFill>
              </a:rPr>
              <a:t>Eyes and ears</a:t>
            </a:r>
          </a:p>
          <a:p>
            <a:r>
              <a:rPr lang="en-US" sz="900" dirty="0"/>
              <a:t>These are the receivers for our sensory memory.  Notice that words can be picked up by the audio channel if spoken or the visual channel if read on a screen or a handout. Since sensory memory can hold quite a bit of information, we must select specific bits to be moved into working memory.</a:t>
            </a:r>
          </a:p>
          <a:p>
            <a:r>
              <a:rPr lang="en-US" sz="900" dirty="0" smtClean="0">
                <a:solidFill>
                  <a:srgbClr val="6600CC"/>
                </a:solidFill>
                <a:latin typeface="Wingdings" charset="0"/>
              </a:rPr>
              <a:t>**</a:t>
            </a:r>
            <a:r>
              <a:rPr lang="en-US" sz="900" dirty="0" smtClean="0">
                <a:solidFill>
                  <a:srgbClr val="6600CC"/>
                </a:solidFill>
              </a:rPr>
              <a:t> </a:t>
            </a:r>
            <a:r>
              <a:rPr lang="en-US" sz="900" dirty="0">
                <a:solidFill>
                  <a:srgbClr val="6600CC"/>
                </a:solidFill>
              </a:rPr>
              <a:t>Working memory</a:t>
            </a:r>
          </a:p>
          <a:p>
            <a:r>
              <a:rPr lang="en-US" sz="900" dirty="0"/>
              <a:t>Once in working memory, we begin to organize the pictures and sounds into models. We hold this information here by acting on it (repeating it, writing it, organizing it, etc.). Remember the spiral from the Information Processing Theory diagram? We</a:t>
            </a:r>
            <a:r>
              <a:rPr lang="ja-JP" altLang="en-US" sz="900" dirty="0">
                <a:latin typeface="Arial"/>
              </a:rPr>
              <a:t>’</a:t>
            </a:r>
            <a:r>
              <a:rPr lang="en-US" sz="900" dirty="0"/>
              <a:t>re at the same point, but we</a:t>
            </a:r>
            <a:r>
              <a:rPr lang="ja-JP" altLang="en-US" sz="900" dirty="0">
                <a:latin typeface="Arial"/>
              </a:rPr>
              <a:t>’</a:t>
            </a:r>
            <a:r>
              <a:rPr lang="en-US" sz="900" dirty="0"/>
              <a:t>re using two channels. Remember that the sounds and pictures can trigger each other and that</a:t>
            </a:r>
            <a:r>
              <a:rPr lang="ja-JP" altLang="en-US" sz="900" dirty="0">
                <a:latin typeface="Arial"/>
              </a:rPr>
              <a:t>’</a:t>
            </a:r>
            <a:r>
              <a:rPr lang="en-US" sz="900" dirty="0"/>
              <a:t>s a good thing. If we have balanced our words and our images appropriately, we have triggered these connections and helped the information to pass into long-term memory (Mayer &amp; Moreno 44).</a:t>
            </a:r>
          </a:p>
          <a:p>
            <a:r>
              <a:rPr lang="en-US" sz="900" dirty="0" smtClean="0">
                <a:solidFill>
                  <a:srgbClr val="6600CC"/>
                </a:solidFill>
                <a:latin typeface="Wingdings" charset="0"/>
              </a:rPr>
              <a:t>**</a:t>
            </a:r>
            <a:r>
              <a:rPr lang="en-US" sz="900" dirty="0" smtClean="0">
                <a:solidFill>
                  <a:srgbClr val="6600CC"/>
                </a:solidFill>
              </a:rPr>
              <a:t> </a:t>
            </a:r>
            <a:r>
              <a:rPr lang="en-US" sz="900" dirty="0">
                <a:solidFill>
                  <a:srgbClr val="6600CC"/>
                </a:solidFill>
              </a:rPr>
              <a:t>Long-term memory</a:t>
            </a:r>
          </a:p>
          <a:p>
            <a:endParaRPr lang="en-US" sz="900" dirty="0"/>
          </a:p>
          <a:p>
            <a:r>
              <a:rPr lang="en-US" sz="900" dirty="0"/>
              <a:t>We know working memory has limited capacity. Our goal in an effective presentation is to focus audience attention on particular content at particular times through our choice of words and images. The </a:t>
            </a:r>
            <a:r>
              <a:rPr lang="en-US" sz="900" dirty="0" err="1"/>
              <a:t>slideware</a:t>
            </a:r>
            <a:r>
              <a:rPr lang="en-US" sz="900" dirty="0"/>
              <a:t> must not be transparent yet because we have to make deliberate choices. Even with two processing systems (the auditory and the visual), it is easy to overload both channels.</a:t>
            </a:r>
          </a:p>
          <a:p>
            <a:endParaRPr lang="en-US" sz="900" dirty="0"/>
          </a:p>
          <a:p>
            <a:r>
              <a:rPr lang="en-US" sz="900" dirty="0"/>
              <a:t>The good news is that were done with the heavy-duty theory. You don</a:t>
            </a:r>
            <a:r>
              <a:rPr lang="ja-JP" altLang="en-US" sz="900" dirty="0">
                <a:latin typeface="Arial"/>
              </a:rPr>
              <a:t>’</a:t>
            </a:r>
            <a:r>
              <a:rPr lang="en-US" sz="900" dirty="0"/>
              <a:t>t have to be able to recite the Information Processing </a:t>
            </a:r>
            <a:r>
              <a:rPr lang="en-US" sz="900" dirty="0" smtClean="0"/>
              <a:t>Theory</a:t>
            </a:r>
            <a:r>
              <a:rPr lang="en-US" sz="900" baseline="0" dirty="0" smtClean="0"/>
              <a:t> </a:t>
            </a:r>
            <a:r>
              <a:rPr lang="en-US" sz="900" dirty="0" smtClean="0"/>
              <a:t>or </a:t>
            </a:r>
            <a:r>
              <a:rPr lang="en-US" sz="900" dirty="0"/>
              <a:t>Cognitive Theory of Multimedia Learning from memory. You have handouts that will remind you. But, we covered these theories because it helps demonstrate why the multi-media approach offered by </a:t>
            </a:r>
            <a:r>
              <a:rPr lang="en-US" sz="900" dirty="0" err="1"/>
              <a:t>slideware</a:t>
            </a:r>
            <a:r>
              <a:rPr lang="en-US" sz="900" dirty="0"/>
              <a:t> helps increase learning IF USED APPROPRIATELY! We also covered the theory because it will help us understand how to reduce cognitive load and prevent our audiences from being overwhelmed. We</a:t>
            </a:r>
            <a:r>
              <a:rPr lang="ja-JP" altLang="en-US" sz="900" dirty="0">
                <a:latin typeface="Arial"/>
              </a:rPr>
              <a:t>’</a:t>
            </a:r>
            <a:r>
              <a:rPr lang="en-US" sz="900" dirty="0" err="1"/>
              <a:t>ll</a:t>
            </a:r>
            <a:r>
              <a:rPr lang="en-US" sz="900" dirty="0"/>
              <a:t> talk more about these strategies as we move through the next segment of our training.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RESEARCH IS WHY YOU MUST CONVINCE</a:t>
            </a:r>
            <a:r>
              <a:rPr lang="en-US" baseline="0" dirty="0" smtClean="0"/>
              <a:t> YOUR SPEAKER NOT TO USE POWERPOINT AS A TELEMPROMPTER</a:t>
            </a:r>
          </a:p>
          <a:p>
            <a:endParaRPr lang="en-US" baseline="0" dirty="0" smtClean="0"/>
          </a:p>
          <a:p>
            <a:r>
              <a:rPr lang="en-US" baseline="0" dirty="0" smtClean="0"/>
              <a:t>Doing so makes it HARDER for the audience to comprehend and retain the information being presented.</a:t>
            </a:r>
          </a:p>
          <a:p>
            <a:endParaRPr lang="en-US" baseline="0" dirty="0" smtClean="0"/>
          </a:p>
          <a:p>
            <a:r>
              <a:rPr lang="en-US" baseline="0" dirty="0" smtClean="0"/>
              <a:t>Mayer &amp; Moreno’s study is set in the context of learning, but the same principles/findings apply.</a:t>
            </a:r>
          </a:p>
          <a:p>
            <a:endParaRPr lang="en-US" baseline="0" dirty="0" smtClean="0"/>
          </a:p>
          <a:p>
            <a:r>
              <a:rPr lang="en-US" dirty="0" smtClean="0"/>
              <a:t>They </a:t>
            </a:r>
            <a:r>
              <a:rPr lang="en-US" baseline="0" dirty="0" smtClean="0"/>
              <a:t>suggest 2 ways to optimize integration of visual and verbal memory:</a:t>
            </a:r>
          </a:p>
          <a:p>
            <a:endParaRPr lang="en-US" baseline="0" dirty="0" smtClean="0"/>
          </a:p>
          <a:p>
            <a:pPr marL="228600" indent="-228600">
              <a:buAutoNum type="arabicPeriod"/>
            </a:pPr>
            <a:r>
              <a:rPr lang="en-US" baseline="0" dirty="0" smtClean="0"/>
              <a:t>Present verbal and visual information simultaneously so they can be processed at same time.</a:t>
            </a:r>
          </a:p>
          <a:p>
            <a:pPr marL="228600" indent="-228600">
              <a:buAutoNum type="arabicPeriod"/>
            </a:pPr>
            <a:r>
              <a:rPr lang="en-US" baseline="0" dirty="0" smtClean="0"/>
              <a:t>Limit the load placed on any one memory system by avoiding the need to split attention between multiple sources of similar content</a:t>
            </a:r>
          </a:p>
          <a:p>
            <a:endParaRPr lang="en-US" dirty="0"/>
          </a:p>
        </p:txBody>
      </p:sp>
      <p:sp>
        <p:nvSpPr>
          <p:cNvPr id="4" name="Slide Number Placeholder 3"/>
          <p:cNvSpPr>
            <a:spLocks noGrp="1"/>
          </p:cNvSpPr>
          <p:nvPr>
            <p:ph type="sldNum" sz="quarter" idx="10"/>
          </p:nvPr>
        </p:nvSpPr>
        <p:spPr/>
        <p:txBody>
          <a:bodyPr/>
          <a:lstStyle/>
          <a:p>
            <a:fld id="{F0991ADD-CE5D-9B41-B3E4-4DC0200023CE}" type="slidenum">
              <a:rPr lang="en-US" smtClean="0"/>
              <a:t>33</a:t>
            </a:fld>
            <a:endParaRPr lang="en-US"/>
          </a:p>
        </p:txBody>
      </p:sp>
    </p:spTree>
    <p:extLst>
      <p:ext uri="{BB962C8B-B14F-4D97-AF65-F5344CB8AC3E}">
        <p14:creationId xmlns:p14="http://schemas.microsoft.com/office/powerpoint/2010/main" val="2900464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times your speaker wants wordy slides because he wants to use the slides as a reminder/teleprompter. The remedy for that is more practice.</a:t>
            </a:r>
          </a:p>
          <a:p>
            <a:endParaRPr lang="en-US" baseline="0" dirty="0" smtClean="0"/>
          </a:p>
          <a:p>
            <a:r>
              <a:rPr lang="en-US" baseline="0" dirty="0" smtClean="0"/>
              <a:t>Sometimes your speaker wants lots of text because she wants people to remember her words after they leave. The remedy here is a handout that provides additional detail.</a:t>
            </a:r>
            <a:endParaRPr lang="en-US" dirty="0" smtClean="0"/>
          </a:p>
        </p:txBody>
      </p:sp>
      <p:sp>
        <p:nvSpPr>
          <p:cNvPr id="4" name="Slide Number Placeholder 3"/>
          <p:cNvSpPr>
            <a:spLocks noGrp="1"/>
          </p:cNvSpPr>
          <p:nvPr>
            <p:ph type="sldNum" sz="quarter" idx="10"/>
          </p:nvPr>
        </p:nvSpPr>
        <p:spPr/>
        <p:txBody>
          <a:bodyPr/>
          <a:lstStyle/>
          <a:p>
            <a:fld id="{87F46DB8-291E-0848-BBF9-BF703F81E8E6}" type="slidenum">
              <a:rPr lang="en-US" smtClean="0"/>
              <a:t>35</a:t>
            </a:fld>
            <a:endParaRPr lang="en-US"/>
          </a:p>
        </p:txBody>
      </p:sp>
    </p:spTree>
    <p:extLst>
      <p:ext uri="{BB962C8B-B14F-4D97-AF65-F5344CB8AC3E}">
        <p14:creationId xmlns:p14="http://schemas.microsoft.com/office/powerpoint/2010/main" val="167874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add background</a:t>
            </a:r>
            <a:r>
              <a:rPr lang="en-US" baseline="0" dirty="0" smtClean="0"/>
              <a:t> or supplemental information for reference of audience AFTER they leave the speech.</a:t>
            </a:r>
          </a:p>
          <a:p>
            <a:endParaRPr lang="en-US" baseline="0" dirty="0" smtClean="0"/>
          </a:p>
          <a:p>
            <a:r>
              <a:rPr lang="en-US" baseline="0" dirty="0" smtClean="0"/>
              <a:t>You can use the HIDE SLIDE method or create an entirely separate file. Take final presentation, SAVE AS new filename (i.e. add “HANDOUT” to title), and then make changes and save again.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36</a:t>
            </a:fld>
            <a:endParaRPr lang="en-US"/>
          </a:p>
        </p:txBody>
      </p:sp>
    </p:spTree>
    <p:extLst>
      <p:ext uri="{BB962C8B-B14F-4D97-AF65-F5344CB8AC3E}">
        <p14:creationId xmlns:p14="http://schemas.microsoft.com/office/powerpoint/2010/main" val="2835736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r>
              <a:rPr lang="en-US" dirty="0" smtClean="0"/>
              <a:t>May not want to do this everywhere as</a:t>
            </a:r>
            <a:r>
              <a:rPr lang="en-US" baseline="0" dirty="0" smtClean="0"/>
              <a:t> people will remember the images and know what info they are seeing again or looking for.</a:t>
            </a:r>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38</a:t>
            </a:fld>
            <a:endParaRPr lang="en-US"/>
          </a:p>
        </p:txBody>
      </p:sp>
    </p:spTree>
    <p:extLst>
      <p:ext uri="{BB962C8B-B14F-4D97-AF65-F5344CB8AC3E}">
        <p14:creationId xmlns:p14="http://schemas.microsoft.com/office/powerpoint/2010/main" val="86785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IF we had been in the room together, you would likely have seen all heads swivel back toward me,</a:t>
            </a:r>
            <a:r>
              <a:rPr lang="en-US" baseline="0" dirty="0" smtClean="0"/>
              <a:t> the speaker, when this blank slide appeared. It’s a powerful lesson that we don</a:t>
            </a:r>
            <a:r>
              <a:rPr lang="fr-FR" baseline="0" dirty="0" smtClean="0"/>
              <a:t>’</a:t>
            </a:r>
            <a:r>
              <a:rPr lang="en-US" baseline="0" dirty="0" smtClean="0"/>
              <a:t>t need an image or slide for every single thing or speaker will say.</a:t>
            </a:r>
          </a:p>
          <a:p>
            <a:endParaRPr lang="en-US" baseline="0" dirty="0" smtClean="0"/>
          </a:p>
          <a:p>
            <a:pPr marL="0" indent="0">
              <a:buNone/>
            </a:pPr>
            <a:r>
              <a:rPr lang="en-US" b="1" baseline="0" dirty="0" smtClean="0"/>
              <a:t>Tip: Don’t be afraid to focus attention on your speaker. Strategically place a blank slide in the deck.</a:t>
            </a:r>
          </a:p>
          <a:p>
            <a:pPr marL="0" indent="0">
              <a:buNone/>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Or, in PowerPoint, press the B key while presenting to go to a black screen OR press the W key while presenting to go to a white screen.</a:t>
            </a:r>
          </a:p>
          <a:p>
            <a:pPr marL="0" indent="0">
              <a:buNone/>
            </a:pPr>
            <a:endParaRPr lang="en-US" b="1" baseline="0" dirty="0" smtClean="0"/>
          </a:p>
        </p:txBody>
      </p:sp>
      <p:sp>
        <p:nvSpPr>
          <p:cNvPr id="4" name="Slide Number Placeholder 3"/>
          <p:cNvSpPr>
            <a:spLocks noGrp="1"/>
          </p:cNvSpPr>
          <p:nvPr>
            <p:ph type="sldNum" sz="quarter" idx="10"/>
          </p:nvPr>
        </p:nvSpPr>
        <p:spPr/>
        <p:txBody>
          <a:bodyPr/>
          <a:lstStyle/>
          <a:p>
            <a:fld id="{F0991ADD-CE5D-9B41-B3E4-4DC0200023CE}" type="slidenum">
              <a:rPr lang="en-US" smtClean="0"/>
              <a:t>40</a:t>
            </a:fld>
            <a:endParaRPr lang="en-US"/>
          </a:p>
        </p:txBody>
      </p:sp>
    </p:spTree>
    <p:extLst>
      <p:ext uri="{BB962C8B-B14F-4D97-AF65-F5344CB8AC3E}">
        <p14:creationId xmlns:p14="http://schemas.microsoft.com/office/powerpoint/2010/main" val="303544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baseline="0" dirty="0" smtClean="0"/>
              <a:t>IF YOU’RE REALLY BOLD: Keep screen blank most of the time and strategically reveal an image or video!</a:t>
            </a:r>
          </a:p>
          <a:p>
            <a:pPr marL="0" indent="0">
              <a:buNone/>
            </a:pPr>
            <a:endParaRPr lang="en-US" b="1" baseline="0" dirty="0" smtClean="0"/>
          </a:p>
          <a:p>
            <a:pPr marL="0" indent="0">
              <a:buNone/>
            </a:pPr>
            <a:r>
              <a:rPr lang="en-US" b="0" baseline="0" dirty="0" smtClean="0"/>
              <a:t>Steve Jobs was a master at this.</a:t>
            </a:r>
          </a:p>
          <a:p>
            <a:pPr marL="0" indent="0">
              <a:buNone/>
            </a:pPr>
            <a:endParaRPr lang="en-US" baseline="0" dirty="0" smtClean="0"/>
          </a:p>
          <a:p>
            <a:pPr marL="0" indent="0">
              <a:buNone/>
            </a:pPr>
            <a:r>
              <a:rPr lang="en-US" baseline="0" dirty="0" smtClean="0"/>
              <a:t>Come to the Dark SLIDE! (Darth Vader joke. Star Wars fans?)</a:t>
            </a:r>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41</a:t>
            </a:fld>
            <a:endParaRPr lang="en-US"/>
          </a:p>
        </p:txBody>
      </p:sp>
    </p:spTree>
    <p:extLst>
      <p:ext uri="{BB962C8B-B14F-4D97-AF65-F5344CB8AC3E}">
        <p14:creationId xmlns:p14="http://schemas.microsoft.com/office/powerpoint/2010/main" val="4098545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Determining the Right Visual</a:t>
            </a:r>
          </a:p>
          <a:p>
            <a:endParaRPr lang="en-US" sz="1200" dirty="0" smtClean="0"/>
          </a:p>
          <a:p>
            <a:r>
              <a:rPr lang="en-US" sz="1200" dirty="0" smtClean="0"/>
              <a:t>Is the information included in the graphic suitable for purpose of the talk?</a:t>
            </a:r>
          </a:p>
          <a:p>
            <a:r>
              <a:rPr lang="en-US" sz="1200" dirty="0" smtClean="0"/>
              <a:t>Is the information included suitable for a graphic?</a:t>
            </a:r>
          </a:p>
          <a:p>
            <a:r>
              <a:rPr lang="en-US" sz="1200" dirty="0" smtClean="0"/>
              <a:t>What sort of graphic makes the most sense?</a:t>
            </a:r>
          </a:p>
          <a:p>
            <a:endParaRPr lang="en-US" sz="1200" dirty="0" smtClean="0"/>
          </a:p>
          <a:p>
            <a:pPr algn="l"/>
            <a:r>
              <a:rPr lang="en-US" sz="1200" b="1" dirty="0" smtClean="0">
                <a:latin typeface="Calibri"/>
                <a:cs typeface="Calibri"/>
              </a:rPr>
              <a:t>Traci Nathans-Kelly &amp; Christine G. </a:t>
            </a:r>
            <a:r>
              <a:rPr lang="en-US" sz="1200" b="1" dirty="0" err="1" smtClean="0">
                <a:latin typeface="Calibri"/>
                <a:cs typeface="Calibri"/>
              </a:rPr>
              <a:t>Nocmeto</a:t>
            </a:r>
            <a:endParaRPr lang="en-US" sz="1200" b="1" dirty="0" smtClean="0">
              <a:latin typeface="Calibri"/>
              <a:cs typeface="Calibri"/>
            </a:endParaRPr>
          </a:p>
          <a:p>
            <a:pPr algn="l"/>
            <a:r>
              <a:rPr lang="en-US" sz="1200" i="1" dirty="0" smtClean="0">
                <a:latin typeface="Calibri"/>
                <a:cs typeface="Calibri"/>
              </a:rPr>
              <a:t>Slide Rules: Design, Build &amp; Archive Presentations</a:t>
            </a:r>
            <a:br>
              <a:rPr lang="en-US" sz="1200" i="1" dirty="0" smtClean="0">
                <a:latin typeface="Calibri"/>
                <a:cs typeface="Calibri"/>
              </a:rPr>
            </a:br>
            <a:r>
              <a:rPr lang="en-US" sz="1200" i="1" dirty="0" smtClean="0">
                <a:latin typeface="Calibri"/>
                <a:cs typeface="Calibri"/>
              </a:rPr>
              <a:t>in the Engineering &amp; Technical Fields (p.111)  </a:t>
            </a:r>
          </a:p>
          <a:p>
            <a:pPr algn="l"/>
            <a:endParaRPr lang="en-US" sz="1200" dirty="0">
              <a:latin typeface="Calibri"/>
              <a:cs typeface="Calibri"/>
            </a:endParaRPr>
          </a:p>
        </p:txBody>
      </p:sp>
      <p:sp>
        <p:nvSpPr>
          <p:cNvPr id="4" name="Slide Number Placeholder 3"/>
          <p:cNvSpPr>
            <a:spLocks noGrp="1"/>
          </p:cNvSpPr>
          <p:nvPr>
            <p:ph type="sldNum" sz="quarter" idx="10"/>
          </p:nvPr>
        </p:nvSpPr>
        <p:spPr/>
        <p:txBody>
          <a:bodyPr/>
          <a:lstStyle/>
          <a:p>
            <a:fld id="{87F46DB8-291E-0848-BBF9-BF703F81E8E6}" type="slidenum">
              <a:rPr lang="en-US" smtClean="0"/>
              <a:t>43</a:t>
            </a:fld>
            <a:endParaRPr lang="en-US"/>
          </a:p>
        </p:txBody>
      </p:sp>
    </p:spTree>
    <p:extLst>
      <p:ext uri="{BB962C8B-B14F-4D97-AF65-F5344CB8AC3E}">
        <p14:creationId xmlns:p14="http://schemas.microsoft.com/office/powerpoint/2010/main" val="279971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en-US"/>
              <a:t>Page </a:t>
            </a:r>
            <a:fld id="{6DB176E6-1044-8343-96F5-3069E3C0F019}" type="slidenum">
              <a:rPr lang="en-US"/>
              <a:pPr/>
              <a:t>4</a:t>
            </a:fld>
            <a:endParaRPr lang="en-US"/>
          </a:p>
        </p:txBody>
      </p:sp>
      <p:sp>
        <p:nvSpPr>
          <p:cNvPr id="63492" name="Rectangle 4"/>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63493" name="Rectangle 5"/>
          <p:cNvSpPr>
            <a:spLocks noGrp="1" noChangeArrowheads="1"/>
          </p:cNvSpPr>
          <p:nvPr>
            <p:ph type="body" idx="1"/>
          </p:nvPr>
        </p:nvSpPr>
        <p:spPr/>
        <p:txBody>
          <a:bodyPr/>
          <a:lstStyle/>
          <a:p>
            <a:r>
              <a:rPr lang="en-US" sz="900" dirty="0">
                <a:latin typeface="Calibri"/>
                <a:cs typeface="Calibri"/>
              </a:rPr>
              <a:t>PowerPoint has its flaws and we</a:t>
            </a:r>
            <a:r>
              <a:rPr lang="ja-JP" altLang="en-US" sz="900" dirty="0">
                <a:latin typeface="Calibri"/>
                <a:cs typeface="Calibri"/>
              </a:rPr>
              <a:t>’</a:t>
            </a:r>
            <a:r>
              <a:rPr lang="en-US" sz="900" dirty="0" err="1">
                <a:latin typeface="Calibri"/>
                <a:cs typeface="Calibri"/>
              </a:rPr>
              <a:t>ll</a:t>
            </a:r>
            <a:r>
              <a:rPr lang="en-US" sz="900" dirty="0">
                <a:latin typeface="Calibri"/>
                <a:cs typeface="Calibri"/>
              </a:rPr>
              <a:t> discuss several of them today. However, despite its detractors, others see it as a powerful tool IF IT IS USED APROPRIATELY.</a:t>
            </a:r>
          </a:p>
          <a:p>
            <a:endParaRPr lang="en-US" sz="900" dirty="0">
              <a:latin typeface="Calibri"/>
              <a:cs typeface="Calibri"/>
            </a:endParaRPr>
          </a:p>
          <a:p>
            <a:r>
              <a:rPr lang="en-US" sz="900" dirty="0">
                <a:latin typeface="Calibri"/>
                <a:cs typeface="Calibri"/>
              </a:rPr>
              <a:t>For example, two professional communicators, Barbara </a:t>
            </a:r>
            <a:r>
              <a:rPr lang="en-US" sz="900" dirty="0" err="1">
                <a:latin typeface="Calibri"/>
                <a:cs typeface="Calibri"/>
              </a:rPr>
              <a:t>Shwom</a:t>
            </a:r>
            <a:r>
              <a:rPr lang="en-US" sz="900" dirty="0">
                <a:latin typeface="Calibri"/>
                <a:cs typeface="Calibri"/>
              </a:rPr>
              <a:t> and Karl Keller, argue that </a:t>
            </a:r>
            <a:r>
              <a:rPr lang="ja-JP" altLang="en-US" sz="900" dirty="0">
                <a:latin typeface="Calibri"/>
                <a:cs typeface="Calibri"/>
              </a:rPr>
              <a:t>“</a:t>
            </a:r>
            <a:r>
              <a:rPr lang="en-US" sz="900" dirty="0">
                <a:latin typeface="Calibri"/>
                <a:cs typeface="Calibri"/>
              </a:rPr>
              <a:t>PowerPoint is not the cause of poorly planned, disorganized presentations; instead, a bad PowerPoint presentation is a symptom of the writer</a:t>
            </a:r>
            <a:r>
              <a:rPr lang="ja-JP" altLang="en-US" sz="900" dirty="0">
                <a:latin typeface="Calibri"/>
                <a:cs typeface="Calibri"/>
              </a:rPr>
              <a:t>’</a:t>
            </a:r>
            <a:r>
              <a:rPr lang="en-US" sz="900" dirty="0">
                <a:latin typeface="Calibri"/>
                <a:cs typeface="Calibri"/>
              </a:rPr>
              <a:t>s failure to employ simple design principles, basic communication skills, and — most importantly — fundamental rhetorical techniques</a:t>
            </a:r>
            <a:r>
              <a:rPr lang="ja-JP" altLang="en-US" sz="900" dirty="0">
                <a:latin typeface="Calibri"/>
                <a:cs typeface="Calibri"/>
              </a:rPr>
              <a:t>”</a:t>
            </a:r>
            <a:r>
              <a:rPr lang="en-US" sz="900" dirty="0">
                <a:latin typeface="Calibri"/>
                <a:cs typeface="Calibri"/>
              </a:rPr>
              <a:t> (2). They continue, </a:t>
            </a:r>
            <a:r>
              <a:rPr lang="ja-JP" altLang="en-US" sz="900" dirty="0">
                <a:latin typeface="Calibri"/>
                <a:cs typeface="Calibri"/>
              </a:rPr>
              <a:t>“</a:t>
            </a:r>
            <a:r>
              <a:rPr lang="en-US" sz="900" dirty="0">
                <a:latin typeface="Calibri"/>
                <a:cs typeface="Calibri"/>
              </a:rPr>
              <a:t>As we have seen, the failures of presentations are most often failures to develop adequate content, failures to determine the purpose for your talk and the message you want to convey</a:t>
            </a:r>
            <a:r>
              <a:rPr lang="ja-JP" altLang="en-US" sz="900" dirty="0">
                <a:latin typeface="Calibri"/>
                <a:cs typeface="Calibri"/>
              </a:rPr>
              <a:t>”</a:t>
            </a:r>
            <a:r>
              <a:rPr lang="en-US" sz="900" dirty="0">
                <a:latin typeface="Calibri"/>
                <a:cs typeface="Calibri"/>
              </a:rPr>
              <a:t> (14).</a:t>
            </a:r>
          </a:p>
          <a:p>
            <a:endParaRPr lang="en-US" sz="900" dirty="0">
              <a:latin typeface="Calibri"/>
              <a:cs typeface="Calibri"/>
            </a:endParaRPr>
          </a:p>
          <a:p>
            <a:r>
              <a:rPr lang="en-US" sz="900" dirty="0">
                <a:latin typeface="Calibri"/>
                <a:cs typeface="Calibri"/>
              </a:rPr>
              <a:t>Other experts in the fields of design and cognitive psychology take exception to </a:t>
            </a:r>
            <a:r>
              <a:rPr lang="en-US" sz="900" dirty="0" err="1">
                <a:latin typeface="Calibri"/>
                <a:cs typeface="Calibri"/>
              </a:rPr>
              <a:t>Tufte</a:t>
            </a:r>
            <a:r>
              <a:rPr lang="ja-JP" altLang="en-US" sz="900" dirty="0">
                <a:latin typeface="Calibri"/>
                <a:cs typeface="Calibri"/>
              </a:rPr>
              <a:t>’</a:t>
            </a:r>
            <a:r>
              <a:rPr lang="en-US" sz="900" dirty="0">
                <a:latin typeface="Calibri"/>
                <a:cs typeface="Calibri"/>
              </a:rPr>
              <a:t>s total disdain for PPT. Don Norman, designer and author, points out that </a:t>
            </a:r>
            <a:r>
              <a:rPr lang="en-US" sz="900" dirty="0" err="1">
                <a:latin typeface="Calibri"/>
                <a:cs typeface="Calibri"/>
              </a:rPr>
              <a:t>Tufte</a:t>
            </a:r>
            <a:r>
              <a:rPr lang="en-US" sz="900" dirty="0">
                <a:latin typeface="Calibri"/>
                <a:cs typeface="Calibri"/>
              </a:rPr>
              <a:t> would overwhelm people with visual data. </a:t>
            </a:r>
            <a:r>
              <a:rPr lang="ja-JP" altLang="en-US" sz="900" dirty="0">
                <a:latin typeface="Calibri"/>
                <a:cs typeface="Calibri"/>
              </a:rPr>
              <a:t>“</a:t>
            </a:r>
            <a:r>
              <a:rPr lang="en-US" sz="900" dirty="0">
                <a:latin typeface="Calibri"/>
                <a:cs typeface="Calibri"/>
              </a:rPr>
              <a:t>A talk can NEVER present as much information as a written paper. Talks should be pointers to the important material. But neither the spoken talk nor the accompanying notes — PowerPoint or not — should be confused with or used for the real information</a:t>
            </a:r>
            <a:r>
              <a:rPr lang="ja-JP" altLang="en-US" sz="900" dirty="0">
                <a:latin typeface="Calibri"/>
                <a:cs typeface="Calibri"/>
              </a:rPr>
              <a:t>”</a:t>
            </a:r>
            <a:r>
              <a:rPr lang="en-US" sz="900" dirty="0">
                <a:latin typeface="Calibri"/>
                <a:cs typeface="Calibri"/>
              </a:rPr>
              <a:t> (Atkinson, </a:t>
            </a:r>
            <a:r>
              <a:rPr lang="en-US" sz="900" i="1" dirty="0">
                <a:latin typeface="Calibri"/>
                <a:cs typeface="Calibri"/>
              </a:rPr>
              <a:t>Dispute</a:t>
            </a:r>
            <a:r>
              <a:rPr lang="en-US" sz="900" dirty="0">
                <a:latin typeface="Calibri"/>
                <a:cs typeface="Calibri"/>
              </a:rPr>
              <a:t>). </a:t>
            </a:r>
          </a:p>
          <a:p>
            <a:endParaRPr lang="en-US" sz="900" dirty="0">
              <a:latin typeface="Calibri"/>
              <a:cs typeface="Calibri"/>
            </a:endParaRPr>
          </a:p>
          <a:p>
            <a:r>
              <a:rPr lang="en-US" sz="900" dirty="0">
                <a:latin typeface="Calibri"/>
                <a:cs typeface="Calibri"/>
              </a:rPr>
              <a:t>Richard Mayer, psychology professor agrees that PPT is often abused, but believes it a medium that can be used effectively (Atkinson, </a:t>
            </a:r>
            <a:r>
              <a:rPr lang="en-US" sz="900" i="1" dirty="0">
                <a:latin typeface="Calibri"/>
                <a:cs typeface="Calibri"/>
              </a:rPr>
              <a:t>Dispute</a:t>
            </a:r>
            <a:r>
              <a:rPr lang="en-US" sz="900" dirty="0">
                <a:latin typeface="Calibri"/>
                <a:cs typeface="Calibri"/>
              </a:rPr>
              <a:t>). He cites the Dual Coding Theory of information processing as a reason that PPT can be effective in transferring information. We</a:t>
            </a:r>
            <a:r>
              <a:rPr lang="ja-JP" altLang="en-US" sz="900" dirty="0">
                <a:latin typeface="Calibri"/>
                <a:cs typeface="Calibri"/>
              </a:rPr>
              <a:t>’</a:t>
            </a:r>
            <a:r>
              <a:rPr lang="en-US" sz="900" dirty="0" err="1">
                <a:latin typeface="Calibri"/>
                <a:cs typeface="Calibri"/>
              </a:rPr>
              <a:t>ll</a:t>
            </a:r>
            <a:r>
              <a:rPr lang="en-US" sz="900" dirty="0">
                <a:latin typeface="Calibri"/>
                <a:cs typeface="Calibri"/>
              </a:rPr>
              <a:t> discuss that model in a moment.</a:t>
            </a:r>
          </a:p>
          <a:p>
            <a:endParaRPr lang="en-US" sz="900" dirty="0">
              <a:latin typeface="Calibri"/>
              <a:cs typeface="Calibri"/>
            </a:endParaRPr>
          </a:p>
          <a:p>
            <a:r>
              <a:rPr lang="en-US" sz="900" dirty="0">
                <a:latin typeface="Calibri"/>
                <a:cs typeface="Calibri"/>
              </a:rPr>
              <a:t>Gene </a:t>
            </a:r>
            <a:r>
              <a:rPr lang="en-US" sz="900" dirty="0" err="1">
                <a:latin typeface="Calibri"/>
                <a:cs typeface="Calibri"/>
              </a:rPr>
              <a:t>Zelazny</a:t>
            </a:r>
            <a:r>
              <a:rPr lang="en-US" sz="900" dirty="0">
                <a:latin typeface="Calibri"/>
                <a:cs typeface="Calibri"/>
              </a:rPr>
              <a:t>, Director of Visual Communications for a major consulting firm and author of Say It With Charts, also disagrees. </a:t>
            </a:r>
            <a:r>
              <a:rPr lang="ja-JP" altLang="en-US" sz="900" dirty="0">
                <a:latin typeface="Calibri"/>
                <a:cs typeface="Calibri"/>
              </a:rPr>
              <a:t>“</a:t>
            </a:r>
            <a:r>
              <a:rPr lang="en-US" sz="900" dirty="0">
                <a:latin typeface="Calibri"/>
                <a:cs typeface="Calibri"/>
              </a:rPr>
              <a:t>PowerPoint is one of the most advanced and sophisticated </a:t>
            </a:r>
            <a:r>
              <a:rPr lang="en-US" sz="900" dirty="0" err="1">
                <a:latin typeface="Calibri"/>
                <a:cs typeface="Calibri"/>
              </a:rPr>
              <a:t>prodcution</a:t>
            </a:r>
            <a:r>
              <a:rPr lang="en-US" sz="900" dirty="0">
                <a:latin typeface="Calibri"/>
                <a:cs typeface="Calibri"/>
              </a:rPr>
              <a:t> tools on the market, which deserves a standing ovation.</a:t>
            </a:r>
            <a:r>
              <a:rPr lang="ja-JP" altLang="en-US" sz="900" dirty="0">
                <a:latin typeface="Calibri"/>
                <a:cs typeface="Calibri"/>
              </a:rPr>
              <a:t>”</a:t>
            </a:r>
            <a:r>
              <a:rPr lang="en-US" sz="900" dirty="0">
                <a:latin typeface="Calibri"/>
                <a:cs typeface="Calibri"/>
              </a:rPr>
              <a:t> He likens blaming </a:t>
            </a:r>
            <a:r>
              <a:rPr lang="en-US" sz="900" dirty="0" err="1">
                <a:latin typeface="Calibri"/>
                <a:cs typeface="Calibri"/>
              </a:rPr>
              <a:t>slideware</a:t>
            </a:r>
            <a:r>
              <a:rPr lang="en-US" sz="900" dirty="0">
                <a:latin typeface="Calibri"/>
                <a:cs typeface="Calibri"/>
              </a:rPr>
              <a:t> for bad presentations to blaming cars for the accidents drivers cause (Atkinson, </a:t>
            </a:r>
            <a:r>
              <a:rPr lang="en-US" sz="900" i="1" dirty="0">
                <a:latin typeface="Calibri"/>
                <a:cs typeface="Calibri"/>
              </a:rPr>
              <a:t>Dispute</a:t>
            </a:r>
            <a:r>
              <a:rPr lang="en-US" sz="900" dirty="0">
                <a:latin typeface="Calibri"/>
                <a:cs typeface="Calibri"/>
              </a:rPr>
              <a:t>).</a:t>
            </a:r>
          </a:p>
          <a:p>
            <a:endParaRPr lang="en-US" sz="900" dirty="0">
              <a:latin typeface="Calibri"/>
              <a:cs typeface="Calibri"/>
            </a:endParaRPr>
          </a:p>
          <a:p>
            <a:r>
              <a:rPr lang="en-US" sz="900" dirty="0">
                <a:latin typeface="Calibri"/>
                <a:cs typeface="Calibri"/>
              </a:rPr>
              <a:t>Quick Survey:</a:t>
            </a:r>
          </a:p>
          <a:p>
            <a:r>
              <a:rPr lang="en-US" sz="900" dirty="0">
                <a:latin typeface="Calibri"/>
                <a:cs typeface="Calibri"/>
              </a:rPr>
              <a:t>1. How many have created &amp; delivered a PPT presentation before? How many think it might have been a bad presentation?</a:t>
            </a:r>
          </a:p>
          <a:p>
            <a:r>
              <a:rPr lang="en-US" sz="900" dirty="0">
                <a:latin typeface="Calibri"/>
                <a:cs typeface="Calibri"/>
              </a:rPr>
              <a:t>2. How many agree that PowerPoint is evil?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44</a:t>
            </a:fld>
            <a:endParaRPr lang="en-US"/>
          </a:p>
        </p:txBody>
      </p:sp>
    </p:spTree>
    <p:extLst>
      <p:ext uri="{BB962C8B-B14F-4D97-AF65-F5344CB8AC3E}">
        <p14:creationId xmlns:p14="http://schemas.microsoft.com/office/powerpoint/2010/main" val="86854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45</a:t>
            </a:fld>
            <a:endParaRPr lang="en-US"/>
          </a:p>
        </p:txBody>
      </p:sp>
    </p:spTree>
    <p:extLst>
      <p:ext uri="{BB962C8B-B14F-4D97-AF65-F5344CB8AC3E}">
        <p14:creationId xmlns:p14="http://schemas.microsoft.com/office/powerpoint/2010/main" val="3464342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Options for getting images:</a:t>
            </a:r>
          </a:p>
          <a:p>
            <a:pPr marL="171450" indent="-171450">
              <a:buFont typeface="Arial"/>
              <a:buChar char="•"/>
            </a:pPr>
            <a:r>
              <a:rPr lang="en-US" dirty="0" smtClean="0"/>
              <a:t>Shoot pictures yourself</a:t>
            </a:r>
          </a:p>
          <a:p>
            <a:pPr marL="171450" indent="-171450">
              <a:buFont typeface="Arial"/>
              <a:buChar char="•"/>
            </a:pPr>
            <a:r>
              <a:rPr lang="en-US" dirty="0" smtClean="0"/>
              <a:t>May have photographer</a:t>
            </a:r>
            <a:r>
              <a:rPr lang="en-US" baseline="0" dirty="0" smtClean="0"/>
              <a:t> on staff</a:t>
            </a:r>
          </a:p>
          <a:p>
            <a:pPr marL="171450" indent="-171450">
              <a:buFont typeface="Arial"/>
              <a:buChar char="•"/>
            </a:pPr>
            <a:r>
              <a:rPr lang="en-US" baseline="0" dirty="0" smtClean="0"/>
              <a:t>Stock image libraries (more to come this)</a:t>
            </a:r>
          </a:p>
          <a:p>
            <a:endParaRPr lang="en-US" baseline="0" dirty="0" smtClean="0"/>
          </a:p>
          <a:p>
            <a:r>
              <a:rPr lang="en-US" baseline="0" dirty="0" smtClean="0"/>
              <a:t>Looking for: </a:t>
            </a:r>
          </a:p>
          <a:p>
            <a:pPr marL="171450" indent="-171450">
              <a:buFont typeface="Arial"/>
              <a:buChar char="•"/>
            </a:pPr>
            <a:r>
              <a:rPr lang="en-US" baseline="0" dirty="0" smtClean="0"/>
              <a:t>depth</a:t>
            </a:r>
          </a:p>
          <a:p>
            <a:pPr marL="171450" indent="-171450">
              <a:buFont typeface="Arial"/>
              <a:buChar char="•"/>
            </a:pPr>
            <a:r>
              <a:rPr lang="en-US" baseline="0" dirty="0" smtClean="0"/>
              <a:t>appropriate size/resolution</a:t>
            </a:r>
          </a:p>
          <a:p>
            <a:pPr marL="171450" indent="-171450">
              <a:buFont typeface="Arial"/>
              <a:buChar char="•"/>
            </a:pPr>
            <a:r>
              <a:rPr lang="en-US" baseline="0" dirty="0" smtClean="0"/>
              <a:t>appropriate orientation (horizontal or vertical)</a:t>
            </a:r>
          </a:p>
          <a:p>
            <a:pPr marL="171450" indent="-171450">
              <a:buFont typeface="Arial"/>
              <a:buChar char="•"/>
            </a:pPr>
            <a:r>
              <a:rPr lang="en-US" baseline="0" dirty="0" smtClean="0"/>
              <a:t>Negative/open space if you need to overlay text</a:t>
            </a:r>
          </a:p>
          <a:p>
            <a:pPr marL="171450" indent="-171450">
              <a:buFont typeface="Arial"/>
              <a:buChar char="•"/>
            </a:pPr>
            <a:r>
              <a:rPr lang="en-US" baseline="0" dirty="0" smtClean="0"/>
              <a:t>Appropriate color scheme</a:t>
            </a:r>
          </a:p>
          <a:p>
            <a:pPr marL="171450" indent="-171450">
              <a:buFont typeface="Arial"/>
              <a:buChar char="•"/>
            </a:pPr>
            <a:r>
              <a:rPr lang="en-US" baseline="0" dirty="0" smtClean="0"/>
              <a:t>Does it match/work with other images?</a:t>
            </a:r>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46</a:t>
            </a:fld>
            <a:endParaRPr lang="en-US"/>
          </a:p>
        </p:txBody>
      </p:sp>
    </p:spTree>
    <p:extLst>
      <p:ext uri="{BB962C8B-B14F-4D97-AF65-F5344CB8AC3E}">
        <p14:creationId xmlns:p14="http://schemas.microsoft.com/office/powerpoint/2010/main" val="399403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Default on PowerPoint is for a document aspect ratio of</a:t>
            </a:r>
            <a:r>
              <a:rPr lang="en-US" baseline="0" dirty="0" smtClean="0"/>
              <a:t> 4:3. Can go to FILE – PAGE SETUP and select 16:9</a:t>
            </a:r>
            <a:endParaRPr lang="en-US" dirty="0" smtClean="0"/>
          </a:p>
          <a:p>
            <a:endParaRPr lang="en-US" dirty="0" smtClean="0"/>
          </a:p>
          <a:p>
            <a:r>
              <a:rPr lang="en-US" dirty="0" smtClean="0"/>
              <a:t>iPhone shoots video at16:9. </a:t>
            </a:r>
            <a:endParaRPr lang="en-US" baseline="0" dirty="0" smtClean="0"/>
          </a:p>
          <a:p>
            <a:r>
              <a:rPr lang="en-US" baseline="0" dirty="0" smtClean="0"/>
              <a:t>Photos on your iPhone are 4:3.</a:t>
            </a:r>
            <a:endParaRPr lang="en-US" dirty="0"/>
          </a:p>
        </p:txBody>
      </p:sp>
      <p:sp>
        <p:nvSpPr>
          <p:cNvPr id="4" name="Slide Number Placeholder 3"/>
          <p:cNvSpPr>
            <a:spLocks noGrp="1"/>
          </p:cNvSpPr>
          <p:nvPr>
            <p:ph type="sldNum" sz="quarter" idx="10"/>
          </p:nvPr>
        </p:nvSpPr>
        <p:spPr/>
        <p:txBody>
          <a:bodyPr/>
          <a:lstStyle/>
          <a:p>
            <a:fld id="{EDCB0EA8-5D99-4548-AF15-E6BA8EA3B5EA}" type="slidenum">
              <a:rPr lang="en-US" smtClean="0"/>
              <a:t>49</a:t>
            </a:fld>
            <a:endParaRPr lang="en-US"/>
          </a:p>
        </p:txBody>
      </p:sp>
      <p:sp>
        <p:nvSpPr>
          <p:cNvPr id="5" name="Date Placeholder 4"/>
          <p:cNvSpPr>
            <a:spLocks noGrp="1"/>
          </p:cNvSpPr>
          <p:nvPr>
            <p:ph type="dt" idx="11"/>
          </p:nvPr>
        </p:nvSpPr>
        <p:spPr/>
        <p:txBody>
          <a:bodyPr/>
          <a:lstStyle/>
          <a:p>
            <a:r>
              <a:rPr lang="en-US" smtClean="0"/>
              <a:t>June 2016</a:t>
            </a:r>
            <a:endParaRPr lang="en-US"/>
          </a:p>
        </p:txBody>
      </p:sp>
      <p:sp>
        <p:nvSpPr>
          <p:cNvPr id="6" name="Footer Placeholder 5"/>
          <p:cNvSpPr>
            <a:spLocks noGrp="1"/>
          </p:cNvSpPr>
          <p:nvPr>
            <p:ph type="ftr" sz="quarter" idx="12"/>
          </p:nvPr>
        </p:nvSpPr>
        <p:spPr/>
        <p:txBody>
          <a:bodyPr/>
          <a:lstStyle/>
          <a:p>
            <a:r>
              <a:rPr lang="en-US" smtClean="0"/>
              <a:t>Vincent Rhodes, PhD, APR  varhodes@gmail.com</a:t>
            </a:r>
            <a:endParaRPr lang="en-US"/>
          </a:p>
        </p:txBody>
      </p:sp>
      <p:sp>
        <p:nvSpPr>
          <p:cNvPr id="7" name="Header Placeholder 6"/>
          <p:cNvSpPr>
            <a:spLocks noGrp="1"/>
          </p:cNvSpPr>
          <p:nvPr>
            <p:ph type="hdr" sz="quarter" idx="13"/>
          </p:nvPr>
        </p:nvSpPr>
        <p:spPr/>
        <p:txBody>
          <a:bodyPr/>
          <a:lstStyle/>
          <a:p>
            <a:r>
              <a:rPr lang="en-US" smtClean="0"/>
              <a:t>Design Bootcamp</a:t>
            </a:r>
            <a:endParaRPr lang="en-US"/>
          </a:p>
        </p:txBody>
      </p:sp>
    </p:spTree>
    <p:extLst>
      <p:ext uri="{BB962C8B-B14F-4D97-AF65-F5344CB8AC3E}">
        <p14:creationId xmlns:p14="http://schemas.microsoft.com/office/powerpoint/2010/main" val="1452604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50</a:t>
            </a:fld>
            <a:endParaRPr lang="en-US"/>
          </a:p>
        </p:txBody>
      </p:sp>
    </p:spTree>
    <p:extLst>
      <p:ext uri="{BB962C8B-B14F-4D97-AF65-F5344CB8AC3E}">
        <p14:creationId xmlns:p14="http://schemas.microsoft.com/office/powerpoint/2010/main" val="1869413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White box is problematic… Figure/Ground</a:t>
            </a:r>
            <a:r>
              <a:rPr lang="en-US" baseline="0" dirty="0" smtClean="0"/>
              <a:t> problem. White square calls too much attention… </a:t>
            </a:r>
          </a:p>
          <a:p>
            <a:endParaRPr lang="en-US" baseline="0" dirty="0" smtClean="0"/>
          </a:p>
          <a:p>
            <a:r>
              <a:rPr lang="en-US" baseline="0" dirty="0" smtClean="0"/>
              <a:t>Options:</a:t>
            </a:r>
            <a:endParaRPr lang="en-US" dirty="0" smtClean="0"/>
          </a:p>
          <a:p>
            <a:pPr marL="171450" indent="-171450">
              <a:buFont typeface="Arial"/>
              <a:buChar char="•"/>
            </a:pPr>
            <a:r>
              <a:rPr lang="en-US" dirty="0" smtClean="0"/>
              <a:t>Use same</a:t>
            </a:r>
            <a:r>
              <a:rPr lang="en-US" baseline="0" dirty="0" smtClean="0"/>
              <a:t> color background for slide (if possible). In this case, white would work</a:t>
            </a:r>
          </a:p>
          <a:p>
            <a:pPr marL="171450" indent="-171450">
              <a:buFont typeface="Arial"/>
              <a:buChar char="•"/>
            </a:pPr>
            <a:r>
              <a:rPr lang="en-US" baseline="0" dirty="0" smtClean="0"/>
              <a:t>Or, have graphic designer create transparent background and save it as a PNG file</a:t>
            </a:r>
          </a:p>
          <a:p>
            <a:pPr marL="171450" indent="-171450">
              <a:buFont typeface="Arial"/>
              <a:buChar char="•"/>
            </a:pPr>
            <a:r>
              <a:rPr lang="en-US" baseline="0" dirty="0" smtClean="0"/>
              <a:t>Or, use PowerPoint tools…</a:t>
            </a:r>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55</a:t>
            </a:fld>
            <a:endParaRPr lang="en-US"/>
          </a:p>
        </p:txBody>
      </p:sp>
    </p:spTree>
    <p:extLst>
      <p:ext uri="{BB962C8B-B14F-4D97-AF65-F5344CB8AC3E}">
        <p14:creationId xmlns:p14="http://schemas.microsoft.com/office/powerpoint/2010/main" val="1087228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broad</a:t>
            </a:r>
            <a:r>
              <a:rPr lang="en-US" baseline="0" dirty="0" smtClean="0"/>
              <a:t> categories of fonts: Serif, Sans Serif, Cursive, and Novelty</a:t>
            </a:r>
            <a:endParaRPr lang="en-US" dirty="0" smtClean="0"/>
          </a:p>
          <a:p>
            <a:endParaRPr lang="en-US" dirty="0" smtClean="0"/>
          </a:p>
          <a:p>
            <a:r>
              <a:rPr lang="en-US" dirty="0" smtClean="0"/>
              <a:t>General suggestions for selecting fonts:</a:t>
            </a:r>
          </a:p>
          <a:p>
            <a:r>
              <a:rPr lang="en-US" dirty="0" smtClean="0"/>
              <a:t>1. Avoid mixing two very similar typefaces such as two scripts or two sans serifs</a:t>
            </a:r>
          </a:p>
          <a:p>
            <a:r>
              <a:rPr lang="en-US" dirty="0" smtClean="0"/>
              <a:t>2. Limit the number of different typefaces  used in a single presentation to 2 or 3</a:t>
            </a:r>
          </a:p>
          <a:p>
            <a:r>
              <a:rPr lang="en-US" dirty="0" smtClean="0"/>
              <a:t>3. Avoid </a:t>
            </a:r>
            <a:r>
              <a:rPr lang="en-US" dirty="0" err="1" smtClean="0"/>
              <a:t>monospaced</a:t>
            </a:r>
            <a:r>
              <a:rPr lang="en-US" dirty="0" smtClean="0"/>
              <a:t> fonts since they draw attention to the individual letters</a:t>
            </a:r>
          </a:p>
          <a:p>
            <a:r>
              <a:rPr lang="en-US" dirty="0" smtClean="0"/>
              <a:t>4. Mix larger and smaller letters within one typeface</a:t>
            </a:r>
          </a:p>
          <a:p>
            <a:r>
              <a:rPr lang="en-US" dirty="0" smtClean="0"/>
              <a:t>5. Mix within a family of styles (Roman, Italic, Bold, etc.)</a:t>
            </a:r>
          </a:p>
          <a:p>
            <a:endParaRPr lang="en-US" dirty="0" smtClean="0"/>
          </a:p>
          <a:p>
            <a:r>
              <a:rPr lang="en-US" dirty="0" smtClean="0"/>
              <a:t>Fonts from any of the four types can evoke very different moods. Be sure to select a font that matches the tone of your presentation.</a:t>
            </a:r>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59</a:t>
            </a:fld>
            <a:endParaRPr lang="en-US"/>
          </a:p>
        </p:txBody>
      </p:sp>
    </p:spTree>
    <p:extLst>
      <p:ext uri="{BB962C8B-B14F-4D97-AF65-F5344CB8AC3E}">
        <p14:creationId xmlns:p14="http://schemas.microsoft.com/office/powerpoint/2010/main" val="4268820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en-US"/>
              <a:t>Page </a:t>
            </a:r>
            <a:fld id="{87B07726-8AC6-1843-BE1A-F37D73C140B4}" type="slidenum">
              <a:rPr lang="en-US"/>
              <a:pPr/>
              <a:t>60</a:t>
            </a:fld>
            <a:endParaRPr lang="en-US"/>
          </a:p>
        </p:txBody>
      </p:sp>
      <p:sp>
        <p:nvSpPr>
          <p:cNvPr id="1638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xfrm>
            <a:off x="1143001" y="4487332"/>
            <a:ext cx="4572000" cy="4123409"/>
          </a:xfrm>
        </p:spPr>
        <p:txBody>
          <a:bodyPr/>
          <a:lstStyle/>
          <a:p>
            <a:r>
              <a:rPr lang="en-US" dirty="0"/>
              <a:t>General suggestions for selecting fonts:</a:t>
            </a:r>
          </a:p>
          <a:p>
            <a:r>
              <a:rPr lang="en-US" dirty="0"/>
              <a:t>1. Avoid mixing two very similar typefaces such as two scripts or two sans serifs</a:t>
            </a:r>
          </a:p>
          <a:p>
            <a:r>
              <a:rPr lang="en-US" dirty="0"/>
              <a:t>2. Limit the number of different typefaces  used in a single presentation to 2 or 3</a:t>
            </a:r>
          </a:p>
          <a:p>
            <a:r>
              <a:rPr lang="en-US" dirty="0"/>
              <a:t>3. Avoid </a:t>
            </a:r>
            <a:r>
              <a:rPr lang="en-US" dirty="0" err="1"/>
              <a:t>monospaced</a:t>
            </a:r>
            <a:r>
              <a:rPr lang="en-US" dirty="0"/>
              <a:t> fonts since they draw attention to the individual letters</a:t>
            </a:r>
          </a:p>
          <a:p>
            <a:r>
              <a:rPr lang="en-US" dirty="0"/>
              <a:t>4. Mix larger and smaller letters within one typeface</a:t>
            </a:r>
          </a:p>
          <a:p>
            <a:r>
              <a:rPr lang="en-US" dirty="0"/>
              <a:t>5. Mix within a family of styles (Roman, Italic, Bold, etc.)</a:t>
            </a:r>
          </a:p>
          <a:p>
            <a:endParaRPr lang="en-US" dirty="0"/>
          </a:p>
          <a:p>
            <a:r>
              <a:rPr lang="en-US" dirty="0"/>
              <a:t>Fonts from any of the four types can evoke very different moods. Be sure to select a font that matches the tone of your presentation.</a:t>
            </a:r>
          </a:p>
          <a:p>
            <a:endParaRPr lang="en-US" dirty="0"/>
          </a:p>
        </p:txBody>
      </p:sp>
      <p:sp>
        <p:nvSpPr>
          <p:cNvPr id="2" name="Date Placeholder 1"/>
          <p:cNvSpPr>
            <a:spLocks noGrp="1"/>
          </p:cNvSpPr>
          <p:nvPr>
            <p:ph type="dt" idx="10"/>
          </p:nvPr>
        </p:nvSpPr>
        <p:spPr/>
        <p:txBody>
          <a:bodyPr/>
          <a:lstStyle/>
          <a:p>
            <a:r>
              <a:rPr lang="en-US" smtClean="0"/>
              <a:t>June 2016</a:t>
            </a:r>
            <a:endParaRPr lang="en-US"/>
          </a:p>
        </p:txBody>
      </p:sp>
      <p:sp>
        <p:nvSpPr>
          <p:cNvPr id="3" name="Footer Placeholder 2"/>
          <p:cNvSpPr>
            <a:spLocks noGrp="1"/>
          </p:cNvSpPr>
          <p:nvPr>
            <p:ph type="ftr" sz="quarter" idx="11"/>
          </p:nvPr>
        </p:nvSpPr>
        <p:spPr/>
        <p:txBody>
          <a:bodyPr/>
          <a:lstStyle/>
          <a:p>
            <a:r>
              <a:rPr lang="en-US" smtClean="0"/>
              <a:t>Vincent Rhodes, PhD, APR  varhodes@gmail.com</a:t>
            </a:r>
            <a:endParaRPr lang="en-US"/>
          </a:p>
        </p:txBody>
      </p:sp>
      <p:sp>
        <p:nvSpPr>
          <p:cNvPr id="5" name="Header Placeholder 4"/>
          <p:cNvSpPr>
            <a:spLocks noGrp="1"/>
          </p:cNvSpPr>
          <p:nvPr>
            <p:ph type="hdr" sz="quarter" idx="12"/>
          </p:nvPr>
        </p:nvSpPr>
        <p:spPr/>
        <p:txBody>
          <a:bodyPr/>
          <a:lstStyle/>
          <a:p>
            <a:r>
              <a:rPr lang="en-US" smtClean="0"/>
              <a:t>Design Bootcamp</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Checking for appropriate font size</a:t>
            </a:r>
          </a:p>
          <a:p>
            <a:endParaRPr lang="en-US" dirty="0" smtClean="0"/>
          </a:p>
          <a:p>
            <a:r>
              <a:rPr lang="en-US" b="1" dirty="0" smtClean="0"/>
              <a:t>Rarely should use any size less than 24 points</a:t>
            </a:r>
          </a:p>
          <a:p>
            <a:r>
              <a:rPr lang="en-US" b="1" dirty="0" smtClean="0"/>
              <a:t>In the venue: </a:t>
            </a:r>
            <a:r>
              <a:rPr lang="en-US" dirty="0" smtClean="0"/>
              <a:t>Stand in the back of the room at your venue and view all slides</a:t>
            </a:r>
          </a:p>
          <a:p>
            <a:r>
              <a:rPr lang="en-US" b="1" dirty="0" smtClean="0"/>
              <a:t>Guy Kawasaki’s rule: Divide the oldest investor’s age in half to get minimum font size</a:t>
            </a:r>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61</a:t>
            </a:fld>
            <a:endParaRPr lang="en-US"/>
          </a:p>
        </p:txBody>
      </p:sp>
    </p:spTree>
    <p:extLst>
      <p:ext uri="{BB962C8B-B14F-4D97-AF65-F5344CB8AC3E}">
        <p14:creationId xmlns:p14="http://schemas.microsoft.com/office/powerpoint/2010/main" val="2537902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1143000" y="4437256"/>
            <a:ext cx="4572000" cy="4020944"/>
          </a:xfrm>
        </p:spPr>
        <p:txBody>
          <a:bodyPr/>
          <a:lstStyle/>
          <a:p>
            <a:endParaRPr lang="en-US" dirty="0"/>
          </a:p>
        </p:txBody>
      </p:sp>
      <p:sp>
        <p:nvSpPr>
          <p:cNvPr id="4" name="Slide Number Placeholder 3"/>
          <p:cNvSpPr>
            <a:spLocks noGrp="1"/>
          </p:cNvSpPr>
          <p:nvPr>
            <p:ph type="sldNum" sz="quarter" idx="10"/>
          </p:nvPr>
        </p:nvSpPr>
        <p:spPr/>
        <p:txBody>
          <a:bodyPr/>
          <a:lstStyle/>
          <a:p>
            <a:fld id="{F0991ADD-CE5D-9B41-B3E4-4DC0200023CE}" type="slidenum">
              <a:rPr lang="en-US" smtClean="0"/>
              <a:t>62</a:t>
            </a:fld>
            <a:endParaRPr lang="en-US"/>
          </a:p>
        </p:txBody>
      </p:sp>
    </p:spTree>
    <p:extLst>
      <p:ext uri="{BB962C8B-B14F-4D97-AF65-F5344CB8AC3E}">
        <p14:creationId xmlns:p14="http://schemas.microsoft.com/office/powerpoint/2010/main" val="3949169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smtClean="0">
                <a:latin typeface="Times New Roman" charset="0"/>
              </a:rPr>
              <a:t>EXAMPLE: Climbing Mount Everest</a:t>
            </a:r>
          </a:p>
          <a:p>
            <a:pPr eaLnBrk="1" hangingPunct="1"/>
            <a:endParaRPr lang="en-US" dirty="0" smtClean="0">
              <a:latin typeface="Times New Roman" charset="0"/>
            </a:endParaRPr>
          </a:p>
          <a:p>
            <a:pPr eaLnBrk="1" hangingPunct="1"/>
            <a:r>
              <a:rPr lang="en-US" dirty="0" smtClean="0">
                <a:latin typeface="Times New Roman" charset="0"/>
              </a:rPr>
              <a:t>Everest soars 29,000 feet into the thin, cold air…</a:t>
            </a:r>
          </a:p>
          <a:p>
            <a:pPr eaLnBrk="1" hangingPunct="1"/>
            <a:r>
              <a:rPr lang="en-US" dirty="0" smtClean="0">
                <a:latin typeface="Times New Roman" charset="0"/>
              </a:rPr>
              <a:t>Between 1920 and 1952, seven expeditions failed to reach the summit…</a:t>
            </a:r>
          </a:p>
          <a:p>
            <a:pPr eaLnBrk="1" hangingPunct="1"/>
            <a:r>
              <a:rPr lang="en-US" dirty="0" smtClean="0">
                <a:latin typeface="Times New Roman" charset="0"/>
              </a:rPr>
              <a:t>In 1924, a famous mountaineer died in the attempt…</a:t>
            </a:r>
          </a:p>
          <a:p>
            <a:pPr eaLnBrk="1" hangingPunct="1"/>
            <a:r>
              <a:rPr lang="en-US" dirty="0" smtClean="0">
                <a:latin typeface="Times New Roman" charset="0"/>
              </a:rPr>
              <a:t>In 1952, a team of Swiss climbers were forced to turn back just 1,000 feet from their goal…</a:t>
            </a:r>
          </a:p>
          <a:p>
            <a:pPr eaLnBrk="1" hangingPunct="1"/>
            <a:r>
              <a:rPr lang="en-US" dirty="0" smtClean="0">
                <a:latin typeface="Times New Roman" charset="0"/>
              </a:rPr>
              <a:t>BUT, in 1953, Edmund Hillary and </a:t>
            </a:r>
            <a:r>
              <a:rPr lang="en-US" dirty="0" err="1" smtClean="0">
                <a:latin typeface="Times New Roman" charset="0"/>
              </a:rPr>
              <a:t>Tenzig</a:t>
            </a:r>
            <a:r>
              <a:rPr lang="en-US" dirty="0" smtClean="0">
                <a:latin typeface="Times New Roman" charset="0"/>
              </a:rPr>
              <a:t> Norgay reached the highest point on earth…</a:t>
            </a:r>
          </a:p>
          <a:p>
            <a:pPr eaLnBrk="1" hangingPunct="1"/>
            <a:r>
              <a:rPr lang="en-US" dirty="0" smtClean="0">
                <a:latin typeface="Times New Roman" charset="0"/>
              </a:rPr>
              <a:t>You see something is only impossible until the first person does it…</a:t>
            </a:r>
          </a:p>
          <a:p>
            <a:pPr eaLnBrk="1" hangingPunct="1"/>
            <a:endParaRPr lang="en-US" dirty="0" smtClean="0">
              <a:latin typeface="Times New Roman" charset="0"/>
            </a:endParaRPr>
          </a:p>
          <a:p>
            <a:pPr eaLnBrk="1" hangingPunct="1"/>
            <a:r>
              <a:rPr lang="en-US" dirty="0" smtClean="0">
                <a:latin typeface="Times New Roman" charset="0"/>
              </a:rPr>
              <a:t>Linked this to our school system</a:t>
            </a:r>
            <a:r>
              <a:rPr lang="ja-JP" altLang="en-US" dirty="0" smtClean="0">
                <a:latin typeface="Times New Roman" charset="0"/>
              </a:rPr>
              <a:t>’</a:t>
            </a:r>
            <a:r>
              <a:rPr lang="en-US" dirty="0" smtClean="0">
                <a:latin typeface="Times New Roman" charset="0"/>
              </a:rPr>
              <a:t>s journey to world-class status.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5</a:t>
            </a:fld>
            <a:endParaRPr lang="en-US"/>
          </a:p>
        </p:txBody>
      </p:sp>
    </p:spTree>
    <p:extLst>
      <p:ext uri="{BB962C8B-B14F-4D97-AF65-F5344CB8AC3E}">
        <p14:creationId xmlns:p14="http://schemas.microsoft.com/office/powerpoint/2010/main" val="2344093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difficult</a:t>
            </a:r>
            <a:r>
              <a:rPr lang="en-US" baseline="0" dirty="0" smtClean="0"/>
              <a:t> situation. Your Marketing &amp; Communications department may want you to use a branded template that has a logo on every slide.</a:t>
            </a:r>
          </a:p>
          <a:p>
            <a:endParaRPr lang="en-US" baseline="0" dirty="0" smtClean="0"/>
          </a:p>
          <a:p>
            <a:r>
              <a:rPr lang="en-US" baseline="0" dirty="0" smtClean="0"/>
              <a:t>Talk with them… discuss cognitive overload, talk about the unique setting of a speech (they won</a:t>
            </a:r>
            <a:r>
              <a:rPr lang="fr-FR" baseline="0" dirty="0" smtClean="0"/>
              <a:t>’</a:t>
            </a:r>
            <a:r>
              <a:rPr lang="en-US" baseline="0" dirty="0" smtClean="0"/>
              <a:t>t forget who your speaker is or where from during the speech).</a:t>
            </a:r>
          </a:p>
          <a:p>
            <a:endParaRPr lang="en-US" baseline="0" dirty="0" smtClean="0"/>
          </a:p>
          <a:p>
            <a:r>
              <a:rPr lang="en-US" baseline="0" dirty="0" smtClean="0"/>
              <a:t>AND, if you</a:t>
            </a:r>
            <a:r>
              <a:rPr lang="fr-FR" baseline="0" dirty="0" smtClean="0"/>
              <a:t>’</a:t>
            </a:r>
            <a:r>
              <a:rPr lang="en-US" baseline="0" dirty="0" smtClean="0"/>
              <a:t>re creating a separate archive/handout file, offer to make that branded. If someone prints or copies a single slide, the logo will show where it’s from.</a:t>
            </a:r>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63</a:t>
            </a:fld>
            <a:endParaRPr lang="en-US"/>
          </a:p>
        </p:txBody>
      </p:sp>
    </p:spTree>
    <p:extLst>
      <p:ext uri="{BB962C8B-B14F-4D97-AF65-F5344CB8AC3E}">
        <p14:creationId xmlns:p14="http://schemas.microsoft.com/office/powerpoint/2010/main" val="2998095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64</a:t>
            </a:fld>
            <a:endParaRPr lang="en-US"/>
          </a:p>
        </p:txBody>
      </p:sp>
    </p:spTree>
    <p:extLst>
      <p:ext uri="{BB962C8B-B14F-4D97-AF65-F5344CB8AC3E}">
        <p14:creationId xmlns:p14="http://schemas.microsoft.com/office/powerpoint/2010/main" val="2030981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Want to convey data in the simplest, clearest</a:t>
            </a:r>
            <a:r>
              <a:rPr lang="en-US" sz="1200" baseline="0" dirty="0" smtClean="0"/>
              <a:t> manner possible. </a:t>
            </a:r>
          </a:p>
          <a:p>
            <a:endParaRPr lang="en-US" sz="1200" baseline="0" dirty="0" smtClean="0"/>
          </a:p>
          <a:p>
            <a:r>
              <a:rPr lang="en-US" sz="1200" baseline="0" dirty="0" smtClean="0"/>
              <a:t>But remember:</a:t>
            </a:r>
            <a:endParaRPr lang="en-US" sz="1200" dirty="0" smtClean="0"/>
          </a:p>
          <a:p>
            <a:endParaRPr lang="en-US" sz="1200" dirty="0" smtClean="0"/>
          </a:p>
          <a:p>
            <a:r>
              <a:rPr lang="en-US" sz="1200" dirty="0" smtClean="0"/>
              <a:t>Tell the truth: accurate representation of data,</a:t>
            </a:r>
            <a:r>
              <a:rPr lang="en-US" sz="1200" baseline="0" dirty="0" smtClean="0"/>
              <a:t> full access to full data set if requested</a:t>
            </a:r>
          </a:p>
          <a:p>
            <a:endParaRPr lang="en-US" sz="1200" dirty="0" smtClean="0"/>
          </a:p>
          <a:p>
            <a:r>
              <a:rPr lang="en-US" sz="1200" dirty="0" smtClean="0"/>
              <a:t>Get to the point: Understand what you want the audience to take away</a:t>
            </a:r>
          </a:p>
          <a:p>
            <a:endParaRPr lang="en-US" sz="1200" dirty="0" smtClean="0"/>
          </a:p>
          <a:p>
            <a:r>
              <a:rPr lang="en-US" sz="1200" dirty="0" smtClean="0"/>
              <a:t>Pick the right tool for the job: choose the right graphic representation</a:t>
            </a:r>
            <a:r>
              <a:rPr lang="en-US" sz="1200" baseline="0" dirty="0" smtClean="0"/>
              <a:t> or right type of chart</a:t>
            </a:r>
          </a:p>
          <a:p>
            <a:endParaRPr lang="en-US" sz="1200" dirty="0" smtClean="0"/>
          </a:p>
          <a:p>
            <a:r>
              <a:rPr lang="en-US" sz="1200" dirty="0" smtClean="0"/>
              <a:t>Highlight what’s important: Use color, arrows. Call attention to it.</a:t>
            </a:r>
          </a:p>
          <a:p>
            <a:endParaRPr lang="en-US" sz="1200" dirty="0" smtClean="0"/>
          </a:p>
          <a:p>
            <a:r>
              <a:rPr lang="en-US" sz="1200" dirty="0" smtClean="0"/>
              <a:t>Keep it simple: Don’t data dump. Eliminate the </a:t>
            </a:r>
            <a:r>
              <a:rPr lang="en-US" sz="1200" dirty="0" smtClean="0"/>
              <a:t>unnecessary.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67</a:t>
            </a:fld>
            <a:endParaRPr lang="en-US"/>
          </a:p>
        </p:txBody>
      </p:sp>
    </p:spTree>
    <p:extLst>
      <p:ext uri="{BB962C8B-B14F-4D97-AF65-F5344CB8AC3E}">
        <p14:creationId xmlns:p14="http://schemas.microsoft.com/office/powerpoint/2010/main" val="555500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smtClean="0"/>
              <a:t>Tell the truth: accurate representation of data,</a:t>
            </a:r>
            <a:r>
              <a:rPr lang="en-US" sz="1200" baseline="0" dirty="0" smtClean="0"/>
              <a:t> full access to full data set if requested</a:t>
            </a:r>
          </a:p>
          <a:p>
            <a:endParaRPr lang="en-US" sz="1200" dirty="0" smtClean="0"/>
          </a:p>
          <a:p>
            <a:r>
              <a:rPr lang="en-US" sz="1200" dirty="0" smtClean="0"/>
              <a:t>Get to the point: Understand what you want the audience to take away</a:t>
            </a:r>
          </a:p>
          <a:p>
            <a:endParaRPr lang="en-US" sz="1200" dirty="0" smtClean="0"/>
          </a:p>
          <a:p>
            <a:r>
              <a:rPr lang="en-US" sz="1200" dirty="0" smtClean="0"/>
              <a:t>Pick the right tool for the job: choose the right graphic representation</a:t>
            </a:r>
            <a:r>
              <a:rPr lang="en-US" sz="1200" baseline="0" dirty="0" smtClean="0"/>
              <a:t> or right type of chart</a:t>
            </a:r>
          </a:p>
          <a:p>
            <a:endParaRPr lang="en-US" sz="1200" dirty="0" smtClean="0"/>
          </a:p>
          <a:p>
            <a:r>
              <a:rPr lang="en-US" sz="1200" dirty="0" smtClean="0"/>
              <a:t>Highlight what’s important: Use color, arrows. Call attention to it.</a:t>
            </a:r>
          </a:p>
          <a:p>
            <a:endParaRPr lang="en-US" sz="1200" dirty="0" smtClean="0"/>
          </a:p>
          <a:p>
            <a:r>
              <a:rPr lang="en-US" sz="1200" dirty="0" smtClean="0"/>
              <a:t>Keep it simple: Don’t data dump. Eliminate the unnecessary.</a:t>
            </a:r>
          </a:p>
          <a:p>
            <a:endParaRPr lang="en-US" sz="1200" dirty="0" smtClean="0"/>
          </a:p>
          <a:p>
            <a:pPr algn="l"/>
            <a:r>
              <a:rPr lang="en-US" sz="1200" b="1" dirty="0" smtClean="0">
                <a:latin typeface="Calibri"/>
                <a:cs typeface="Calibri"/>
              </a:rPr>
              <a:t>Nancy Duarte</a:t>
            </a:r>
          </a:p>
          <a:p>
            <a:pPr algn="l"/>
            <a:r>
              <a:rPr lang="en-US" sz="1200" i="1" dirty="0" err="1" smtClean="0">
                <a:latin typeface="Calibri"/>
                <a:cs typeface="Calibri"/>
              </a:rPr>
              <a:t>slide:ology</a:t>
            </a:r>
            <a:r>
              <a:rPr lang="en-US" sz="1200" i="1" dirty="0" smtClean="0">
                <a:latin typeface="Calibri"/>
                <a:cs typeface="Calibri"/>
              </a:rPr>
              <a:t> (p. 65)</a:t>
            </a:r>
          </a:p>
          <a:p>
            <a:pPr algn="l"/>
            <a:endParaRPr lang="en-US" sz="1200" dirty="0">
              <a:latin typeface="Calibri"/>
              <a:cs typeface="Calibri"/>
            </a:endParaRPr>
          </a:p>
        </p:txBody>
      </p:sp>
      <p:sp>
        <p:nvSpPr>
          <p:cNvPr id="4" name="Slide Number Placeholder 3"/>
          <p:cNvSpPr>
            <a:spLocks noGrp="1"/>
          </p:cNvSpPr>
          <p:nvPr>
            <p:ph type="sldNum" sz="quarter" idx="10"/>
          </p:nvPr>
        </p:nvSpPr>
        <p:spPr/>
        <p:txBody>
          <a:bodyPr/>
          <a:lstStyle/>
          <a:p>
            <a:fld id="{87F46DB8-291E-0848-BBF9-BF703F81E8E6}" type="slidenum">
              <a:rPr lang="en-US" smtClean="0"/>
              <a:t>68</a:t>
            </a:fld>
            <a:endParaRPr lang="en-US"/>
          </a:p>
        </p:txBody>
      </p:sp>
    </p:spTree>
    <p:extLst>
      <p:ext uri="{BB962C8B-B14F-4D97-AF65-F5344CB8AC3E}">
        <p14:creationId xmlns:p14="http://schemas.microsoft.com/office/powerpoint/2010/main" val="1952489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70</a:t>
            </a:fld>
            <a:endParaRPr lang="en-US"/>
          </a:p>
        </p:txBody>
      </p:sp>
    </p:spTree>
    <p:extLst>
      <p:ext uri="{BB962C8B-B14F-4D97-AF65-F5344CB8AC3E}">
        <p14:creationId xmlns:p14="http://schemas.microsoft.com/office/powerpoint/2010/main" val="10555288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strongest way visual</a:t>
            </a:r>
            <a:r>
              <a:rPr lang="en-US" baseline="0" dirty="0" smtClean="0"/>
              <a:t> systems benefit us is in memory retention. People remember pictures better than words, especially over long periods of time. </a:t>
            </a:r>
          </a:p>
          <a:p>
            <a:r>
              <a:rPr lang="en-US" baseline="0" dirty="0" smtClean="0"/>
              <a:t>This is Picture Superiority Effect. This is also why companies develop logos.</a:t>
            </a:r>
          </a:p>
          <a:p>
            <a:endParaRPr lang="en-US" baseline="0" dirty="0" smtClean="0"/>
          </a:p>
          <a:p>
            <a:r>
              <a:rPr lang="en-US" baseline="0" dirty="0" smtClean="0"/>
              <a:t>Combining RELEVANT images with your text dramatically increases how much your audience remembers by 650%.</a:t>
            </a:r>
          </a:p>
          <a:p>
            <a:endParaRPr lang="en-US" baseline="0" dirty="0" smtClean="0"/>
          </a:p>
          <a:p>
            <a:r>
              <a:rPr lang="en-US" baseline="0" dirty="0" smtClean="0"/>
              <a:t>Applies t charts/graphs, too. The visualization must stand out. Just because you include a chart </a:t>
            </a:r>
            <a:r>
              <a:rPr lang="en-US" baseline="0" dirty="0" err="1" smtClean="0"/>
              <a:t>doesn</a:t>
            </a:r>
            <a:r>
              <a:rPr lang="fr-FR" baseline="0" dirty="0" smtClean="0"/>
              <a:t>’</a:t>
            </a:r>
            <a:r>
              <a:rPr lang="en-US" baseline="0" dirty="0" smtClean="0"/>
              <a:t>t make a design interesting or memorable. </a:t>
            </a:r>
            <a:endParaRPr lang="en-US" dirty="0" smtClean="0"/>
          </a:p>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71</a:t>
            </a:fld>
            <a:endParaRPr lang="en-US"/>
          </a:p>
        </p:txBody>
      </p:sp>
    </p:spTree>
    <p:extLst>
      <p:ext uri="{BB962C8B-B14F-4D97-AF65-F5344CB8AC3E}">
        <p14:creationId xmlns:p14="http://schemas.microsoft.com/office/powerpoint/2010/main" val="1260445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a:t>
            </a:r>
            <a:r>
              <a:rPr lang="en-US" baseline="0" dirty="0" smtClean="0"/>
              <a:t> spare this is. Not even concerned with exact values. Just where blue company falls in survey results.</a:t>
            </a:r>
            <a:endParaRPr lang="en-US" dirty="0"/>
          </a:p>
        </p:txBody>
      </p:sp>
      <p:sp>
        <p:nvSpPr>
          <p:cNvPr id="4" name="Slide Number Placeholder 3"/>
          <p:cNvSpPr>
            <a:spLocks noGrp="1"/>
          </p:cNvSpPr>
          <p:nvPr>
            <p:ph type="sldNum" sz="quarter" idx="10"/>
          </p:nvPr>
        </p:nvSpPr>
        <p:spPr/>
        <p:txBody>
          <a:bodyPr/>
          <a:lstStyle/>
          <a:p>
            <a:fld id="{E2332418-2470-BC42-A8C3-EDA61E2C5190}" type="slidenum">
              <a:rPr lang="en-US" smtClean="0"/>
              <a:t>74</a:t>
            </a:fld>
            <a:endParaRPr lang="en-US"/>
          </a:p>
        </p:txBody>
      </p:sp>
    </p:spTree>
    <p:extLst>
      <p:ext uri="{BB962C8B-B14F-4D97-AF65-F5344CB8AC3E}">
        <p14:creationId xmlns:p14="http://schemas.microsoft.com/office/powerpoint/2010/main" val="3614577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en-US"/>
              <a:t>Page </a:t>
            </a:r>
            <a:fld id="{08DF216A-B9C8-1449-869A-D7DD51803630}" type="slidenum">
              <a:rPr lang="en-US"/>
              <a:pPr/>
              <a:t>80</a:t>
            </a:fld>
            <a:endParaRPr lang="en-US"/>
          </a:p>
        </p:txBody>
      </p:sp>
      <p:sp>
        <p:nvSpPr>
          <p:cNvPr id="7577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p:txBody>
          <a:bodyPr/>
          <a:lstStyle/>
          <a:p>
            <a:r>
              <a:rPr lang="en-US" dirty="0"/>
              <a:t>Here</a:t>
            </a:r>
            <a:r>
              <a:rPr lang="ja-JP" altLang="en-US" dirty="0">
                <a:latin typeface="Arial"/>
              </a:rPr>
              <a:t>’</a:t>
            </a:r>
            <a:r>
              <a:rPr lang="en-US" dirty="0"/>
              <a:t>s an example of a using PowerPoint to aid in visualizing a metaphor:</a:t>
            </a:r>
          </a:p>
          <a:p>
            <a:endParaRPr lang="en-US" dirty="0"/>
          </a:p>
          <a:p>
            <a:r>
              <a:rPr lang="en-US" dirty="0"/>
              <a:t>In their book Built to Last, Jim Collins and Jerry </a:t>
            </a:r>
            <a:r>
              <a:rPr lang="en-US" dirty="0" err="1"/>
              <a:t>Porras</a:t>
            </a:r>
            <a:r>
              <a:rPr lang="en-US" dirty="0"/>
              <a:t> talk about how companies achieve their strategic purpose. They liken the experience to sailing a ship and tacking against the wind. Even </a:t>
            </a:r>
            <a:r>
              <a:rPr lang="en-US" dirty="0" smtClean="0"/>
              <a:t>though </a:t>
            </a:r>
            <a:r>
              <a:rPr lang="en-US" dirty="0"/>
              <a:t>you can see your purpose — your guiding star — you can rarely sail in a straight line. Similarly, they argue that organizations must set a series of BHAGs (</a:t>
            </a:r>
            <a:r>
              <a:rPr lang="en-US" dirty="0" smtClean="0"/>
              <a:t>Big </a:t>
            </a:r>
            <a:r>
              <a:rPr lang="en-US" dirty="0"/>
              <a:t>Hairy Audacious Goals) that move them toward their purpose (albeit not in a straight line). </a:t>
            </a:r>
            <a:endParaRPr lang="en-US" dirty="0" smtClean="0"/>
          </a:p>
          <a:p>
            <a:endParaRPr lang="en-US" dirty="0"/>
          </a:p>
          <a:p>
            <a:r>
              <a:rPr lang="en-US" sz="1500" dirty="0" smtClean="0">
                <a:solidFill>
                  <a:srgbClr val="6600CC"/>
                </a:solidFill>
                <a:latin typeface="Wingdings" charset="0"/>
              </a:rPr>
              <a:t>**</a:t>
            </a:r>
            <a:r>
              <a:rPr lang="en-US" dirty="0" smtClean="0">
                <a:solidFill>
                  <a:srgbClr val="6600CC"/>
                </a:solidFill>
              </a:rPr>
              <a:t> </a:t>
            </a:r>
            <a:r>
              <a:rPr lang="en-US" dirty="0">
                <a:solidFill>
                  <a:srgbClr val="6600CC"/>
                </a:solidFill>
              </a:rPr>
              <a:t>BHAGs</a:t>
            </a:r>
          </a:p>
          <a:p>
            <a:r>
              <a:rPr lang="en-US" dirty="0"/>
              <a:t>To ensure that companies do not get too far off course and lose their way, leaders must keep their eyes on the organization</a:t>
            </a:r>
            <a:r>
              <a:rPr lang="ja-JP" altLang="en-US" dirty="0">
                <a:latin typeface="Arial"/>
              </a:rPr>
              <a:t>’</a:t>
            </a:r>
            <a:r>
              <a:rPr lang="en-US" dirty="0"/>
              <a:t>s core values. Like buoys or channel markers, they outline the boundaries employees must stay within.</a:t>
            </a:r>
          </a:p>
          <a:p>
            <a:r>
              <a:rPr lang="en-US" sz="1500" dirty="0" smtClean="0">
                <a:solidFill>
                  <a:srgbClr val="6600CC"/>
                </a:solidFill>
                <a:latin typeface="Wingdings" charset="0"/>
              </a:rPr>
              <a:t>**</a:t>
            </a:r>
            <a:r>
              <a:rPr lang="en-US" dirty="0" smtClean="0">
                <a:solidFill>
                  <a:srgbClr val="6600CC"/>
                </a:solidFill>
              </a:rPr>
              <a:t> </a:t>
            </a:r>
            <a:r>
              <a:rPr lang="en-US" dirty="0">
                <a:solidFill>
                  <a:srgbClr val="6600CC"/>
                </a:solidFill>
              </a:rPr>
              <a:t>Core values</a:t>
            </a:r>
          </a:p>
          <a:p>
            <a:endParaRPr lang="en-US" dirty="0" smtClean="0"/>
          </a:p>
          <a:p>
            <a:r>
              <a:rPr lang="en-US" dirty="0" smtClean="0"/>
              <a:t>For </a:t>
            </a:r>
            <a:r>
              <a:rPr lang="en-US" dirty="0"/>
              <a:t>those who lack a sailing background, the images presented via PPT help clarify the concept being presented.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en-US"/>
              <a:t>Page </a:t>
            </a:r>
            <a:fld id="{8D81F59D-2177-BE47-A927-52751C49AD28}" type="slidenum">
              <a:rPr lang="en-US"/>
              <a:pPr/>
              <a:t>81</a:t>
            </a:fld>
            <a:endParaRPr lang="en-US"/>
          </a:p>
        </p:txBody>
      </p:sp>
      <p:sp>
        <p:nvSpPr>
          <p:cNvPr id="7987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p:txBody>
          <a:bodyPr/>
          <a:lstStyle/>
          <a:p>
            <a:r>
              <a:rPr lang="en-US" b="1"/>
              <a:t>Animation &amp; Transitions:</a:t>
            </a:r>
          </a:p>
          <a:p>
            <a:r>
              <a:rPr lang="en-US"/>
              <a:t>Animation should be used sparingly. Just as transitions should be subtle, builds and animations should only be used if they serve a specific purpose in focusing the audience</a:t>
            </a:r>
            <a:r>
              <a:rPr lang="ja-JP" altLang="en-US">
                <a:latin typeface="Arial"/>
              </a:rPr>
              <a:t>’</a:t>
            </a:r>
            <a:r>
              <a:rPr lang="en-US"/>
              <a:t>s attention and help in minimizing cognitive overload.</a:t>
            </a:r>
          </a:p>
          <a:p>
            <a:endParaRPr lang="en-US"/>
          </a:p>
          <a:p>
            <a:r>
              <a:rPr lang="en-US"/>
              <a:t>Here</a:t>
            </a:r>
            <a:r>
              <a:rPr lang="ja-JP" altLang="en-US">
                <a:latin typeface="Arial"/>
              </a:rPr>
              <a:t>’</a:t>
            </a:r>
            <a:r>
              <a:rPr lang="en-US"/>
              <a:t>s an example. The Superintendent wanted to introduce the A-Frame — a series of steps for using data to drive instruction. </a:t>
            </a:r>
          </a:p>
          <a:p>
            <a:r>
              <a:rPr lang="en-US" sz="1500">
                <a:solidFill>
                  <a:srgbClr val="6600CC"/>
                </a:solidFill>
                <a:latin typeface="Wingdings" charset="0"/>
              </a:rPr>
              <a:t>8</a:t>
            </a:r>
            <a:r>
              <a:rPr lang="en-US">
                <a:solidFill>
                  <a:srgbClr val="6600CC"/>
                </a:solidFill>
              </a:rPr>
              <a:t> A-Frame</a:t>
            </a:r>
          </a:p>
          <a:p>
            <a:r>
              <a:rPr lang="en-US"/>
              <a:t>If the slide had appeared with all elements visible, there would have been no clear signal to the audience as to where to look first. Instead, because items fade in sequentially, audience attention is directed to each critical element in the proper order. Once all elements have been filled in, it become clear that this is a cyclical process.</a:t>
            </a:r>
          </a:p>
          <a:p>
            <a:endParaRPr lang="en-US"/>
          </a:p>
          <a:p>
            <a:endParaRPr lang="en-US"/>
          </a:p>
          <a:p>
            <a:endParaRPr lang="en-US"/>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 software also can be used to give context to large numbers or abstract concepts.</a:t>
            </a:r>
          </a:p>
          <a:p>
            <a:endParaRPr lang="en-US" dirty="0" smtClean="0"/>
          </a:p>
          <a:p>
            <a:r>
              <a:rPr lang="en-US" dirty="0" smtClean="0"/>
              <a:t>Example:</a:t>
            </a:r>
            <a:r>
              <a:rPr lang="en-US" baseline="0" dirty="0" smtClean="0"/>
              <a:t> number of miles driven by buses in urban school system.</a:t>
            </a:r>
            <a:endParaRPr lang="en-US" dirty="0" smtClean="0"/>
          </a:p>
        </p:txBody>
      </p:sp>
      <p:sp>
        <p:nvSpPr>
          <p:cNvPr id="4" name="Slide Number Placeholder 3"/>
          <p:cNvSpPr>
            <a:spLocks noGrp="1"/>
          </p:cNvSpPr>
          <p:nvPr>
            <p:ph type="sldNum" sz="quarter" idx="10"/>
          </p:nvPr>
        </p:nvSpPr>
        <p:spPr/>
        <p:txBody>
          <a:bodyPr/>
          <a:lstStyle/>
          <a:p>
            <a:fld id="{87F46DB8-291E-0848-BBF9-BF703F81E8E6}" type="slidenum">
              <a:rPr lang="en-US" smtClean="0"/>
              <a:t>14</a:t>
            </a:fld>
            <a:endParaRPr lang="en-US"/>
          </a:p>
        </p:txBody>
      </p:sp>
    </p:spTree>
    <p:extLst>
      <p:ext uri="{BB962C8B-B14F-4D97-AF65-F5344CB8AC3E}">
        <p14:creationId xmlns:p14="http://schemas.microsoft.com/office/powerpoint/2010/main" val="83875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15</a:t>
            </a:fld>
            <a:endParaRPr lang="en-US"/>
          </a:p>
        </p:txBody>
      </p:sp>
    </p:spTree>
    <p:extLst>
      <p:ext uri="{BB962C8B-B14F-4D97-AF65-F5344CB8AC3E}">
        <p14:creationId xmlns:p14="http://schemas.microsoft.com/office/powerpoint/2010/main" val="3785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not even need a presentation</a:t>
            </a:r>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18</a:t>
            </a:fld>
            <a:endParaRPr lang="en-US"/>
          </a:p>
        </p:txBody>
      </p:sp>
    </p:spTree>
    <p:extLst>
      <p:ext uri="{BB962C8B-B14F-4D97-AF65-F5344CB8AC3E}">
        <p14:creationId xmlns:p14="http://schemas.microsoft.com/office/powerpoint/2010/main" val="827288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CB0EA8-5D99-4548-AF15-E6BA8EA3B5EA}" type="slidenum">
              <a:rPr lang="en-US" smtClean="0"/>
              <a:t>23</a:t>
            </a:fld>
            <a:endParaRPr lang="en-US"/>
          </a:p>
        </p:txBody>
      </p:sp>
    </p:spTree>
    <p:extLst>
      <p:ext uri="{BB962C8B-B14F-4D97-AF65-F5344CB8AC3E}">
        <p14:creationId xmlns:p14="http://schemas.microsoft.com/office/powerpoint/2010/main" val="422195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Too Much Text: </a:t>
            </a:r>
            <a:r>
              <a:rPr lang="en-US" sz="1200" dirty="0" smtClean="0">
                <a:solidFill>
                  <a:schemeClr val="tx2"/>
                </a:solidFill>
              </a:rPr>
              <a:t>Why Speakers Write Out Speeches on Slides</a:t>
            </a:r>
            <a:endParaRPr lang="en-US" sz="1200" dirty="0" smtClean="0"/>
          </a:p>
          <a:p>
            <a:endParaRPr lang="en-US" sz="1200" dirty="0" smtClean="0"/>
          </a:p>
          <a:p>
            <a:r>
              <a:rPr lang="en-US" sz="1200" dirty="0" smtClean="0"/>
              <a:t>Speaker assumes audience wants to read</a:t>
            </a:r>
          </a:p>
          <a:p>
            <a:r>
              <a:rPr lang="en-US" sz="1200" dirty="0" smtClean="0"/>
              <a:t>Presentation culture of organization dictates all major/minor points included</a:t>
            </a:r>
          </a:p>
          <a:p>
            <a:r>
              <a:rPr lang="en-US" sz="1200" dirty="0" smtClean="0"/>
              <a:t>Speaker uses slide as teleprompter</a:t>
            </a:r>
          </a:p>
          <a:p>
            <a:r>
              <a:rPr lang="en-US" sz="1200" dirty="0" smtClean="0"/>
              <a:t>Organization intends to use slide as archive document</a:t>
            </a:r>
          </a:p>
          <a:p>
            <a:pPr algn="l"/>
            <a:endParaRPr lang="en-US" sz="1200" dirty="0" smtClean="0">
              <a:latin typeface="Calibri"/>
              <a:cs typeface="Calibri"/>
            </a:endParaRPr>
          </a:p>
          <a:p>
            <a:pPr algn="l"/>
            <a:r>
              <a:rPr lang="en-US" sz="1200" b="1" dirty="0" smtClean="0">
                <a:latin typeface="Calibri"/>
                <a:cs typeface="Calibri"/>
              </a:rPr>
              <a:t>Traci Nathans-Kelly &amp; Christine G. </a:t>
            </a:r>
            <a:r>
              <a:rPr lang="en-US" sz="1200" b="1" dirty="0" err="1" smtClean="0">
                <a:latin typeface="Calibri"/>
                <a:cs typeface="Calibri"/>
              </a:rPr>
              <a:t>Nocmeto</a:t>
            </a:r>
            <a:endParaRPr lang="en-US" sz="1200" b="1" dirty="0" smtClean="0">
              <a:latin typeface="Calibri"/>
              <a:cs typeface="Calibri"/>
            </a:endParaRPr>
          </a:p>
          <a:p>
            <a:pPr algn="l"/>
            <a:r>
              <a:rPr lang="en-US" sz="1200" i="1" dirty="0" smtClean="0">
                <a:latin typeface="Calibri"/>
                <a:cs typeface="Calibri"/>
              </a:rPr>
              <a:t>Slide Rules: Design, Build &amp; Archive Presentations</a:t>
            </a:r>
            <a:br>
              <a:rPr lang="en-US" sz="1200" i="1" dirty="0" smtClean="0">
                <a:latin typeface="Calibri"/>
                <a:cs typeface="Calibri"/>
              </a:rPr>
            </a:br>
            <a:r>
              <a:rPr lang="en-US" sz="1200" i="1" dirty="0" smtClean="0">
                <a:latin typeface="Calibri"/>
                <a:cs typeface="Calibri"/>
              </a:rPr>
              <a:t>in the Engineering &amp; Technical Fields (p.50)  </a:t>
            </a:r>
          </a:p>
          <a:p>
            <a:pPr algn="l"/>
            <a:endParaRPr lang="en-US" sz="1200" dirty="0">
              <a:latin typeface="Calibri"/>
              <a:cs typeface="Calibri"/>
            </a:endParaRPr>
          </a:p>
        </p:txBody>
      </p:sp>
      <p:sp>
        <p:nvSpPr>
          <p:cNvPr id="4" name="Slide Number Placeholder 3"/>
          <p:cNvSpPr>
            <a:spLocks noGrp="1"/>
          </p:cNvSpPr>
          <p:nvPr>
            <p:ph type="sldNum" sz="quarter" idx="10"/>
          </p:nvPr>
        </p:nvSpPr>
        <p:spPr/>
        <p:txBody>
          <a:bodyPr/>
          <a:lstStyle/>
          <a:p>
            <a:fld id="{87F46DB8-291E-0848-BBF9-BF703F81E8E6}" type="slidenum">
              <a:rPr lang="en-US" smtClean="0"/>
              <a:t>27</a:t>
            </a:fld>
            <a:endParaRPr lang="en-US"/>
          </a:p>
        </p:txBody>
      </p:sp>
    </p:spTree>
    <p:extLst>
      <p:ext uri="{BB962C8B-B14F-4D97-AF65-F5344CB8AC3E}">
        <p14:creationId xmlns:p14="http://schemas.microsoft.com/office/powerpoint/2010/main" val="261252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Use notes area to store full text or important information.</a:t>
            </a:r>
          </a:p>
          <a:p>
            <a:endParaRPr lang="en-US" dirty="0" smtClean="0"/>
          </a:p>
          <a:p>
            <a:r>
              <a:rPr lang="en-US" dirty="0" smtClean="0"/>
              <a:t>Consider using hidden slides.</a:t>
            </a:r>
            <a:endParaRPr lang="en-US" dirty="0"/>
          </a:p>
        </p:txBody>
      </p:sp>
      <p:sp>
        <p:nvSpPr>
          <p:cNvPr id="4" name="Slide Number Placeholder 3"/>
          <p:cNvSpPr>
            <a:spLocks noGrp="1"/>
          </p:cNvSpPr>
          <p:nvPr>
            <p:ph type="sldNum" sz="quarter" idx="10"/>
          </p:nvPr>
        </p:nvSpPr>
        <p:spPr/>
        <p:txBody>
          <a:bodyPr/>
          <a:lstStyle/>
          <a:p>
            <a:fld id="{87F46DB8-291E-0848-BBF9-BF703F81E8E6}" type="slidenum">
              <a:rPr lang="en-US" smtClean="0"/>
              <a:t>28</a:t>
            </a:fld>
            <a:endParaRPr lang="en-US"/>
          </a:p>
        </p:txBody>
      </p:sp>
    </p:spTree>
    <p:extLst>
      <p:ext uri="{BB962C8B-B14F-4D97-AF65-F5344CB8AC3E}">
        <p14:creationId xmlns:p14="http://schemas.microsoft.com/office/powerpoint/2010/main" val="4192104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7461055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386343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94511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324475820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228040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1318866256"/>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43682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223294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333527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137728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D628733C-2EE2-454E-BE2C-EAFBBFF89E71}" type="datetimeFigureOut">
              <a:rPr lang="en-US" smtClean="0"/>
              <a:t>7/5/16</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367C6335-BBC3-3342-BDCE-F81D58E66721}" type="slidenum">
              <a:rPr lang="en-US" smtClean="0"/>
              <a:t>‹#›</a:t>
            </a:fld>
            <a:endParaRPr lang="en-US"/>
          </a:p>
        </p:txBody>
      </p:sp>
    </p:spTree>
    <p:extLst>
      <p:ext uri="{BB962C8B-B14F-4D97-AF65-F5344CB8AC3E}">
        <p14:creationId xmlns:p14="http://schemas.microsoft.com/office/powerpoint/2010/main" val="11301565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68432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2733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urostile"/>
          <a:ea typeface="+mn-ea"/>
          <a:cs typeface="Eurostile"/>
        </a:defRPr>
      </a:lvl1pPr>
      <a:lvl2pPr marL="742950" indent="-285750" algn="l" defTabSz="457200" rtl="0" eaLnBrk="1" latinLnBrk="0" hangingPunct="1">
        <a:spcBef>
          <a:spcPct val="20000"/>
        </a:spcBef>
        <a:buClrTx/>
        <a:buFont typeface="Lucida Grande"/>
        <a:buChar char="»"/>
        <a:defRPr sz="2800" kern="1200">
          <a:solidFill>
            <a:schemeClr val="tx1"/>
          </a:solidFill>
          <a:latin typeface="Eurostile"/>
          <a:ea typeface="+mn-ea"/>
          <a:cs typeface="Eurostile"/>
        </a:defRPr>
      </a:lvl2pPr>
      <a:lvl3pPr marL="1143000" indent="-228600" algn="l" defTabSz="457200" rtl="0" eaLnBrk="1" latinLnBrk="0" hangingPunct="1">
        <a:spcBef>
          <a:spcPct val="20000"/>
        </a:spcBef>
        <a:buClrTx/>
        <a:buFont typeface="Arial"/>
        <a:buChar char="•"/>
        <a:defRPr sz="2400" kern="1200">
          <a:solidFill>
            <a:schemeClr val="tx1"/>
          </a:solidFill>
          <a:latin typeface="Eurostile"/>
          <a:ea typeface="+mn-ea"/>
          <a:cs typeface="Eurostile"/>
        </a:defRPr>
      </a:lvl3pPr>
      <a:lvl4pPr marL="1600200" indent="-228600" algn="l" defTabSz="457200" rtl="0" eaLnBrk="1" latinLnBrk="0" hangingPunct="1">
        <a:spcBef>
          <a:spcPct val="20000"/>
        </a:spcBef>
        <a:buClrTx/>
        <a:buFont typeface="Lucida Grande"/>
        <a:buChar char="»"/>
        <a:defRPr sz="2000" kern="1200">
          <a:solidFill>
            <a:schemeClr val="tx1"/>
          </a:solidFill>
          <a:latin typeface="Eurostile"/>
          <a:ea typeface="+mn-ea"/>
          <a:cs typeface="Eurostile"/>
        </a:defRPr>
      </a:lvl4pPr>
      <a:lvl5pPr marL="2057400" indent="-228600" algn="l" defTabSz="457200" rtl="0" eaLnBrk="1" latinLnBrk="0" hangingPunct="1">
        <a:spcBef>
          <a:spcPct val="20000"/>
        </a:spcBef>
        <a:buClrTx/>
        <a:buFont typeface="Arial"/>
        <a:buChar char="•"/>
        <a:defRPr sz="2000" kern="1200">
          <a:solidFill>
            <a:schemeClr val="tx1"/>
          </a:solidFill>
          <a:latin typeface="Eurostile"/>
          <a:ea typeface="+mn-ea"/>
          <a:cs typeface="Eurostil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g"/><Relationship Id="rId5" Type="http://schemas.openxmlformats.org/officeDocument/2006/relationships/image" Target="../media/image42.jpg"/><Relationship Id="rId6" Type="http://schemas.openxmlformats.org/officeDocument/2006/relationships/image" Target="../media/image43.jpg"/><Relationship Id="rId7" Type="http://schemas.openxmlformats.org/officeDocument/2006/relationships/image" Target="../media/image44.jpg"/><Relationship Id="rId8" Type="http://schemas.openxmlformats.org/officeDocument/2006/relationships/image" Target="../media/image45.jpg"/><Relationship Id="rId9" Type="http://schemas.openxmlformats.org/officeDocument/2006/relationships/image" Target="../media/image46.jpg"/><Relationship Id="rId10" Type="http://schemas.openxmlformats.org/officeDocument/2006/relationships/image" Target="../media/image47.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8" Type="http://schemas.openxmlformats.org/officeDocument/2006/relationships/image" Target="../media/image56.jp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emf"/><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6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6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7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5" Type="http://schemas.openxmlformats.org/officeDocument/2006/relationships/image" Target="../media/image73.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7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g"/><Relationship Id="rId3" Type="http://schemas.openxmlformats.org/officeDocument/2006/relationships/image" Target="../media/image8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g"/><Relationship Id="rId3" Type="http://schemas.openxmlformats.org/officeDocument/2006/relationships/image" Target="../media/image83.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1.xml"/><Relationship Id="rId3" Type="http://schemas.openxmlformats.org/officeDocument/2006/relationships/chart" Target="../charts/char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2.xml.rels><?xml version="1.0" encoding="UTF-8" standalone="yes"?>
<Relationships xmlns="http://schemas.openxmlformats.org/package/2006/relationships"><Relationship Id="rId11" Type="http://schemas.openxmlformats.org/officeDocument/2006/relationships/image" Target="../media/image96.jpeg"/><Relationship Id="rId12" Type="http://schemas.openxmlformats.org/officeDocument/2006/relationships/image" Target="../media/image97.jpeg"/><Relationship Id="rId13" Type="http://schemas.openxmlformats.org/officeDocument/2006/relationships/image" Target="../media/image98.jpeg"/><Relationship Id="rId1" Type="http://schemas.openxmlformats.org/officeDocument/2006/relationships/slideLayout" Target="../slideLayouts/slideLayout6.xml"/><Relationship Id="rId2" Type="http://schemas.openxmlformats.org/officeDocument/2006/relationships/image" Target="../media/image87.jpeg"/><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8" Type="http://schemas.openxmlformats.org/officeDocument/2006/relationships/image" Target="../media/image93.jpeg"/><Relationship Id="rId9" Type="http://schemas.openxmlformats.org/officeDocument/2006/relationships/image" Target="../media/image94.jpeg"/><Relationship Id="rId10" Type="http://schemas.openxmlformats.org/officeDocument/2006/relationships/image" Target="../media/image95.jpeg"/></Relationships>
</file>

<file path=ppt/slides/_rels/slide83.xml.rels><?xml version="1.0" encoding="UTF-8" standalone="yes"?>
<Relationships xmlns="http://schemas.openxmlformats.org/package/2006/relationships"><Relationship Id="rId3" Type="http://schemas.openxmlformats.org/officeDocument/2006/relationships/hyperlink" Target="https://prezi.com/ryyubgjhbuca/prezi-demo-economic-impact/" TargetMode="External"/><Relationship Id="rId4" Type="http://schemas.openxmlformats.org/officeDocument/2006/relationships/hyperlink" Target="https://prezi.com/_zz2cnpnxgzj/prezenting-outside-the-box-2016/" TargetMode="External"/><Relationship Id="rId1" Type="http://schemas.openxmlformats.org/officeDocument/2006/relationships/slideLayout" Target="../slideLayouts/slideLayout6.xml"/><Relationship Id="rId2" Type="http://schemas.openxmlformats.org/officeDocument/2006/relationships/image" Target="../media/image99.png"/></Relationships>
</file>

<file path=ppt/slides/_rels/slide84.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100.jpg"/><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emf"/><Relationship Id="rId3" Type="http://schemas.openxmlformats.org/officeDocument/2006/relationships/image" Target="../media/image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eechwriting School Online Session 004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0"/>
            <a:ext cx="6858000" cy="5143500"/>
          </a:xfrm>
          <a:prstGeom prst="rect">
            <a:avLst/>
          </a:prstGeom>
        </p:spPr>
      </p:pic>
    </p:spTree>
    <p:extLst>
      <p:ext uri="{BB962C8B-B14F-4D97-AF65-F5344CB8AC3E}">
        <p14:creationId xmlns:p14="http://schemas.microsoft.com/office/powerpoint/2010/main" val="6545034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55300947.jpg"/>
          <p:cNvPicPr>
            <a:picLocks noChangeAspect="1"/>
          </p:cNvPicPr>
          <p:nvPr/>
        </p:nvPicPr>
        <p:blipFill rotWithShape="1">
          <a:blip r:embed="rId2">
            <a:extLst>
              <a:ext uri="{28A0092B-C50C-407E-A947-70E740481C1C}">
                <a14:useLocalDpi xmlns:a14="http://schemas.microsoft.com/office/drawing/2010/main" val="0"/>
              </a:ext>
            </a:extLst>
          </a:blip>
          <a:srcRect l="2307" t="5538" b="6514"/>
          <a:stretch/>
        </p:blipFill>
        <p:spPr>
          <a:xfrm>
            <a:off x="0" y="0"/>
            <a:ext cx="9144000" cy="5143500"/>
          </a:xfrm>
          <a:prstGeom prst="rect">
            <a:avLst/>
          </a:prstGeom>
        </p:spPr>
      </p:pic>
    </p:spTree>
    <p:extLst>
      <p:ext uri="{BB962C8B-B14F-4D97-AF65-F5344CB8AC3E}">
        <p14:creationId xmlns:p14="http://schemas.microsoft.com/office/powerpoint/2010/main" val="413342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467520745.jpg"/>
          <p:cNvPicPr>
            <a:picLocks noChangeAspect="1"/>
          </p:cNvPicPr>
          <p:nvPr/>
        </p:nvPicPr>
        <p:blipFill rotWithShape="1">
          <a:blip r:embed="rId2">
            <a:extLst>
              <a:ext uri="{28A0092B-C50C-407E-A947-70E740481C1C}">
                <a14:useLocalDpi xmlns:a14="http://schemas.microsoft.com/office/drawing/2010/main" val="0"/>
              </a:ext>
            </a:extLst>
          </a:blip>
          <a:srcRect l="3320" r="8122"/>
          <a:stretch/>
        </p:blipFill>
        <p:spPr>
          <a:xfrm>
            <a:off x="0" y="0"/>
            <a:ext cx="9144000" cy="5143500"/>
          </a:xfrm>
          <a:prstGeom prst="rect">
            <a:avLst/>
          </a:prstGeom>
        </p:spPr>
      </p:pic>
    </p:spTree>
    <p:extLst>
      <p:ext uri="{BB962C8B-B14F-4D97-AF65-F5344CB8AC3E}">
        <p14:creationId xmlns:p14="http://schemas.microsoft.com/office/powerpoint/2010/main" val="297612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3"/>
        </a:solidFill>
        <a:effectLst/>
      </p:bgPr>
    </p:bg>
    <p:spTree>
      <p:nvGrpSpPr>
        <p:cNvPr id="1" name=""/>
        <p:cNvGrpSpPr/>
        <p:nvPr/>
      </p:nvGrpSpPr>
      <p:grpSpPr>
        <a:xfrm>
          <a:off x="0" y="0"/>
          <a:ext cx="0" cy="0"/>
          <a:chOff x="0" y="0"/>
          <a:chExt cx="0" cy="0"/>
        </a:xfrm>
      </p:grpSpPr>
      <p:pic>
        <p:nvPicPr>
          <p:cNvPr id="2" name="Picture 1" descr="ThinkstockPhotos-989547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700" y="0"/>
            <a:ext cx="5067300" cy="5143500"/>
          </a:xfrm>
          <a:prstGeom prst="rect">
            <a:avLst/>
          </a:prstGeom>
        </p:spPr>
      </p:pic>
      <p:sp>
        <p:nvSpPr>
          <p:cNvPr id="3" name="TextBox 2"/>
          <p:cNvSpPr txBox="1"/>
          <p:nvPr/>
        </p:nvSpPr>
        <p:spPr>
          <a:xfrm>
            <a:off x="1982675" y="4113769"/>
            <a:ext cx="2291012" cy="830997"/>
          </a:xfrm>
          <a:prstGeom prst="rect">
            <a:avLst/>
          </a:prstGeom>
          <a:noFill/>
        </p:spPr>
        <p:txBody>
          <a:bodyPr wrap="none" rtlCol="0">
            <a:spAutoFit/>
          </a:bodyPr>
          <a:lstStyle/>
          <a:p>
            <a:pPr algn="r"/>
            <a:r>
              <a:rPr lang="en-US" sz="2400" dirty="0" err="1" smtClean="0">
                <a:solidFill>
                  <a:schemeClr val="tx1">
                    <a:lumMod val="50000"/>
                    <a:lumOff val="50000"/>
                  </a:schemeClr>
                </a:solidFill>
                <a:latin typeface="Eurostile"/>
                <a:cs typeface="Eurostile"/>
              </a:rPr>
              <a:t>Tenzig</a:t>
            </a:r>
            <a:r>
              <a:rPr lang="en-US" sz="2400" dirty="0" smtClean="0">
                <a:solidFill>
                  <a:schemeClr val="tx1">
                    <a:lumMod val="50000"/>
                    <a:lumOff val="50000"/>
                  </a:schemeClr>
                </a:solidFill>
                <a:latin typeface="Eurostile"/>
                <a:cs typeface="Eurostile"/>
              </a:rPr>
              <a:t> Norgay &amp;</a:t>
            </a:r>
          </a:p>
          <a:p>
            <a:pPr algn="r"/>
            <a:r>
              <a:rPr lang="en-US" sz="2400" dirty="0" smtClean="0">
                <a:solidFill>
                  <a:schemeClr val="tx1">
                    <a:lumMod val="50000"/>
                    <a:lumOff val="50000"/>
                  </a:schemeClr>
                </a:solidFill>
                <a:latin typeface="Eurostile"/>
                <a:cs typeface="Eurostile"/>
              </a:rPr>
              <a:t>Edmund Hillary</a:t>
            </a:r>
            <a:endParaRPr lang="en-US" sz="2400" dirty="0">
              <a:solidFill>
                <a:schemeClr val="tx1">
                  <a:lumMod val="50000"/>
                  <a:lumOff val="50000"/>
                </a:schemeClr>
              </a:solidFill>
              <a:latin typeface="Eurostile"/>
              <a:cs typeface="Eurostile"/>
            </a:endParaRPr>
          </a:p>
        </p:txBody>
      </p:sp>
      <p:sp>
        <p:nvSpPr>
          <p:cNvPr id="4" name="TextBox 3"/>
          <p:cNvSpPr txBox="1"/>
          <p:nvPr/>
        </p:nvSpPr>
        <p:spPr>
          <a:xfrm>
            <a:off x="3308213" y="3527072"/>
            <a:ext cx="1536974" cy="738664"/>
          </a:xfrm>
          <a:prstGeom prst="rect">
            <a:avLst/>
          </a:prstGeom>
          <a:noFill/>
        </p:spPr>
        <p:txBody>
          <a:bodyPr wrap="none" rtlCol="0">
            <a:spAutoFit/>
          </a:bodyPr>
          <a:lstStyle/>
          <a:p>
            <a:pPr algn="r"/>
            <a:r>
              <a:rPr lang="en-US" sz="4200" b="1" dirty="0" smtClean="0">
                <a:solidFill>
                  <a:schemeClr val="tx1">
                    <a:lumMod val="50000"/>
                    <a:lumOff val="50000"/>
                  </a:schemeClr>
                </a:solidFill>
                <a:latin typeface="Eurostile"/>
                <a:cs typeface="Eurostile"/>
              </a:rPr>
              <a:t>1953</a:t>
            </a:r>
            <a:endParaRPr lang="en-US" sz="4200" b="1" dirty="0">
              <a:solidFill>
                <a:schemeClr val="tx1">
                  <a:lumMod val="50000"/>
                  <a:lumOff val="50000"/>
                </a:schemeClr>
              </a:solidFill>
              <a:latin typeface="Eurostile"/>
              <a:cs typeface="Eurostile"/>
            </a:endParaRPr>
          </a:p>
        </p:txBody>
      </p:sp>
      <p:sp>
        <p:nvSpPr>
          <p:cNvPr id="5" name="TextBox 4"/>
          <p:cNvSpPr txBox="1"/>
          <p:nvPr/>
        </p:nvSpPr>
        <p:spPr>
          <a:xfrm>
            <a:off x="4776008" y="222929"/>
            <a:ext cx="4037792" cy="584776"/>
          </a:xfrm>
          <a:prstGeom prst="rect">
            <a:avLst/>
          </a:prstGeom>
          <a:noFill/>
        </p:spPr>
        <p:txBody>
          <a:bodyPr wrap="square" rtlCol="0">
            <a:spAutoFit/>
          </a:bodyPr>
          <a:lstStyle/>
          <a:p>
            <a:pPr algn="r"/>
            <a:r>
              <a:rPr lang="en-US" sz="3200" b="1" i="1" dirty="0" smtClean="0">
                <a:solidFill>
                  <a:schemeClr val="tx1">
                    <a:lumMod val="50000"/>
                    <a:lumOff val="50000"/>
                  </a:schemeClr>
                </a:solidFill>
                <a:latin typeface="Eurostile"/>
                <a:cs typeface="Eurostile"/>
              </a:rPr>
              <a:t>conquered Everest</a:t>
            </a:r>
            <a:endParaRPr lang="en-US" sz="3200" b="1" i="1" dirty="0">
              <a:solidFill>
                <a:schemeClr val="tx1">
                  <a:lumMod val="50000"/>
                  <a:lumOff val="50000"/>
                </a:schemeClr>
              </a:solidFill>
              <a:latin typeface="Eurostile"/>
              <a:cs typeface="Eurostile"/>
            </a:endParaRPr>
          </a:p>
        </p:txBody>
      </p:sp>
    </p:spTree>
    <p:extLst>
      <p:ext uri="{BB962C8B-B14F-4D97-AF65-F5344CB8AC3E}">
        <p14:creationId xmlns:p14="http://schemas.microsoft.com/office/powerpoint/2010/main" val="318820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536293057.jpg"/>
          <p:cNvPicPr>
            <a:picLocks noChangeAspect="1"/>
          </p:cNvPicPr>
          <p:nvPr/>
        </p:nvPicPr>
        <p:blipFill rotWithShape="1">
          <a:blip r:embed="rId2">
            <a:extLst>
              <a:ext uri="{28A0092B-C50C-407E-A947-70E740481C1C}">
                <a14:useLocalDpi xmlns:a14="http://schemas.microsoft.com/office/drawing/2010/main" val="0"/>
              </a:ext>
            </a:extLst>
          </a:blip>
          <a:srcRect t="10000"/>
          <a:stretch/>
        </p:blipFill>
        <p:spPr>
          <a:xfrm>
            <a:off x="0" y="0"/>
            <a:ext cx="9144000" cy="5143500"/>
          </a:xfrm>
          <a:prstGeom prst="rect">
            <a:avLst/>
          </a:prstGeom>
        </p:spPr>
      </p:pic>
    </p:spTree>
    <p:extLst>
      <p:ext uri="{BB962C8B-B14F-4D97-AF65-F5344CB8AC3E}">
        <p14:creationId xmlns:p14="http://schemas.microsoft.com/office/powerpoint/2010/main" val="229350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5315629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4" name="Straight Arrow Connector 3"/>
          <p:cNvCxnSpPr/>
          <p:nvPr/>
        </p:nvCxnSpPr>
        <p:spPr>
          <a:xfrm flipV="1">
            <a:off x="4863630" y="1307631"/>
            <a:ext cx="1928518" cy="761999"/>
          </a:xfrm>
          <a:prstGeom prst="straightConnector1">
            <a:avLst/>
          </a:prstGeom>
          <a:ln w="60325">
            <a:solidFill>
              <a:schemeClr val="accent3"/>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5016030" y="1688630"/>
            <a:ext cx="1928518" cy="761999"/>
          </a:xfrm>
          <a:prstGeom prst="straightConnector1">
            <a:avLst/>
          </a:prstGeom>
          <a:ln w="60325">
            <a:solidFill>
              <a:schemeClr val="accent3">
                <a:lumMod val="40000"/>
                <a:lumOff val="60000"/>
              </a:scheme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4777943" y="2931171"/>
            <a:ext cx="4312336" cy="1713827"/>
            <a:chOff x="4935838" y="2876251"/>
            <a:chExt cx="4312336" cy="1713827"/>
          </a:xfrm>
        </p:grpSpPr>
        <p:sp>
          <p:nvSpPr>
            <p:cNvPr id="7" name="TextBox 6"/>
            <p:cNvSpPr txBox="1"/>
            <p:nvPr/>
          </p:nvSpPr>
          <p:spPr>
            <a:xfrm>
              <a:off x="4935838" y="3605193"/>
              <a:ext cx="4143236" cy="984885"/>
            </a:xfrm>
            <a:prstGeom prst="rect">
              <a:avLst/>
            </a:prstGeom>
            <a:noFill/>
          </p:spPr>
          <p:txBody>
            <a:bodyPr wrap="square" rtlCol="0">
              <a:spAutoFit/>
            </a:bodyPr>
            <a:lstStyle/>
            <a:p>
              <a:pPr algn="ctr"/>
              <a:r>
                <a:rPr lang="en-US" sz="5800" b="1" i="1" dirty="0" smtClean="0">
                  <a:solidFill>
                    <a:srgbClr val="FFFFFF"/>
                  </a:solidFill>
                  <a:effectLst>
                    <a:outerShdw blurRad="50800" dist="38100" dir="2700000" algn="tl" rotWithShape="0">
                      <a:srgbClr val="000000">
                        <a:alpha val="43000"/>
                      </a:srgbClr>
                    </a:outerShdw>
                  </a:effectLst>
                  <a:latin typeface="Eurostile"/>
                  <a:cs typeface="Eurostile"/>
                </a:rPr>
                <a:t>2.5 times!</a:t>
              </a:r>
              <a:endParaRPr lang="en-US" sz="5800" b="1" i="1" dirty="0">
                <a:solidFill>
                  <a:srgbClr val="FFFFFF"/>
                </a:solidFill>
                <a:effectLst>
                  <a:outerShdw blurRad="50800" dist="38100" dir="2700000" algn="tl" rotWithShape="0">
                    <a:srgbClr val="000000">
                      <a:alpha val="43000"/>
                    </a:srgbClr>
                  </a:outerShdw>
                </a:effectLst>
                <a:latin typeface="Eurostile"/>
                <a:cs typeface="Eurostile"/>
              </a:endParaRPr>
            </a:p>
          </p:txBody>
        </p:sp>
        <p:sp>
          <p:nvSpPr>
            <p:cNvPr id="8" name="TextBox 7"/>
            <p:cNvSpPr txBox="1"/>
            <p:nvPr/>
          </p:nvSpPr>
          <p:spPr>
            <a:xfrm>
              <a:off x="5436976" y="2876251"/>
              <a:ext cx="3765667" cy="492443"/>
            </a:xfrm>
            <a:prstGeom prst="rect">
              <a:avLst/>
            </a:prstGeom>
            <a:noFill/>
          </p:spPr>
          <p:txBody>
            <a:bodyPr wrap="square" rtlCol="0">
              <a:spAutoFit/>
            </a:bodyPr>
            <a:lstStyle/>
            <a:p>
              <a:pPr algn="ctr"/>
              <a:r>
                <a:rPr lang="en-US" sz="2600" b="1" i="1" dirty="0" smtClean="0">
                  <a:solidFill>
                    <a:srgbClr val="FFFFFF"/>
                  </a:solidFill>
                  <a:effectLst>
                    <a:outerShdw blurRad="50800" dist="38100" dir="2700000" algn="tl" rotWithShape="0">
                      <a:srgbClr val="000000">
                        <a:alpha val="43000"/>
                      </a:srgbClr>
                    </a:outerShdw>
                  </a:effectLst>
                  <a:latin typeface="Eurostile"/>
                  <a:cs typeface="Eurostile"/>
                </a:rPr>
                <a:t>That’s like going to</a:t>
              </a:r>
              <a:endParaRPr lang="en-US" sz="2600" b="1" i="1" dirty="0">
                <a:solidFill>
                  <a:srgbClr val="FFFFFF"/>
                </a:solidFill>
                <a:effectLst>
                  <a:outerShdw blurRad="50800" dist="38100" dir="2700000" algn="tl" rotWithShape="0">
                    <a:srgbClr val="000000">
                      <a:alpha val="43000"/>
                    </a:srgbClr>
                  </a:outerShdw>
                </a:effectLst>
                <a:latin typeface="Eurostile"/>
                <a:cs typeface="Eurostile"/>
              </a:endParaRPr>
            </a:p>
          </p:txBody>
        </p:sp>
        <p:sp>
          <p:nvSpPr>
            <p:cNvPr id="10" name="TextBox 9"/>
            <p:cNvSpPr txBox="1"/>
            <p:nvPr/>
          </p:nvSpPr>
          <p:spPr>
            <a:xfrm>
              <a:off x="5100446" y="3240817"/>
              <a:ext cx="4147728" cy="615553"/>
            </a:xfrm>
            <a:prstGeom prst="rect">
              <a:avLst/>
            </a:prstGeom>
            <a:noFill/>
          </p:spPr>
          <p:txBody>
            <a:bodyPr wrap="square" rtlCol="0">
              <a:spAutoFit/>
            </a:bodyPr>
            <a:lstStyle/>
            <a:p>
              <a:pPr algn="ctr"/>
              <a:r>
                <a:rPr lang="en-US" sz="3400" b="1" i="1" dirty="0" smtClean="0">
                  <a:solidFill>
                    <a:srgbClr val="FFFFFF"/>
                  </a:solidFill>
                  <a:effectLst>
                    <a:outerShdw blurRad="50800" dist="38100" dir="2700000" algn="tl" rotWithShape="0">
                      <a:srgbClr val="000000">
                        <a:alpha val="43000"/>
                      </a:srgbClr>
                    </a:outerShdw>
                  </a:effectLst>
                  <a:latin typeface="Eurostile"/>
                  <a:cs typeface="Eurostile"/>
                </a:rPr>
                <a:t>the </a:t>
              </a:r>
              <a:r>
                <a:rPr lang="en-US" sz="3400" b="1" i="1" dirty="0" smtClean="0">
                  <a:solidFill>
                    <a:schemeClr val="accent3"/>
                  </a:solidFill>
                  <a:effectLst>
                    <a:outerShdw blurRad="50800" dist="38100" dir="2700000" algn="tl" rotWithShape="0">
                      <a:srgbClr val="000000">
                        <a:alpha val="43000"/>
                      </a:srgbClr>
                    </a:outerShdw>
                  </a:effectLst>
                  <a:latin typeface="Eurostile"/>
                  <a:cs typeface="Eurostile"/>
                </a:rPr>
                <a:t>moon</a:t>
              </a:r>
              <a:r>
                <a:rPr lang="en-US" sz="3400" b="1" i="1" dirty="0" smtClean="0">
                  <a:solidFill>
                    <a:srgbClr val="FFFFFF"/>
                  </a:solidFill>
                  <a:effectLst>
                    <a:outerShdw blurRad="50800" dist="38100" dir="2700000" algn="tl" rotWithShape="0">
                      <a:srgbClr val="000000">
                        <a:alpha val="43000"/>
                      </a:srgbClr>
                    </a:outerShdw>
                  </a:effectLst>
                  <a:latin typeface="Eurostile"/>
                  <a:cs typeface="Eurostile"/>
                </a:rPr>
                <a:t> &amp; </a:t>
              </a:r>
              <a:r>
                <a:rPr lang="en-US" sz="3400" b="1" i="1" dirty="0" smtClean="0">
                  <a:solidFill>
                    <a:schemeClr val="accent3">
                      <a:lumMod val="40000"/>
                      <a:lumOff val="60000"/>
                    </a:schemeClr>
                  </a:solidFill>
                  <a:effectLst>
                    <a:outerShdw blurRad="50800" dist="38100" dir="2700000" algn="tl" rotWithShape="0">
                      <a:srgbClr val="000000">
                        <a:alpha val="43000"/>
                      </a:srgbClr>
                    </a:outerShdw>
                  </a:effectLst>
                  <a:latin typeface="Eurostile"/>
                  <a:cs typeface="Eurostile"/>
                </a:rPr>
                <a:t>back</a:t>
              </a:r>
              <a:endParaRPr lang="en-US" sz="3400" b="1" i="1" dirty="0">
                <a:solidFill>
                  <a:schemeClr val="accent3">
                    <a:lumMod val="40000"/>
                    <a:lumOff val="60000"/>
                  </a:schemeClr>
                </a:solidFill>
                <a:effectLst>
                  <a:outerShdw blurRad="50800" dist="38100" dir="2700000" algn="tl" rotWithShape="0">
                    <a:srgbClr val="000000">
                      <a:alpha val="43000"/>
                    </a:srgbClr>
                  </a:outerShdw>
                </a:effectLst>
                <a:latin typeface="Eurostile"/>
                <a:cs typeface="Eurostile"/>
              </a:endParaRPr>
            </a:p>
          </p:txBody>
        </p:sp>
      </p:grpSp>
    </p:spTree>
    <p:extLst>
      <p:ext uri="{BB962C8B-B14F-4D97-AF65-F5344CB8AC3E}">
        <p14:creationId xmlns:p14="http://schemas.microsoft.com/office/powerpoint/2010/main" val="221254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ook-stai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355588" y="3267084"/>
            <a:ext cx="7603067" cy="1938992"/>
          </a:xfrm>
          <a:prstGeom prst="rect">
            <a:avLst/>
          </a:prstGeom>
          <a:noFill/>
        </p:spPr>
        <p:txBody>
          <a:bodyPr wrap="square" rtlCol="0">
            <a:spAutoFit/>
          </a:bodyPr>
          <a:lstStyle/>
          <a:p>
            <a:pPr algn="ctr"/>
            <a:r>
              <a:rPr lang="en-US" sz="12000" dirty="0">
                <a:solidFill>
                  <a:schemeClr val="accent3">
                    <a:lumMod val="60000"/>
                    <a:lumOff val="40000"/>
                  </a:schemeClr>
                </a:solidFill>
                <a:effectLst>
                  <a:outerShdw blurRad="50800" dist="38100" dir="2700000" algn="tl" rotWithShape="0">
                    <a:srgbClr val="000000">
                      <a:alpha val="43000"/>
                    </a:srgbClr>
                  </a:outerShdw>
                </a:effectLst>
                <a:latin typeface="ANGEL TEARS trial"/>
                <a:cs typeface="ANGEL TEARS trial"/>
              </a:rPr>
              <a:t>t</a:t>
            </a:r>
            <a:r>
              <a:rPr lang="en-US" sz="12000" dirty="0" smtClean="0">
                <a:solidFill>
                  <a:schemeClr val="accent3">
                    <a:lumMod val="60000"/>
                    <a:lumOff val="40000"/>
                  </a:schemeClr>
                </a:solidFill>
                <a:effectLst>
                  <a:outerShdw blurRad="50800" dist="38100" dir="2700000" algn="tl" rotWithShape="0">
                    <a:srgbClr val="000000">
                      <a:alpha val="43000"/>
                    </a:srgbClr>
                  </a:outerShdw>
                </a:effectLst>
                <a:latin typeface="ANGEL TEARS trial"/>
                <a:cs typeface="ANGEL TEARS trial"/>
              </a:rPr>
              <a:t>he speech tells a story</a:t>
            </a:r>
            <a:endParaRPr lang="en-US" sz="12000" dirty="0">
              <a:solidFill>
                <a:schemeClr val="accent3">
                  <a:lumMod val="60000"/>
                  <a:lumOff val="40000"/>
                </a:schemeClr>
              </a:solidFill>
              <a:effectLst>
                <a:outerShdw blurRad="50800" dist="38100" dir="2700000" algn="tl" rotWithShape="0">
                  <a:srgbClr val="000000">
                    <a:alpha val="43000"/>
                  </a:srgbClr>
                </a:outerShdw>
              </a:effectLst>
              <a:latin typeface="ANGEL TEARS trial"/>
              <a:cs typeface="ANGEL TEARS trial"/>
            </a:endParaRPr>
          </a:p>
        </p:txBody>
      </p:sp>
    </p:spTree>
    <p:extLst>
      <p:ext uri="{BB962C8B-B14F-4D97-AF65-F5344CB8AC3E}">
        <p14:creationId xmlns:p14="http://schemas.microsoft.com/office/powerpoint/2010/main" val="23060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ThinkstockPhotos-4774456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0" y="3507317"/>
            <a:ext cx="9144000" cy="1631216"/>
          </a:xfrm>
          <a:prstGeom prst="rect">
            <a:avLst/>
          </a:prstGeom>
          <a:noFill/>
        </p:spPr>
        <p:txBody>
          <a:bodyPr wrap="square" rtlCol="0">
            <a:spAutoFit/>
          </a:bodyPr>
          <a:lstStyle/>
          <a:p>
            <a:pPr algn="ctr"/>
            <a:r>
              <a:rPr lang="en-US" sz="10000" dirty="0">
                <a:solidFill>
                  <a:schemeClr val="accent3">
                    <a:lumMod val="60000"/>
                    <a:lumOff val="40000"/>
                  </a:schemeClr>
                </a:solidFill>
                <a:effectLst>
                  <a:outerShdw blurRad="50800" dist="38100" dir="2700000" algn="tl" rotWithShape="0">
                    <a:srgbClr val="000000">
                      <a:alpha val="43000"/>
                    </a:srgbClr>
                  </a:outerShdw>
                </a:effectLst>
                <a:latin typeface="ANGEL TEARS trial"/>
                <a:cs typeface="ANGEL TEARS trial"/>
              </a:rPr>
              <a:t>t</a:t>
            </a:r>
            <a:r>
              <a:rPr lang="en-US" sz="10000" dirty="0" smtClean="0">
                <a:solidFill>
                  <a:schemeClr val="accent3">
                    <a:lumMod val="60000"/>
                    <a:lumOff val="40000"/>
                  </a:schemeClr>
                </a:solidFill>
                <a:effectLst>
                  <a:outerShdw blurRad="50800" dist="38100" dir="2700000" algn="tl" rotWithShape="0">
                    <a:srgbClr val="000000">
                      <a:alpha val="43000"/>
                    </a:srgbClr>
                  </a:outerShdw>
                </a:effectLst>
                <a:latin typeface="ANGEL TEARS trial"/>
                <a:cs typeface="ANGEL TEARS trial"/>
              </a:rPr>
              <a:t>he presentation makes it visual</a:t>
            </a:r>
            <a:endParaRPr lang="en-US" sz="10000" dirty="0">
              <a:solidFill>
                <a:schemeClr val="accent3">
                  <a:lumMod val="60000"/>
                  <a:lumOff val="40000"/>
                </a:schemeClr>
              </a:solidFill>
              <a:effectLst>
                <a:outerShdw blurRad="50800" dist="38100" dir="2700000" algn="tl" rotWithShape="0">
                  <a:srgbClr val="000000">
                    <a:alpha val="43000"/>
                  </a:srgbClr>
                </a:outerShdw>
              </a:effectLst>
              <a:latin typeface="ANGEL TEARS trial"/>
              <a:cs typeface="ANGEL TEARS trial"/>
            </a:endParaRPr>
          </a:p>
        </p:txBody>
      </p:sp>
    </p:spTree>
    <p:extLst>
      <p:ext uri="{BB962C8B-B14F-4D97-AF65-F5344CB8AC3E}">
        <p14:creationId xmlns:p14="http://schemas.microsoft.com/office/powerpoint/2010/main" val="1328067615"/>
      </p:ext>
    </p:extLst>
  </p:cSld>
  <p:clrMapOvr>
    <a:masterClrMapping/>
  </p:clrMapOvr>
  <p:transition xmlns:p14="http://schemas.microsoft.com/office/powerpoint/2010/main" spd="slow">
    <p:push dir="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tick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300" y="1834628"/>
            <a:ext cx="3530600" cy="3213100"/>
          </a:xfrm>
          <a:prstGeom prst="rect">
            <a:avLst/>
          </a:prstGeom>
        </p:spPr>
      </p:pic>
      <p:pic>
        <p:nvPicPr>
          <p:cNvPr id="13" name="Picture 12" descr="sticky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280" y="745070"/>
            <a:ext cx="3187700" cy="3505200"/>
          </a:xfrm>
          <a:prstGeom prst="rect">
            <a:avLst/>
          </a:prstGeom>
        </p:spPr>
      </p:pic>
      <p:pic>
        <p:nvPicPr>
          <p:cNvPr id="14" name="Picture 13" descr="sticky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2" y="914400"/>
            <a:ext cx="3098800" cy="3124200"/>
          </a:xfrm>
          <a:prstGeom prst="rect">
            <a:avLst/>
          </a:prstGeom>
        </p:spPr>
      </p:pic>
      <p:sp>
        <p:nvSpPr>
          <p:cNvPr id="15" name="Title 14"/>
          <p:cNvSpPr>
            <a:spLocks noGrp="1"/>
          </p:cNvSpPr>
          <p:nvPr>
            <p:ph type="title"/>
          </p:nvPr>
        </p:nvSpPr>
        <p:spPr/>
        <p:txBody>
          <a:bodyPr/>
          <a:lstStyle/>
          <a:p>
            <a:r>
              <a:rPr lang="en-US" dirty="0"/>
              <a:t>What Makes Messages Stick?</a:t>
            </a:r>
          </a:p>
        </p:txBody>
      </p:sp>
      <p:sp>
        <p:nvSpPr>
          <p:cNvPr id="16" name="TextBox 15"/>
          <p:cNvSpPr txBox="1"/>
          <p:nvPr/>
        </p:nvSpPr>
        <p:spPr>
          <a:xfrm>
            <a:off x="1890179" y="4848318"/>
            <a:ext cx="7150100" cy="246221"/>
          </a:xfrm>
          <a:prstGeom prst="rect">
            <a:avLst/>
          </a:prstGeom>
          <a:noFill/>
        </p:spPr>
        <p:txBody>
          <a:bodyPr wrap="square" rtlCol="0">
            <a:spAutoFit/>
          </a:bodyPr>
          <a:lstStyle/>
          <a:p>
            <a:pPr algn="r"/>
            <a:r>
              <a:rPr lang="en-US" sz="1000" b="1" dirty="0" smtClean="0">
                <a:latin typeface="Eurostile"/>
                <a:cs typeface="Eurostile"/>
              </a:rPr>
              <a:t>Garr Reynolds, </a:t>
            </a:r>
            <a:r>
              <a:rPr lang="en-US" sz="1000" i="1" dirty="0" smtClean="0">
                <a:latin typeface="Eurostile"/>
                <a:cs typeface="Eurostile"/>
              </a:rPr>
              <a:t>Presentation Zen (p. 77)  </a:t>
            </a:r>
            <a:endParaRPr lang="en-US" sz="1000" i="1" dirty="0">
              <a:latin typeface="Eurostile"/>
              <a:cs typeface="Eurostile"/>
            </a:endParaRPr>
          </a:p>
        </p:txBody>
      </p:sp>
      <p:sp>
        <p:nvSpPr>
          <p:cNvPr id="17" name="TextBox 16"/>
          <p:cNvSpPr txBox="1"/>
          <p:nvPr/>
        </p:nvSpPr>
        <p:spPr>
          <a:xfrm>
            <a:off x="6250514" y="2412767"/>
            <a:ext cx="2381250" cy="646331"/>
          </a:xfrm>
          <a:prstGeom prst="rect">
            <a:avLst/>
          </a:prstGeom>
          <a:noFill/>
          <a:scene3d>
            <a:camera prst="orthographicFront">
              <a:rot lat="0" lon="0" rev="1314000"/>
            </a:camera>
            <a:lightRig rig="threePt" dir="t"/>
          </a:scene3d>
        </p:spPr>
        <p:txBody>
          <a:bodyPr wrap="square" rtlCol="0">
            <a:spAutoFit/>
          </a:bodyPr>
          <a:lstStyle/>
          <a:p>
            <a:pPr algn="ctr"/>
            <a:r>
              <a:rPr lang="en-US" sz="3600" dirty="0" smtClean="0">
                <a:solidFill>
                  <a:schemeClr val="accent1"/>
                </a:solidFill>
                <a:latin typeface="Marker Felt"/>
                <a:cs typeface="Marker Felt"/>
              </a:rPr>
              <a:t>Simplicity</a:t>
            </a:r>
            <a:endParaRPr lang="en-US" sz="3600" dirty="0">
              <a:solidFill>
                <a:schemeClr val="accent1"/>
              </a:solidFill>
              <a:latin typeface="Marker Felt"/>
              <a:cs typeface="Marker Felt"/>
            </a:endParaRPr>
          </a:p>
        </p:txBody>
      </p:sp>
      <p:sp>
        <p:nvSpPr>
          <p:cNvPr id="18" name="TextBox 17"/>
          <p:cNvSpPr txBox="1"/>
          <p:nvPr/>
        </p:nvSpPr>
        <p:spPr>
          <a:xfrm>
            <a:off x="3327400" y="3139019"/>
            <a:ext cx="2616200" cy="553998"/>
          </a:xfrm>
          <a:prstGeom prst="rect">
            <a:avLst/>
          </a:prstGeom>
          <a:noFill/>
          <a:scene3d>
            <a:camera prst="orthographicFront">
              <a:rot lat="0" lon="0" rev="0"/>
            </a:camera>
            <a:lightRig rig="threePt" dir="t"/>
          </a:scene3d>
        </p:spPr>
        <p:txBody>
          <a:bodyPr wrap="square" rtlCol="0">
            <a:spAutoFit/>
          </a:bodyPr>
          <a:lstStyle/>
          <a:p>
            <a:pPr algn="ctr"/>
            <a:r>
              <a:rPr lang="en-US" sz="3000" dirty="0" smtClean="0">
                <a:solidFill>
                  <a:schemeClr val="accent1"/>
                </a:solidFill>
                <a:latin typeface="Marker Felt"/>
                <a:cs typeface="Marker Felt"/>
              </a:rPr>
              <a:t>Concreteness</a:t>
            </a:r>
            <a:endParaRPr lang="en-US" sz="3000" dirty="0">
              <a:solidFill>
                <a:schemeClr val="accent1"/>
              </a:solidFill>
              <a:latin typeface="Marker Felt"/>
              <a:cs typeface="Marker Felt"/>
            </a:endParaRPr>
          </a:p>
        </p:txBody>
      </p:sp>
      <p:sp>
        <p:nvSpPr>
          <p:cNvPr id="19" name="TextBox 18"/>
          <p:cNvSpPr txBox="1"/>
          <p:nvPr/>
        </p:nvSpPr>
        <p:spPr>
          <a:xfrm>
            <a:off x="355602" y="2338065"/>
            <a:ext cx="2876550" cy="523220"/>
          </a:xfrm>
          <a:prstGeom prst="rect">
            <a:avLst/>
          </a:prstGeom>
          <a:noFill/>
          <a:scene3d>
            <a:camera prst="orthographicFront">
              <a:rot lat="0" lon="0" rev="2160000"/>
            </a:camera>
            <a:lightRig rig="threePt" dir="t"/>
          </a:scene3d>
        </p:spPr>
        <p:txBody>
          <a:bodyPr wrap="square" rtlCol="0">
            <a:spAutoFit/>
          </a:bodyPr>
          <a:lstStyle/>
          <a:p>
            <a:pPr algn="ctr"/>
            <a:r>
              <a:rPr lang="en-US" sz="2800" dirty="0" smtClean="0">
                <a:solidFill>
                  <a:schemeClr val="accent1"/>
                </a:solidFill>
                <a:latin typeface="Marker Felt"/>
                <a:cs typeface="Marker Felt"/>
              </a:rPr>
              <a:t>Unexpectedness</a:t>
            </a:r>
            <a:endParaRPr lang="en-US" sz="2800" dirty="0">
              <a:solidFill>
                <a:schemeClr val="accent1"/>
              </a:solidFill>
              <a:latin typeface="Marker Felt"/>
              <a:cs typeface="Marker Felt"/>
            </a:endParaRPr>
          </a:p>
        </p:txBody>
      </p:sp>
    </p:spTree>
    <p:extLst>
      <p:ext uri="{BB962C8B-B14F-4D97-AF65-F5344CB8AC3E}">
        <p14:creationId xmlns:p14="http://schemas.microsoft.com/office/powerpoint/2010/main" val="7226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2379"/>
            <a:ext cx="9144000" cy="857250"/>
          </a:xfrm>
        </p:spPr>
        <p:txBody>
          <a:bodyPr>
            <a:normAutofit/>
          </a:bodyPr>
          <a:lstStyle/>
          <a:p>
            <a:r>
              <a:rPr lang="en-US" sz="4000" dirty="0" smtClean="0"/>
              <a:t>Write the Speech First</a:t>
            </a:r>
            <a:endParaRPr lang="en-US" sz="4000" dirty="0">
              <a:solidFill>
                <a:srgbClr val="1782BF"/>
              </a:solidFill>
            </a:endParaRPr>
          </a:p>
        </p:txBody>
      </p:sp>
    </p:spTree>
    <p:extLst>
      <p:ext uri="{BB962C8B-B14F-4D97-AF65-F5344CB8AC3E}">
        <p14:creationId xmlns:p14="http://schemas.microsoft.com/office/powerpoint/2010/main" val="24293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13932" y="-901681"/>
            <a:ext cx="2489199" cy="4708981"/>
            <a:chOff x="842435" y="-880503"/>
            <a:chExt cx="2489199" cy="6278641"/>
          </a:xfrm>
        </p:grpSpPr>
        <p:sp>
          <p:nvSpPr>
            <p:cNvPr id="3" name="TextBox 2"/>
            <p:cNvSpPr txBox="1"/>
            <p:nvPr/>
          </p:nvSpPr>
          <p:spPr>
            <a:xfrm>
              <a:off x="842435" y="-880503"/>
              <a:ext cx="2489199" cy="6278641"/>
            </a:xfrm>
            <a:prstGeom prst="rect">
              <a:avLst/>
            </a:prstGeom>
            <a:noFill/>
          </p:spPr>
          <p:txBody>
            <a:bodyPr wrap="square" rtlCol="0">
              <a:spAutoFit/>
            </a:bodyPr>
            <a:lstStyle/>
            <a:p>
              <a:r>
                <a:rPr lang="en-US" sz="30000" dirty="0">
                  <a:ln w="15875">
                    <a:solidFill>
                      <a:srgbClr val="00FF00"/>
                    </a:solidFill>
                  </a:ln>
                  <a:solidFill>
                    <a:srgbClr val="00FF00">
                      <a:alpha val="50000"/>
                    </a:srgbClr>
                  </a:solidFill>
                  <a:latin typeface="Zapf Dingbats"/>
                  <a:ea typeface="Zapf Dingbats"/>
                  <a:cs typeface="Zapf Dingbats"/>
                </a:rPr>
                <a:t>✔</a:t>
              </a:r>
              <a:endParaRPr lang="en-US" sz="30000" dirty="0">
                <a:ln w="15875">
                  <a:solidFill>
                    <a:srgbClr val="00FF00"/>
                  </a:solidFill>
                </a:ln>
                <a:solidFill>
                  <a:srgbClr val="00FF00">
                    <a:alpha val="50000"/>
                  </a:srgbClr>
                </a:solidFill>
              </a:endParaRPr>
            </a:p>
          </p:txBody>
        </p:sp>
        <p:sp>
          <p:nvSpPr>
            <p:cNvPr id="4" name="TextBox 3"/>
            <p:cNvSpPr txBox="1"/>
            <p:nvPr/>
          </p:nvSpPr>
          <p:spPr>
            <a:xfrm>
              <a:off x="1350432" y="2345224"/>
              <a:ext cx="1349857" cy="1251625"/>
            </a:xfrm>
            <a:prstGeom prst="rect">
              <a:avLst/>
            </a:prstGeom>
            <a:noFill/>
          </p:spPr>
          <p:txBody>
            <a:bodyPr wrap="none" rtlCol="0">
              <a:spAutoFit/>
            </a:bodyPr>
            <a:lstStyle/>
            <a:p>
              <a:r>
                <a:rPr lang="en-US" sz="5500" b="1" dirty="0" smtClean="0">
                  <a:latin typeface="Eurostile Condensed"/>
                  <a:cs typeface="Eurostile Condensed"/>
                </a:rPr>
                <a:t>DO’s</a:t>
              </a:r>
              <a:endParaRPr lang="en-US" sz="5500" b="1" dirty="0">
                <a:latin typeface="Eurostile Condensed"/>
                <a:cs typeface="Eurostile Condensed"/>
              </a:endParaRPr>
            </a:p>
          </p:txBody>
        </p:sp>
      </p:grpSp>
      <p:grpSp>
        <p:nvGrpSpPr>
          <p:cNvPr id="8" name="Group 7"/>
          <p:cNvGrpSpPr/>
          <p:nvPr/>
        </p:nvGrpSpPr>
        <p:grpSpPr>
          <a:xfrm>
            <a:off x="5393259" y="2326220"/>
            <a:ext cx="2267712" cy="2266950"/>
            <a:chOff x="5285936" y="3423352"/>
            <a:chExt cx="3022600" cy="3022600"/>
          </a:xfrm>
        </p:grpSpPr>
        <p:sp>
          <p:nvSpPr>
            <p:cNvPr id="5" name="&quot;No&quot; Symbol 4"/>
            <p:cNvSpPr/>
            <p:nvPr/>
          </p:nvSpPr>
          <p:spPr>
            <a:xfrm>
              <a:off x="5285936" y="3423352"/>
              <a:ext cx="3022600" cy="3022600"/>
            </a:xfrm>
            <a:prstGeom prst="noSmoking">
              <a:avLst/>
            </a:prstGeom>
            <a:solidFill>
              <a:srgbClr val="FF0000">
                <a:alpha val="45000"/>
              </a:srgbClr>
            </a:solidFill>
            <a:ln>
              <a:solidFill>
                <a:srgbClr val="FF0000">
                  <a:alpha val="6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544904" y="4313767"/>
              <a:ext cx="2055883" cy="1251625"/>
            </a:xfrm>
            <a:prstGeom prst="rect">
              <a:avLst/>
            </a:prstGeom>
            <a:noFill/>
          </p:spPr>
          <p:txBody>
            <a:bodyPr wrap="none" rtlCol="0">
              <a:spAutoFit/>
            </a:bodyPr>
            <a:lstStyle/>
            <a:p>
              <a:r>
                <a:rPr lang="en-US" sz="5500" b="1" dirty="0" smtClean="0">
                  <a:latin typeface="Eurostile Condensed"/>
                  <a:cs typeface="Eurostile Condensed"/>
                </a:rPr>
                <a:t>DON’Ts</a:t>
              </a:r>
              <a:endParaRPr lang="en-US" sz="5500" b="1" dirty="0">
                <a:latin typeface="Eurostile Condensed"/>
                <a:cs typeface="Eurostile Condensed"/>
              </a:endParaRPr>
            </a:p>
          </p:txBody>
        </p:sp>
      </p:grpSp>
      <p:sp>
        <p:nvSpPr>
          <p:cNvPr id="9" name="TextBox 8"/>
          <p:cNvSpPr txBox="1"/>
          <p:nvPr/>
        </p:nvSpPr>
        <p:spPr>
          <a:xfrm>
            <a:off x="4114798" y="2120907"/>
            <a:ext cx="620683" cy="1015663"/>
          </a:xfrm>
          <a:prstGeom prst="rect">
            <a:avLst/>
          </a:prstGeom>
          <a:noFill/>
        </p:spPr>
        <p:txBody>
          <a:bodyPr wrap="none" rtlCol="0">
            <a:spAutoFit/>
          </a:bodyPr>
          <a:lstStyle/>
          <a:p>
            <a:r>
              <a:rPr lang="en-US" sz="6000" b="1" dirty="0" smtClean="0">
                <a:latin typeface="Eurostile Condensed"/>
                <a:cs typeface="Eurostile Condensed"/>
              </a:rPr>
              <a:t>&amp;</a:t>
            </a:r>
            <a:endParaRPr lang="en-US" sz="6000" b="1" dirty="0">
              <a:latin typeface="Eurostile Condensed"/>
              <a:cs typeface="Eurostile Condensed"/>
            </a:endParaRPr>
          </a:p>
        </p:txBody>
      </p:sp>
    </p:spTree>
    <p:extLst>
      <p:ext uri="{BB962C8B-B14F-4D97-AF65-F5344CB8AC3E}">
        <p14:creationId xmlns:p14="http://schemas.microsoft.com/office/powerpoint/2010/main" val="31463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673100" y="3746500"/>
            <a:ext cx="4445000" cy="1041400"/>
          </a:xfrm>
          <a:prstGeom prst="rect">
            <a:avLst/>
          </a:prstGeom>
          <a:effectLst/>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ClrTx/>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Tx/>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Tx/>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Tx/>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5400" dirty="0" smtClean="0">
                <a:solidFill>
                  <a:schemeClr val="tx1"/>
                </a:solidFill>
                <a:effectLst>
                  <a:outerShdw blurRad="50800" dist="38100" dir="2700000" algn="tl" rotWithShape="0">
                    <a:srgbClr val="000000">
                      <a:alpha val="43000"/>
                    </a:srgbClr>
                  </a:outerShdw>
                </a:effectLst>
                <a:latin typeface="Eurostile"/>
                <a:cs typeface="Eurostile"/>
              </a:rPr>
              <a:t>Vincent Rhodes, </a:t>
            </a:r>
            <a:r>
              <a:rPr lang="en-US" sz="3800" dirty="0" smtClean="0">
                <a:solidFill>
                  <a:schemeClr val="tx1"/>
                </a:solidFill>
                <a:effectLst>
                  <a:outerShdw blurRad="50800" dist="38100" dir="2700000" algn="tl" rotWithShape="0">
                    <a:srgbClr val="000000">
                      <a:alpha val="43000"/>
                    </a:srgbClr>
                  </a:outerShdw>
                </a:effectLst>
                <a:latin typeface="Eurostile"/>
                <a:cs typeface="Eurostile"/>
              </a:rPr>
              <a:t>PhD, APR</a:t>
            </a:r>
          </a:p>
          <a:p>
            <a:pPr algn="r"/>
            <a:r>
              <a:rPr lang="en-US" sz="4200" dirty="0" err="1" smtClean="0">
                <a:solidFill>
                  <a:schemeClr val="tx1"/>
                </a:solidFill>
                <a:effectLst>
                  <a:outerShdw blurRad="50800" dist="38100" dir="2700000" algn="tl" rotWithShape="0">
                    <a:srgbClr val="000000">
                      <a:alpha val="43000"/>
                    </a:srgbClr>
                  </a:outerShdw>
                </a:effectLst>
                <a:latin typeface="Eurostile"/>
                <a:cs typeface="Eurostile"/>
              </a:rPr>
              <a:t>varhodes@gmail.com</a:t>
            </a:r>
            <a:endParaRPr lang="en-US" sz="4200" dirty="0">
              <a:solidFill>
                <a:schemeClr val="tx1"/>
              </a:solidFill>
              <a:effectLst>
                <a:outerShdw blurRad="50800" dist="38100" dir="2700000" algn="tl" rotWithShape="0">
                  <a:srgbClr val="000000">
                    <a:alpha val="43000"/>
                  </a:srgbClr>
                </a:outerShdw>
              </a:effectLst>
              <a:latin typeface="Eurostile"/>
              <a:cs typeface="Eurostile"/>
            </a:endParaRPr>
          </a:p>
          <a:p>
            <a:pPr algn="r"/>
            <a:r>
              <a:rPr lang="en-US" sz="4200" dirty="0" smtClean="0">
                <a:solidFill>
                  <a:schemeClr val="tx1"/>
                </a:solidFill>
                <a:effectLst>
                  <a:outerShdw blurRad="50800" dist="38100" dir="2700000" algn="tl" rotWithShape="0">
                    <a:srgbClr val="000000">
                      <a:alpha val="43000"/>
                    </a:srgbClr>
                  </a:outerShdw>
                </a:effectLst>
                <a:latin typeface="Eurostile"/>
                <a:cs typeface="Eurostile"/>
              </a:rPr>
              <a:t>@</a:t>
            </a:r>
            <a:r>
              <a:rPr lang="en-US" sz="4200" dirty="0" err="1" smtClean="0">
                <a:solidFill>
                  <a:schemeClr val="tx1"/>
                </a:solidFill>
                <a:effectLst>
                  <a:outerShdw blurRad="50800" dist="38100" dir="2700000" algn="tl" rotWithShape="0">
                    <a:srgbClr val="000000">
                      <a:alpha val="43000"/>
                    </a:srgbClr>
                  </a:outerShdw>
                </a:effectLst>
                <a:latin typeface="Eurostile"/>
                <a:cs typeface="Eurostile"/>
              </a:rPr>
              <a:t>varhodes</a:t>
            </a:r>
            <a:endParaRPr lang="en-US" sz="4200" dirty="0" smtClean="0">
              <a:solidFill>
                <a:schemeClr val="tx1"/>
              </a:solidFill>
              <a:effectLst>
                <a:outerShdw blurRad="50800" dist="38100" dir="2700000" algn="tl" rotWithShape="0">
                  <a:srgbClr val="000000">
                    <a:alpha val="43000"/>
                  </a:srgbClr>
                </a:outerShdw>
              </a:effectLst>
              <a:latin typeface="Eurostile"/>
              <a:cs typeface="Eurostile"/>
            </a:endParaRPr>
          </a:p>
        </p:txBody>
      </p:sp>
      <p:sp>
        <p:nvSpPr>
          <p:cNvPr id="19" name="TextBox 18"/>
          <p:cNvSpPr txBox="1"/>
          <p:nvPr/>
        </p:nvSpPr>
        <p:spPr>
          <a:xfrm>
            <a:off x="114300" y="2656396"/>
            <a:ext cx="9029700" cy="738664"/>
          </a:xfrm>
          <a:prstGeom prst="rect">
            <a:avLst/>
          </a:prstGeom>
          <a:noFill/>
        </p:spPr>
        <p:txBody>
          <a:bodyPr wrap="square" rtlCol="0">
            <a:spAutoFit/>
          </a:bodyPr>
          <a:lstStyle/>
          <a:p>
            <a:pPr algn="ctr"/>
            <a:r>
              <a:rPr lang="en-US" sz="4200" dirty="0" smtClean="0">
                <a:latin typeface="AridITC TT"/>
                <a:cs typeface="AridITC TT"/>
              </a:rPr>
              <a:t>Getting the Most Out of Presentation Software</a:t>
            </a:r>
            <a:endParaRPr lang="en-US" sz="4200" dirty="0">
              <a:latin typeface="AridITC TT"/>
              <a:cs typeface="AridITC TT"/>
            </a:endParaRPr>
          </a:p>
        </p:txBody>
      </p:sp>
      <p:grpSp>
        <p:nvGrpSpPr>
          <p:cNvPr id="20" name="Group 19"/>
          <p:cNvGrpSpPr/>
          <p:nvPr/>
        </p:nvGrpSpPr>
        <p:grpSpPr>
          <a:xfrm>
            <a:off x="0" y="528703"/>
            <a:ext cx="9144000" cy="2286961"/>
            <a:chOff x="0" y="-1041"/>
            <a:chExt cx="9906000" cy="2477541"/>
          </a:xfrm>
        </p:grpSpPr>
        <p:pic>
          <p:nvPicPr>
            <p:cNvPr id="21" name="Picture 20" descr="ThinkstockPhotos-48766601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041"/>
              <a:ext cx="2476500" cy="2476500"/>
            </a:xfrm>
            <a:prstGeom prst="rect">
              <a:avLst/>
            </a:prstGeom>
          </p:spPr>
        </p:pic>
        <p:pic>
          <p:nvPicPr>
            <p:cNvPr id="22" name="Picture 21" descr="ThinkstockPhotos-486159514 orang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041"/>
              <a:ext cx="2476500" cy="2476500"/>
            </a:xfrm>
            <a:prstGeom prst="rect">
              <a:avLst/>
            </a:prstGeom>
          </p:spPr>
        </p:pic>
        <p:pic>
          <p:nvPicPr>
            <p:cNvPr id="23" name="Picture 22" descr="ThinkstockPhotos-48760500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76500" cy="2476500"/>
            </a:xfrm>
            <a:prstGeom prst="rect">
              <a:avLst/>
            </a:prstGeom>
          </p:spPr>
        </p:pic>
        <p:pic>
          <p:nvPicPr>
            <p:cNvPr id="24" name="Picture 23" descr="ThinkstockPhotos-487658894.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9500" y="-1041"/>
              <a:ext cx="2476500" cy="2476500"/>
            </a:xfrm>
            <a:prstGeom prst="rect">
              <a:avLst/>
            </a:prstGeom>
          </p:spPr>
        </p:pic>
      </p:grpSp>
      <p:sp>
        <p:nvSpPr>
          <p:cNvPr id="14" name="TextBox 13"/>
          <p:cNvSpPr txBox="1"/>
          <p:nvPr/>
        </p:nvSpPr>
        <p:spPr>
          <a:xfrm>
            <a:off x="0" y="-155574"/>
            <a:ext cx="2286000" cy="861774"/>
          </a:xfrm>
          <a:prstGeom prst="rect">
            <a:avLst/>
          </a:prstGeom>
          <a:noFill/>
        </p:spPr>
        <p:txBody>
          <a:bodyPr wrap="square" rtlCol="0">
            <a:spAutoFit/>
          </a:bodyPr>
          <a:lstStyle/>
          <a:p>
            <a:pPr algn="ctr"/>
            <a:r>
              <a:rPr lang="en-US" sz="5000" dirty="0" smtClean="0">
                <a:latin typeface="AridITC TT"/>
                <a:cs typeface="AridITC TT"/>
              </a:rPr>
              <a:t>Good</a:t>
            </a:r>
            <a:endParaRPr lang="en-US" sz="5000" dirty="0">
              <a:latin typeface="AridITC TT"/>
              <a:cs typeface="AridITC TT"/>
            </a:endParaRPr>
          </a:p>
        </p:txBody>
      </p:sp>
      <p:sp>
        <p:nvSpPr>
          <p:cNvPr id="15" name="TextBox 14"/>
          <p:cNvSpPr txBox="1"/>
          <p:nvPr/>
        </p:nvSpPr>
        <p:spPr>
          <a:xfrm>
            <a:off x="6858000" y="-155574"/>
            <a:ext cx="2286000" cy="861774"/>
          </a:xfrm>
          <a:prstGeom prst="rect">
            <a:avLst/>
          </a:prstGeom>
          <a:noFill/>
        </p:spPr>
        <p:txBody>
          <a:bodyPr wrap="square" rtlCol="0">
            <a:spAutoFit/>
          </a:bodyPr>
          <a:lstStyle/>
          <a:p>
            <a:pPr algn="ctr"/>
            <a:r>
              <a:rPr lang="en-US" sz="5000" dirty="0" smtClean="0">
                <a:latin typeface="AridITC TT"/>
                <a:cs typeface="AridITC TT"/>
              </a:rPr>
              <a:t>Effective</a:t>
            </a:r>
            <a:endParaRPr lang="en-US" sz="5000" dirty="0">
              <a:latin typeface="AridITC TT"/>
              <a:cs typeface="AridITC TT"/>
            </a:endParaRPr>
          </a:p>
        </p:txBody>
      </p:sp>
      <p:sp>
        <p:nvSpPr>
          <p:cNvPr id="16" name="TextBox 15"/>
          <p:cNvSpPr txBox="1"/>
          <p:nvPr/>
        </p:nvSpPr>
        <p:spPr>
          <a:xfrm>
            <a:off x="2286000" y="-160202"/>
            <a:ext cx="2286000" cy="861774"/>
          </a:xfrm>
          <a:prstGeom prst="rect">
            <a:avLst/>
          </a:prstGeom>
          <a:noFill/>
        </p:spPr>
        <p:txBody>
          <a:bodyPr wrap="square" rtlCol="0">
            <a:spAutoFit/>
          </a:bodyPr>
          <a:lstStyle/>
          <a:p>
            <a:pPr algn="ctr"/>
            <a:r>
              <a:rPr lang="en-US" sz="5000" dirty="0" smtClean="0">
                <a:latin typeface="AridITC TT"/>
                <a:cs typeface="AridITC TT"/>
              </a:rPr>
              <a:t>Bad</a:t>
            </a:r>
            <a:endParaRPr lang="en-US" sz="5000" dirty="0">
              <a:latin typeface="AridITC TT"/>
              <a:cs typeface="AridITC TT"/>
            </a:endParaRPr>
          </a:p>
        </p:txBody>
      </p:sp>
      <p:sp>
        <p:nvSpPr>
          <p:cNvPr id="17" name="TextBox 16"/>
          <p:cNvSpPr txBox="1"/>
          <p:nvPr/>
        </p:nvSpPr>
        <p:spPr>
          <a:xfrm>
            <a:off x="4572000" y="-155574"/>
            <a:ext cx="2286000" cy="861774"/>
          </a:xfrm>
          <a:prstGeom prst="rect">
            <a:avLst/>
          </a:prstGeom>
          <a:noFill/>
        </p:spPr>
        <p:txBody>
          <a:bodyPr wrap="square" rtlCol="0">
            <a:spAutoFit/>
          </a:bodyPr>
          <a:lstStyle/>
          <a:p>
            <a:pPr algn="ctr"/>
            <a:r>
              <a:rPr lang="en-US" sz="5000" dirty="0" smtClean="0">
                <a:latin typeface="AridITC TT"/>
                <a:cs typeface="AridITC TT"/>
              </a:rPr>
              <a:t>Ugly</a:t>
            </a:r>
            <a:endParaRPr lang="en-US" sz="5000" dirty="0">
              <a:latin typeface="AridITC TT"/>
              <a:cs typeface="AridITC TT"/>
            </a:endParaRPr>
          </a:p>
        </p:txBody>
      </p:sp>
      <p:pic>
        <p:nvPicPr>
          <p:cNvPr id="25" name="Picture 24" descr="r-logo.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9700" y="3457268"/>
            <a:ext cx="1712506" cy="1584632"/>
          </a:xfrm>
          <a:prstGeom prst="rect">
            <a:avLst/>
          </a:prstGeom>
          <a:effectLst>
            <a:outerShdw blurRad="50800" dist="50800" dir="2700000" algn="tl" rotWithShape="0">
              <a:srgbClr val="000000">
                <a:alpha val="43000"/>
              </a:srgbClr>
            </a:outerShdw>
          </a:effectLst>
        </p:spPr>
      </p:pic>
    </p:spTree>
    <p:extLst>
      <p:ext uri="{BB962C8B-B14F-4D97-AF65-F5344CB8AC3E}">
        <p14:creationId xmlns:p14="http://schemas.microsoft.com/office/powerpoint/2010/main" val="8895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015064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3" y="1100328"/>
            <a:ext cx="5722620" cy="4043172"/>
          </a:xfrm>
          <a:prstGeom prst="rect">
            <a:avLst/>
          </a:prstGeom>
        </p:spPr>
      </p:pic>
      <p:sp>
        <p:nvSpPr>
          <p:cNvPr id="3" name="TextBox 2"/>
          <p:cNvSpPr txBox="1"/>
          <p:nvPr/>
        </p:nvSpPr>
        <p:spPr>
          <a:xfrm>
            <a:off x="457204" y="-624254"/>
            <a:ext cx="2489199" cy="3477875"/>
          </a:xfrm>
          <a:prstGeom prst="rect">
            <a:avLst/>
          </a:prstGeom>
          <a:noFill/>
        </p:spPr>
        <p:txBody>
          <a:bodyPr wrap="square" rtlCol="0">
            <a:spAutoFit/>
          </a:bodyPr>
          <a:lstStyle/>
          <a:p>
            <a:r>
              <a:rPr lang="en-US" sz="22000" dirty="0">
                <a:ln w="15875">
                  <a:solidFill>
                    <a:srgbClr val="00FF00"/>
                  </a:solidFill>
                </a:ln>
                <a:solidFill>
                  <a:srgbClr val="00FF00">
                    <a:alpha val="50000"/>
                  </a:srgbClr>
                </a:solidFill>
                <a:latin typeface="Zapf Dingbats"/>
                <a:ea typeface="Zapf Dingbats"/>
                <a:cs typeface="Zapf Dingbats"/>
              </a:rPr>
              <a:t>✔</a:t>
            </a:r>
            <a:endParaRPr lang="en-US" sz="22000" dirty="0">
              <a:ln w="15875">
                <a:solidFill>
                  <a:srgbClr val="00FF00"/>
                </a:solidFill>
              </a:ln>
              <a:solidFill>
                <a:srgbClr val="00FF00">
                  <a:alpha val="50000"/>
                </a:srgbClr>
              </a:solidFill>
            </a:endParaRPr>
          </a:p>
        </p:txBody>
      </p:sp>
      <p:sp>
        <p:nvSpPr>
          <p:cNvPr id="4" name="TextBox 3"/>
          <p:cNvSpPr txBox="1"/>
          <p:nvPr/>
        </p:nvSpPr>
        <p:spPr>
          <a:xfrm>
            <a:off x="266700" y="796912"/>
            <a:ext cx="3154068" cy="938719"/>
          </a:xfrm>
          <a:prstGeom prst="rect">
            <a:avLst/>
          </a:prstGeom>
          <a:noFill/>
        </p:spPr>
        <p:txBody>
          <a:bodyPr wrap="none" rtlCol="0">
            <a:spAutoFit/>
          </a:bodyPr>
          <a:lstStyle/>
          <a:p>
            <a:r>
              <a:rPr lang="en-US" sz="5500" b="1" dirty="0" smtClean="0">
                <a:latin typeface="Eurostile Condensed"/>
                <a:cs typeface="Eurostile Condensed"/>
              </a:rPr>
              <a:t>DIAGRAMS</a:t>
            </a:r>
            <a:endParaRPr lang="en-US" sz="5500" b="1" dirty="0">
              <a:latin typeface="Eurostile Condensed"/>
              <a:cs typeface="Eurostile Condensed"/>
            </a:endParaRPr>
          </a:p>
        </p:txBody>
      </p:sp>
    </p:spTree>
    <p:extLst>
      <p:ext uri="{BB962C8B-B14F-4D97-AF65-F5344CB8AC3E}">
        <p14:creationId xmlns:p14="http://schemas.microsoft.com/office/powerpoint/2010/main" val="42122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process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7560" y="252414"/>
            <a:ext cx="4536440" cy="4690872"/>
          </a:xfrm>
          <a:prstGeom prst="rect">
            <a:avLst/>
          </a:prstGeom>
        </p:spPr>
      </p:pic>
      <p:sp>
        <p:nvSpPr>
          <p:cNvPr id="4" name="TextBox 3"/>
          <p:cNvSpPr txBox="1"/>
          <p:nvPr/>
        </p:nvSpPr>
        <p:spPr>
          <a:xfrm>
            <a:off x="2118361" y="865431"/>
            <a:ext cx="2489199" cy="3477875"/>
          </a:xfrm>
          <a:prstGeom prst="rect">
            <a:avLst/>
          </a:prstGeom>
          <a:noFill/>
        </p:spPr>
        <p:txBody>
          <a:bodyPr wrap="square" rtlCol="0">
            <a:spAutoFit/>
          </a:bodyPr>
          <a:lstStyle/>
          <a:p>
            <a:r>
              <a:rPr lang="en-US" sz="22000" dirty="0">
                <a:ln w="15875">
                  <a:solidFill>
                    <a:srgbClr val="00FF00"/>
                  </a:solidFill>
                </a:ln>
                <a:solidFill>
                  <a:srgbClr val="00FF00">
                    <a:alpha val="50000"/>
                  </a:srgbClr>
                </a:solidFill>
                <a:latin typeface="Zapf Dingbats"/>
                <a:ea typeface="Zapf Dingbats"/>
                <a:cs typeface="Zapf Dingbats"/>
              </a:rPr>
              <a:t>✔</a:t>
            </a:r>
            <a:endParaRPr lang="en-US" sz="22000" dirty="0">
              <a:ln w="15875">
                <a:solidFill>
                  <a:srgbClr val="00FF00"/>
                </a:solidFill>
              </a:ln>
              <a:solidFill>
                <a:srgbClr val="00FF00">
                  <a:alpha val="50000"/>
                </a:srgbClr>
              </a:solidFill>
            </a:endParaRPr>
          </a:p>
        </p:txBody>
      </p:sp>
      <p:sp>
        <p:nvSpPr>
          <p:cNvPr id="5" name="TextBox 4"/>
          <p:cNvSpPr txBox="1"/>
          <p:nvPr/>
        </p:nvSpPr>
        <p:spPr>
          <a:xfrm>
            <a:off x="1927860" y="2335429"/>
            <a:ext cx="2642005" cy="938719"/>
          </a:xfrm>
          <a:prstGeom prst="rect">
            <a:avLst/>
          </a:prstGeom>
          <a:noFill/>
        </p:spPr>
        <p:txBody>
          <a:bodyPr wrap="none" rtlCol="0">
            <a:spAutoFit/>
          </a:bodyPr>
          <a:lstStyle/>
          <a:p>
            <a:r>
              <a:rPr lang="en-US" sz="5500" b="1" dirty="0" smtClean="0">
                <a:latin typeface="Eurostile Condensed"/>
                <a:cs typeface="Eurostile Condensed"/>
              </a:rPr>
              <a:t>PROCESS</a:t>
            </a:r>
            <a:endParaRPr lang="en-US" sz="5500" b="1" dirty="0">
              <a:latin typeface="Eurostile Condensed"/>
              <a:cs typeface="Eurostile Condensed"/>
            </a:endParaRPr>
          </a:p>
        </p:txBody>
      </p:sp>
    </p:spTree>
    <p:extLst>
      <p:ext uri="{BB962C8B-B14F-4D97-AF65-F5344CB8AC3E}">
        <p14:creationId xmlns:p14="http://schemas.microsoft.com/office/powerpoint/2010/main" val="228241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ch or download vide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122" y="805834"/>
            <a:ext cx="4749942" cy="3950757"/>
          </a:xfrm>
          <a:prstGeom prst="rect">
            <a:avLst/>
          </a:prstGeom>
        </p:spPr>
      </p:pic>
      <p:sp>
        <p:nvSpPr>
          <p:cNvPr id="8" name="TextBox 7"/>
          <p:cNvSpPr txBox="1"/>
          <p:nvPr/>
        </p:nvSpPr>
        <p:spPr>
          <a:xfrm>
            <a:off x="5842003" y="4599415"/>
            <a:ext cx="3083705" cy="461665"/>
          </a:xfrm>
          <a:prstGeom prst="rect">
            <a:avLst/>
          </a:prstGeom>
          <a:noFill/>
        </p:spPr>
        <p:txBody>
          <a:bodyPr wrap="square" rtlCol="0">
            <a:spAutoFit/>
          </a:bodyPr>
          <a:lstStyle/>
          <a:p>
            <a:pPr algn="r"/>
            <a:r>
              <a:rPr lang="en-US" sz="1200" i="1" dirty="0"/>
              <a:t>Source: </a:t>
            </a:r>
            <a:r>
              <a:rPr lang="en-US" sz="1200" i="1" dirty="0" err="1" smtClean="0"/>
              <a:t>pewInternet.org</a:t>
            </a:r>
            <a:endParaRPr lang="en-US" sz="1200" i="1" dirty="0"/>
          </a:p>
          <a:p>
            <a:pPr algn="r"/>
            <a:r>
              <a:rPr lang="en-US" sz="1200" i="1" dirty="0" smtClean="0"/>
              <a:t>(</a:t>
            </a:r>
            <a:r>
              <a:rPr lang="en-US" sz="1200" i="1" dirty="0"/>
              <a:t>Online Video 2013)</a:t>
            </a:r>
          </a:p>
        </p:txBody>
      </p:sp>
      <p:sp>
        <p:nvSpPr>
          <p:cNvPr id="3" name="TextBox 2"/>
          <p:cNvSpPr txBox="1"/>
          <p:nvPr/>
        </p:nvSpPr>
        <p:spPr>
          <a:xfrm>
            <a:off x="3080206" y="2310850"/>
            <a:ext cx="619760" cy="369332"/>
          </a:xfrm>
          <a:prstGeom prst="rect">
            <a:avLst/>
          </a:prstGeom>
          <a:noFill/>
        </p:spPr>
        <p:txBody>
          <a:bodyPr wrap="square" rtlCol="0">
            <a:spAutoFit/>
          </a:bodyPr>
          <a:lstStyle/>
          <a:p>
            <a:r>
              <a:rPr lang="en-US" b="1" dirty="0" smtClean="0">
                <a:solidFill>
                  <a:schemeClr val="bg1"/>
                </a:solidFill>
              </a:rPr>
              <a:t>78%</a:t>
            </a:r>
            <a:endParaRPr lang="en-US" b="1" dirty="0">
              <a:solidFill>
                <a:schemeClr val="bg1"/>
              </a:solidFill>
            </a:endParaRPr>
          </a:p>
        </p:txBody>
      </p:sp>
      <p:sp>
        <p:nvSpPr>
          <p:cNvPr id="6" name="TextBox 5"/>
          <p:cNvSpPr txBox="1"/>
          <p:nvPr/>
        </p:nvSpPr>
        <p:spPr>
          <a:xfrm>
            <a:off x="457204" y="-673088"/>
            <a:ext cx="2489199" cy="4093428"/>
          </a:xfrm>
          <a:prstGeom prst="rect">
            <a:avLst/>
          </a:prstGeom>
          <a:noFill/>
        </p:spPr>
        <p:txBody>
          <a:bodyPr wrap="square" rtlCol="0">
            <a:spAutoFit/>
          </a:bodyPr>
          <a:lstStyle/>
          <a:p>
            <a:r>
              <a:rPr lang="en-US" sz="26000" dirty="0">
                <a:ln w="15875">
                  <a:solidFill>
                    <a:srgbClr val="00FF00"/>
                  </a:solidFill>
                </a:ln>
                <a:solidFill>
                  <a:srgbClr val="00FF00">
                    <a:alpha val="50000"/>
                  </a:srgbClr>
                </a:solidFill>
                <a:latin typeface="Zapf Dingbats"/>
                <a:ea typeface="Zapf Dingbats"/>
                <a:cs typeface="Zapf Dingbats"/>
              </a:rPr>
              <a:t>✔</a:t>
            </a:r>
            <a:endParaRPr lang="en-US" sz="26000" dirty="0">
              <a:ln w="15875">
                <a:solidFill>
                  <a:srgbClr val="00FF00"/>
                </a:solidFill>
              </a:ln>
              <a:solidFill>
                <a:srgbClr val="00FF00">
                  <a:alpha val="50000"/>
                </a:srgbClr>
              </a:solidFill>
            </a:endParaRPr>
          </a:p>
        </p:txBody>
      </p:sp>
      <p:sp>
        <p:nvSpPr>
          <p:cNvPr id="7" name="TextBox 6"/>
          <p:cNvSpPr txBox="1"/>
          <p:nvPr/>
        </p:nvSpPr>
        <p:spPr>
          <a:xfrm>
            <a:off x="493033" y="987411"/>
            <a:ext cx="2498273" cy="1508105"/>
          </a:xfrm>
          <a:prstGeom prst="rect">
            <a:avLst/>
          </a:prstGeom>
          <a:noFill/>
        </p:spPr>
        <p:txBody>
          <a:bodyPr wrap="none" rtlCol="0">
            <a:spAutoFit/>
          </a:bodyPr>
          <a:lstStyle/>
          <a:p>
            <a:pPr algn="ctr"/>
            <a:r>
              <a:rPr lang="en-US" sz="4600" b="1" dirty="0" smtClean="0">
                <a:latin typeface="Eurostile Condensed"/>
                <a:cs typeface="Eurostile Condensed"/>
              </a:rPr>
              <a:t>CHARTS</a:t>
            </a:r>
            <a:br>
              <a:rPr lang="en-US" sz="4600" b="1" dirty="0" smtClean="0">
                <a:latin typeface="Eurostile Condensed"/>
                <a:cs typeface="Eurostile Condensed"/>
              </a:rPr>
            </a:br>
            <a:r>
              <a:rPr lang="en-US" sz="4600" b="1" dirty="0" smtClean="0">
                <a:latin typeface="Eurostile Condensed"/>
                <a:cs typeface="Eurostile Condensed"/>
              </a:rPr>
              <a:t>&amp;</a:t>
            </a:r>
            <a:r>
              <a:rPr lang="en-US" sz="4600" b="1" dirty="0">
                <a:latin typeface="Eurostile Condensed"/>
                <a:cs typeface="Eurostile Condensed"/>
              </a:rPr>
              <a:t> </a:t>
            </a:r>
            <a:r>
              <a:rPr lang="en-US" sz="4600" b="1" dirty="0" smtClean="0">
                <a:latin typeface="Eurostile Condensed"/>
                <a:cs typeface="Eurostile Condensed"/>
              </a:rPr>
              <a:t>GRAPHS</a:t>
            </a:r>
            <a:endParaRPr lang="en-US" sz="4600" b="1" dirty="0">
              <a:latin typeface="Eurostile Condensed"/>
              <a:cs typeface="Eurostile Condensed"/>
            </a:endParaRPr>
          </a:p>
        </p:txBody>
      </p:sp>
    </p:spTree>
    <p:extLst>
      <p:ext uri="{BB962C8B-B14F-4D97-AF65-F5344CB8AC3E}">
        <p14:creationId xmlns:p14="http://schemas.microsoft.com/office/powerpoint/2010/main" val="67807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p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2624" cy="5146243"/>
          </a:xfrm>
          <a:prstGeom prst="rect">
            <a:avLst/>
          </a:prstGeom>
        </p:spPr>
      </p:pic>
      <p:sp>
        <p:nvSpPr>
          <p:cNvPr id="6" name="TextBox 5"/>
          <p:cNvSpPr txBox="1"/>
          <p:nvPr/>
        </p:nvSpPr>
        <p:spPr>
          <a:xfrm>
            <a:off x="4059803" y="-328184"/>
            <a:ext cx="2489199" cy="4708981"/>
          </a:xfrm>
          <a:prstGeom prst="rect">
            <a:avLst/>
          </a:prstGeom>
          <a:noFill/>
        </p:spPr>
        <p:txBody>
          <a:bodyPr wrap="square" rtlCol="0">
            <a:spAutoFit/>
          </a:bodyPr>
          <a:lstStyle/>
          <a:p>
            <a:r>
              <a:rPr lang="en-US" sz="30000" dirty="0">
                <a:ln w="15875">
                  <a:solidFill>
                    <a:srgbClr val="00FF00"/>
                  </a:solidFill>
                </a:ln>
                <a:solidFill>
                  <a:srgbClr val="00FF00">
                    <a:alpha val="50000"/>
                  </a:srgbClr>
                </a:solidFill>
                <a:latin typeface="Zapf Dingbats"/>
                <a:ea typeface="Zapf Dingbats"/>
                <a:cs typeface="Zapf Dingbats"/>
              </a:rPr>
              <a:t>✔</a:t>
            </a:r>
            <a:endParaRPr lang="en-US" sz="30000" dirty="0">
              <a:ln w="15875">
                <a:solidFill>
                  <a:srgbClr val="00FF00"/>
                </a:solidFill>
              </a:ln>
              <a:solidFill>
                <a:srgbClr val="00FF00">
                  <a:alpha val="50000"/>
                </a:srgbClr>
              </a:solidFill>
            </a:endParaRPr>
          </a:p>
        </p:txBody>
      </p:sp>
      <p:sp>
        <p:nvSpPr>
          <p:cNvPr id="7" name="TextBox 6"/>
          <p:cNvSpPr txBox="1"/>
          <p:nvPr/>
        </p:nvSpPr>
        <p:spPr>
          <a:xfrm>
            <a:off x="4364597" y="1361948"/>
            <a:ext cx="2733697" cy="1785104"/>
          </a:xfrm>
          <a:prstGeom prst="rect">
            <a:avLst/>
          </a:prstGeom>
          <a:noFill/>
        </p:spPr>
        <p:txBody>
          <a:bodyPr wrap="none" rtlCol="0">
            <a:spAutoFit/>
          </a:bodyPr>
          <a:lstStyle/>
          <a:p>
            <a:pPr algn="ctr"/>
            <a:r>
              <a:rPr lang="en-US" sz="5500" b="1" dirty="0" smtClean="0">
                <a:solidFill>
                  <a:schemeClr val="bg1"/>
                </a:solidFill>
                <a:latin typeface="Eurostile Condensed"/>
                <a:cs typeface="Eurostile Condensed"/>
              </a:rPr>
              <a:t>EVOKE</a:t>
            </a:r>
          </a:p>
          <a:p>
            <a:pPr algn="ctr"/>
            <a:r>
              <a:rPr lang="en-US" sz="5500" b="1" dirty="0" smtClean="0">
                <a:solidFill>
                  <a:schemeClr val="bg1"/>
                </a:solidFill>
                <a:latin typeface="Eurostile Condensed"/>
                <a:cs typeface="Eurostile Condensed"/>
              </a:rPr>
              <a:t>EMOTION</a:t>
            </a:r>
            <a:endParaRPr lang="en-US" sz="5500" b="1" dirty="0">
              <a:solidFill>
                <a:schemeClr val="bg1"/>
              </a:solidFill>
              <a:latin typeface="Eurostile Condensed"/>
              <a:cs typeface="Eurostile Condensed"/>
            </a:endParaRPr>
          </a:p>
        </p:txBody>
      </p:sp>
    </p:spTree>
    <p:extLst>
      <p:ext uri="{BB962C8B-B14F-4D97-AF65-F5344CB8AC3E}">
        <p14:creationId xmlns:p14="http://schemas.microsoft.com/office/powerpoint/2010/main" val="322418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nkstockPhotos-95202001.jpg"/>
          <p:cNvPicPr>
            <a:picLocks noChangeAspect="1"/>
          </p:cNvPicPr>
          <p:nvPr/>
        </p:nvPicPr>
        <p:blipFill rotWithShape="1">
          <a:blip r:embed="rId2">
            <a:extLst>
              <a:ext uri="{28A0092B-C50C-407E-A947-70E740481C1C}">
                <a14:useLocalDpi xmlns:a14="http://schemas.microsoft.com/office/drawing/2010/main" val="0"/>
              </a:ext>
            </a:extLst>
          </a:blip>
          <a:srcRect r="10854" b="4157"/>
          <a:stretch/>
        </p:blipFill>
        <p:spPr>
          <a:xfrm>
            <a:off x="5207001" y="1179069"/>
            <a:ext cx="3687417" cy="3964431"/>
          </a:xfrm>
          <a:prstGeom prst="rect">
            <a:avLst/>
          </a:prstGeom>
        </p:spPr>
      </p:pic>
      <p:sp>
        <p:nvSpPr>
          <p:cNvPr id="7" name="&quot;No&quot; Symbol 6"/>
          <p:cNvSpPr/>
          <p:nvPr/>
        </p:nvSpPr>
        <p:spPr>
          <a:xfrm>
            <a:off x="2095503" y="565154"/>
            <a:ext cx="2267712" cy="2266950"/>
          </a:xfrm>
          <a:prstGeom prst="noSmoking">
            <a:avLst/>
          </a:prstGeom>
          <a:solidFill>
            <a:srgbClr val="FF0000">
              <a:alpha val="45000"/>
            </a:srgbClr>
          </a:solidFill>
          <a:ln>
            <a:solidFill>
              <a:srgbClr val="FF0000">
                <a:alpha val="6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1181103" y="1194860"/>
            <a:ext cx="4366515" cy="938719"/>
          </a:xfrm>
          <a:prstGeom prst="rect">
            <a:avLst/>
          </a:prstGeom>
          <a:noFill/>
        </p:spPr>
        <p:txBody>
          <a:bodyPr wrap="none" rtlCol="0">
            <a:spAutoFit/>
          </a:bodyPr>
          <a:lstStyle/>
          <a:p>
            <a:r>
              <a:rPr lang="en-US" sz="5500" b="1" dirty="0" smtClean="0">
                <a:latin typeface="Eurostile Condensed"/>
                <a:cs typeface="Eurostile Condensed"/>
              </a:rPr>
              <a:t>TELEPROMPTER</a:t>
            </a:r>
            <a:endParaRPr lang="en-US" sz="5500" b="1" dirty="0">
              <a:latin typeface="Eurostile Condensed"/>
              <a:cs typeface="Eurostile Condensed"/>
            </a:endParaRPr>
          </a:p>
        </p:txBody>
      </p:sp>
    </p:spTree>
    <p:extLst>
      <p:ext uri="{BB962C8B-B14F-4D97-AF65-F5344CB8AC3E}">
        <p14:creationId xmlns:p14="http://schemas.microsoft.com/office/powerpoint/2010/main" val="110580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kstockPhotos-101736140.jpg"/>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6" name="&quot;No&quot; Symbol 5"/>
          <p:cNvSpPr/>
          <p:nvPr/>
        </p:nvSpPr>
        <p:spPr>
          <a:xfrm>
            <a:off x="4555067" y="1492681"/>
            <a:ext cx="3546171" cy="3544979"/>
          </a:xfrm>
          <a:prstGeom prst="noSmoking">
            <a:avLst/>
          </a:prstGeom>
          <a:solidFill>
            <a:srgbClr val="FF0000">
              <a:alpha val="45000"/>
            </a:srgbClr>
          </a:solidFill>
          <a:ln>
            <a:solidFill>
              <a:srgbClr val="FF0000">
                <a:alpha val="6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3551013" y="2323035"/>
            <a:ext cx="5290679" cy="1938992"/>
          </a:xfrm>
          <a:prstGeom prst="rect">
            <a:avLst/>
          </a:prstGeom>
          <a:noFill/>
        </p:spPr>
        <p:txBody>
          <a:bodyPr wrap="none" rtlCol="0">
            <a:spAutoFit/>
          </a:bodyPr>
          <a:lstStyle/>
          <a:p>
            <a:r>
              <a:rPr lang="en-US" sz="12000" b="1" dirty="0" smtClean="0">
                <a:latin typeface="Eurostile Condensed"/>
                <a:cs typeface="Eurostile Condensed"/>
              </a:rPr>
              <a:t>ARCHIVE</a:t>
            </a:r>
            <a:endParaRPr lang="en-US" sz="12000" b="1" dirty="0">
              <a:latin typeface="Eurostile Condensed"/>
              <a:cs typeface="Eurostile Condensed"/>
            </a:endParaRPr>
          </a:p>
        </p:txBody>
      </p:sp>
    </p:spTree>
    <p:extLst>
      <p:ext uri="{BB962C8B-B14F-4D97-AF65-F5344CB8AC3E}">
        <p14:creationId xmlns:p14="http://schemas.microsoft.com/office/powerpoint/2010/main" val="279867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2387600"/>
            <a:ext cx="3429000" cy="2108199"/>
          </a:xfrm>
        </p:spPr>
        <p:txBody>
          <a:bodyPr/>
          <a:lstStyle/>
          <a:p>
            <a:pPr algn="r"/>
            <a:r>
              <a:rPr lang="en-US" dirty="0" smtClean="0"/>
              <a:t>Tips for Powerful Presentations</a:t>
            </a:r>
            <a:endParaRPr lang="en-US" dirty="0"/>
          </a:p>
        </p:txBody>
      </p:sp>
      <p:sp>
        <p:nvSpPr>
          <p:cNvPr id="3" name="Content Placeholder 2"/>
          <p:cNvSpPr>
            <a:spLocks noGrp="1"/>
          </p:cNvSpPr>
          <p:nvPr>
            <p:ph idx="1"/>
          </p:nvPr>
        </p:nvSpPr>
        <p:spPr>
          <a:xfrm>
            <a:off x="3987800" y="812799"/>
            <a:ext cx="4864100" cy="4071677"/>
          </a:xfrm>
        </p:spPr>
        <p:txBody>
          <a:bodyPr>
            <a:noAutofit/>
          </a:bodyPr>
          <a:lstStyle/>
          <a:p>
            <a:pPr marL="514350" indent="-514350">
              <a:buFont typeface="+mj-lt"/>
              <a:buAutoNum type="arabicPeriod"/>
            </a:pPr>
            <a:r>
              <a:rPr lang="en-US" sz="3400" dirty="0" smtClean="0"/>
              <a:t>Trim the text</a:t>
            </a:r>
          </a:p>
          <a:p>
            <a:pPr marL="514350" indent="-514350">
              <a:buFont typeface="+mj-lt"/>
              <a:buAutoNum type="arabicPeriod"/>
            </a:pPr>
            <a:r>
              <a:rPr lang="en-US" sz="3400" dirty="0" smtClean="0"/>
              <a:t>Deliver good design</a:t>
            </a:r>
          </a:p>
          <a:p>
            <a:pPr marL="514350" indent="-514350">
              <a:buFont typeface="+mj-lt"/>
              <a:buAutoNum type="arabicPeriod"/>
            </a:pPr>
            <a:r>
              <a:rPr lang="en-US" sz="3400" dirty="0" smtClean="0"/>
              <a:t>Tame your templates</a:t>
            </a:r>
          </a:p>
          <a:p>
            <a:pPr marL="514350" indent="-514350">
              <a:buFont typeface="+mj-lt"/>
              <a:buAutoNum type="arabicPeriod"/>
            </a:pPr>
            <a:r>
              <a:rPr lang="en-US" sz="3400" dirty="0" smtClean="0"/>
              <a:t>De-clutter your data</a:t>
            </a:r>
          </a:p>
          <a:p>
            <a:pPr marL="514350" indent="-514350">
              <a:buFont typeface="+mj-lt"/>
              <a:buAutoNum type="arabicPeriod"/>
            </a:pPr>
            <a:r>
              <a:rPr lang="en-US" sz="3400" dirty="0" smtClean="0"/>
              <a:t>Manage the motion</a:t>
            </a:r>
            <a:endParaRPr lang="en-US" sz="3400" dirty="0"/>
          </a:p>
        </p:txBody>
      </p:sp>
      <p:sp>
        <p:nvSpPr>
          <p:cNvPr id="4" name="Oval 3"/>
          <p:cNvSpPr/>
          <p:nvPr/>
        </p:nvSpPr>
        <p:spPr>
          <a:xfrm>
            <a:off x="1905000" y="635000"/>
            <a:ext cx="1663700" cy="166370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0" b="1" i="1" dirty="0" smtClean="0">
                <a:latin typeface="Eurostile"/>
                <a:cs typeface="Eurostile"/>
              </a:rPr>
              <a:t>5</a:t>
            </a:r>
            <a:endParaRPr lang="en-US" sz="10000" b="1" i="1" dirty="0">
              <a:latin typeface="Eurostile"/>
              <a:cs typeface="Eurostile"/>
            </a:endParaRPr>
          </a:p>
        </p:txBody>
      </p:sp>
    </p:spTree>
    <p:extLst>
      <p:ext uri="{BB962C8B-B14F-4D97-AF65-F5344CB8AC3E}">
        <p14:creationId xmlns:p14="http://schemas.microsoft.com/office/powerpoint/2010/main" val="172585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30200" y="355600"/>
            <a:ext cx="1231900" cy="1231900"/>
            <a:chOff x="1270000" y="2146300"/>
            <a:chExt cx="1231900" cy="1231900"/>
          </a:xfrm>
        </p:grpSpPr>
        <p:sp>
          <p:nvSpPr>
            <p:cNvPr id="4" name="Oval 3"/>
            <p:cNvSpPr/>
            <p:nvPr/>
          </p:nvSpPr>
          <p:spPr>
            <a:xfrm>
              <a:off x="1270000" y="2146300"/>
              <a:ext cx="1231900" cy="123190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b="1" i="1" dirty="0" smtClean="0">
                  <a:latin typeface="Eurostile"/>
                  <a:cs typeface="Eurostile"/>
                </a:rPr>
                <a:t>1</a:t>
              </a:r>
              <a:endParaRPr lang="en-US" sz="7000" b="1" i="1" dirty="0">
                <a:latin typeface="Eurostile"/>
                <a:cs typeface="Eurostile"/>
              </a:endParaRPr>
            </a:p>
          </p:txBody>
        </p:sp>
        <p:sp>
          <p:nvSpPr>
            <p:cNvPr id="5" name="TextBox 4"/>
            <p:cNvSpPr txBox="1"/>
            <p:nvPr/>
          </p:nvSpPr>
          <p:spPr>
            <a:xfrm>
              <a:off x="1435100" y="2146300"/>
              <a:ext cx="457200" cy="369332"/>
            </a:xfrm>
            <a:prstGeom prst="rect">
              <a:avLst/>
            </a:prstGeom>
            <a:noFill/>
          </p:spPr>
          <p:txBody>
            <a:bodyPr wrap="square" rtlCol="0">
              <a:spAutoFit/>
            </a:bodyPr>
            <a:lstStyle/>
            <a:p>
              <a:r>
                <a:rPr lang="en-US" i="1" dirty="0" smtClean="0">
                  <a:solidFill>
                    <a:schemeClr val="bg1"/>
                  </a:solidFill>
                  <a:latin typeface="Eurostile"/>
                  <a:cs typeface="Eurostile"/>
                </a:rPr>
                <a:t>Tip</a:t>
              </a:r>
              <a:endParaRPr lang="en-US" i="1" dirty="0">
                <a:solidFill>
                  <a:schemeClr val="bg1"/>
                </a:solidFill>
                <a:latin typeface="Eurostile"/>
                <a:cs typeface="Eurostile"/>
              </a:endParaRPr>
            </a:p>
          </p:txBody>
        </p:sp>
      </p:grpSp>
      <p:pic>
        <p:nvPicPr>
          <p:cNvPr id="7" name="Picture 6" descr="ThinkstockPhotos-470267322.eps"/>
          <p:cNvPicPr>
            <a:picLocks noChangeAspect="1"/>
          </p:cNvPicPr>
          <p:nvPr/>
        </p:nvPicPr>
        <p:blipFill rotWithShape="1">
          <a:blip r:embed="rId3">
            <a:extLst>
              <a:ext uri="{28A0092B-C50C-407E-A947-70E740481C1C}">
                <a14:useLocalDpi xmlns:a14="http://schemas.microsoft.com/office/drawing/2010/main" val="0"/>
              </a:ext>
            </a:extLst>
          </a:blip>
          <a:srcRect r="22727" b="70123"/>
          <a:stretch/>
        </p:blipFill>
        <p:spPr>
          <a:xfrm>
            <a:off x="965200" y="2601883"/>
            <a:ext cx="3022600" cy="1168651"/>
          </a:xfrm>
          <a:prstGeom prst="rect">
            <a:avLst/>
          </a:prstGeom>
        </p:spPr>
      </p:pic>
      <p:sp>
        <p:nvSpPr>
          <p:cNvPr id="8" name="TextBox 7"/>
          <p:cNvSpPr txBox="1"/>
          <p:nvPr/>
        </p:nvSpPr>
        <p:spPr>
          <a:xfrm>
            <a:off x="3543300" y="2322735"/>
            <a:ext cx="5613400" cy="2400657"/>
          </a:xfrm>
          <a:prstGeom prst="rect">
            <a:avLst/>
          </a:prstGeom>
          <a:noFill/>
        </p:spPr>
        <p:txBody>
          <a:bodyPr wrap="square" rtlCol="0">
            <a:spAutoFit/>
          </a:bodyPr>
          <a:lstStyle/>
          <a:p>
            <a:r>
              <a:rPr lang="en-US" sz="15000" b="1" dirty="0" smtClean="0">
                <a:ln w="38100">
                  <a:solidFill>
                    <a:srgbClr val="800000"/>
                  </a:solidFill>
                  <a:prstDash val="lgDash"/>
                </a:ln>
                <a:solidFill>
                  <a:schemeClr val="bg1"/>
                </a:solidFill>
                <a:latin typeface="Eurostile"/>
                <a:cs typeface="Eurostile"/>
              </a:rPr>
              <a:t>TEXT</a:t>
            </a:r>
            <a:endParaRPr lang="en-US" sz="15000" b="1" dirty="0">
              <a:ln w="38100">
                <a:solidFill>
                  <a:srgbClr val="800000"/>
                </a:solidFill>
                <a:prstDash val="lgDash"/>
              </a:ln>
              <a:solidFill>
                <a:schemeClr val="bg1"/>
              </a:solidFill>
              <a:latin typeface="Eurostile"/>
              <a:cs typeface="Eurostile"/>
            </a:endParaRPr>
          </a:p>
        </p:txBody>
      </p:sp>
      <p:sp>
        <p:nvSpPr>
          <p:cNvPr id="9" name="TextBox 8"/>
          <p:cNvSpPr txBox="1"/>
          <p:nvPr/>
        </p:nvSpPr>
        <p:spPr>
          <a:xfrm>
            <a:off x="3784600" y="2202517"/>
            <a:ext cx="2451100" cy="646331"/>
          </a:xfrm>
          <a:prstGeom prst="rect">
            <a:avLst/>
          </a:prstGeom>
          <a:noFill/>
        </p:spPr>
        <p:txBody>
          <a:bodyPr wrap="square" rtlCol="0">
            <a:spAutoFit/>
          </a:bodyPr>
          <a:lstStyle/>
          <a:p>
            <a:r>
              <a:rPr lang="en-US" sz="3600" dirty="0" smtClean="0">
                <a:latin typeface="Eurostile"/>
                <a:cs typeface="Eurostile"/>
              </a:rPr>
              <a:t>Trim the</a:t>
            </a:r>
            <a:endParaRPr lang="en-US" sz="3600" dirty="0">
              <a:latin typeface="Eurostile"/>
              <a:cs typeface="Eurostile"/>
            </a:endParaRPr>
          </a:p>
        </p:txBody>
      </p:sp>
      <p:cxnSp>
        <p:nvCxnSpPr>
          <p:cNvPr id="11" name="Straight Connector 10"/>
          <p:cNvCxnSpPr/>
          <p:nvPr/>
        </p:nvCxnSpPr>
        <p:spPr>
          <a:xfrm>
            <a:off x="8224108" y="3556008"/>
            <a:ext cx="919892" cy="0"/>
          </a:xfrm>
          <a:prstGeom prst="line">
            <a:avLst/>
          </a:prstGeom>
          <a:ln>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4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Too Much Text</a:t>
            </a:r>
            <a:br>
              <a:rPr lang="en-US" dirty="0" smtClean="0"/>
            </a:br>
            <a:r>
              <a:rPr lang="en-US" sz="3800" dirty="0" smtClean="0">
                <a:solidFill>
                  <a:schemeClr val="tx2"/>
                </a:solidFill>
              </a:rPr>
              <a:t>Why Speakers Write Out Speeches on Slides</a:t>
            </a:r>
            <a:endParaRPr lang="en-US" sz="3800" dirty="0">
              <a:solidFill>
                <a:schemeClr val="tx2"/>
              </a:solidFill>
            </a:endParaRPr>
          </a:p>
        </p:txBody>
      </p:sp>
      <p:sp>
        <p:nvSpPr>
          <p:cNvPr id="3" name="Content Placeholder 2"/>
          <p:cNvSpPr>
            <a:spLocks noGrp="1"/>
          </p:cNvSpPr>
          <p:nvPr>
            <p:ph idx="1"/>
          </p:nvPr>
        </p:nvSpPr>
        <p:spPr>
          <a:xfrm>
            <a:off x="457200" y="1314451"/>
            <a:ext cx="8229600" cy="2819400"/>
          </a:xfrm>
        </p:spPr>
        <p:txBody>
          <a:bodyPr>
            <a:normAutofit fontScale="77500" lnSpcReduction="20000"/>
          </a:bodyPr>
          <a:lstStyle/>
          <a:p>
            <a:r>
              <a:rPr lang="en-US" sz="3600" dirty="0" smtClean="0"/>
              <a:t>Speaker assumes audience wants to read</a:t>
            </a:r>
          </a:p>
          <a:p>
            <a:r>
              <a:rPr lang="en-US" sz="3600" dirty="0" smtClean="0"/>
              <a:t>Presentation culture of organization dictates all major/minor points included</a:t>
            </a:r>
          </a:p>
          <a:p>
            <a:r>
              <a:rPr lang="en-US" sz="3600" dirty="0" smtClean="0"/>
              <a:t>Speaker uses slide as teleprompter</a:t>
            </a:r>
          </a:p>
          <a:p>
            <a:r>
              <a:rPr lang="en-US" sz="3600" dirty="0" smtClean="0"/>
              <a:t>Organization intends to use slide as archive document</a:t>
            </a:r>
            <a:endParaRPr lang="en-US" sz="3600" dirty="0"/>
          </a:p>
        </p:txBody>
      </p:sp>
      <p:sp>
        <p:nvSpPr>
          <p:cNvPr id="4" name="TextBox 3"/>
          <p:cNvSpPr txBox="1"/>
          <p:nvPr/>
        </p:nvSpPr>
        <p:spPr>
          <a:xfrm>
            <a:off x="1536700" y="4019551"/>
            <a:ext cx="7150100" cy="923330"/>
          </a:xfrm>
          <a:prstGeom prst="rect">
            <a:avLst/>
          </a:prstGeom>
          <a:noFill/>
        </p:spPr>
        <p:txBody>
          <a:bodyPr wrap="square" rtlCol="0">
            <a:spAutoFit/>
          </a:bodyPr>
          <a:lstStyle/>
          <a:p>
            <a:pPr algn="r"/>
            <a:r>
              <a:rPr lang="en-US" sz="2200" b="1" dirty="0" smtClean="0">
                <a:latin typeface="Eurostile"/>
                <a:cs typeface="Eurostile"/>
              </a:rPr>
              <a:t>Traci Nathans-Kelly &amp; Christine G. </a:t>
            </a:r>
            <a:r>
              <a:rPr lang="en-US" sz="2200" b="1" dirty="0" err="1" smtClean="0">
                <a:latin typeface="Eurostile"/>
                <a:cs typeface="Eurostile"/>
              </a:rPr>
              <a:t>Nocmeto</a:t>
            </a:r>
            <a:endParaRPr lang="en-US" sz="2200" b="1" dirty="0" smtClean="0">
              <a:latin typeface="Eurostile"/>
              <a:cs typeface="Eurostile"/>
            </a:endParaRPr>
          </a:p>
          <a:p>
            <a:pPr algn="r"/>
            <a:r>
              <a:rPr lang="en-US" sz="1600" i="1" dirty="0" smtClean="0">
                <a:latin typeface="Eurostile"/>
                <a:cs typeface="Eurostile"/>
              </a:rPr>
              <a:t>Slide Rules: Design, Build &amp; Archive Presentations</a:t>
            </a:r>
            <a:br>
              <a:rPr lang="en-US" sz="1600" i="1" dirty="0" smtClean="0">
                <a:latin typeface="Eurostile"/>
                <a:cs typeface="Eurostile"/>
              </a:rPr>
            </a:br>
            <a:r>
              <a:rPr lang="en-US" sz="1600" i="1" dirty="0" smtClean="0">
                <a:latin typeface="Eurostile"/>
                <a:cs typeface="Eurostile"/>
              </a:rPr>
              <a:t>in the Engineering &amp; Technical Fields (p.50)  </a:t>
            </a:r>
            <a:endParaRPr lang="en-US" sz="1600" i="1" dirty="0">
              <a:latin typeface="Eurostile"/>
              <a:cs typeface="Eurostile"/>
            </a:endParaRPr>
          </a:p>
        </p:txBody>
      </p:sp>
    </p:spTree>
    <p:extLst>
      <p:ext uri="{BB962C8B-B14F-4D97-AF65-F5344CB8AC3E}">
        <p14:creationId xmlns:p14="http://schemas.microsoft.com/office/powerpoint/2010/main" val="3310751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002577" y="3403816"/>
            <a:ext cx="4751590" cy="1142785"/>
          </a:xfrm>
          <a:prstGeom prst="rect">
            <a:avLst/>
          </a:prstGeom>
        </p:spPr>
        <p:txBody>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dirty="0" smtClean="0">
                <a:solidFill>
                  <a:schemeClr val="accent6"/>
                </a:solidFill>
                <a:effectLst>
                  <a:outerShdw blurRad="50800" dist="38100" dir="2700000" algn="tl" rotWithShape="0">
                    <a:srgbClr val="000000">
                      <a:alpha val="43000"/>
                    </a:srgbClr>
                  </a:outerShdw>
                </a:effectLst>
              </a:rPr>
              <a:t>Cognitive Theory</a:t>
            </a:r>
            <a:br>
              <a:rPr lang="en-US" dirty="0" smtClean="0">
                <a:solidFill>
                  <a:schemeClr val="accent6"/>
                </a:solidFill>
                <a:effectLst>
                  <a:outerShdw blurRad="50800" dist="38100" dir="2700000" algn="tl" rotWithShape="0">
                    <a:srgbClr val="000000">
                      <a:alpha val="43000"/>
                    </a:srgbClr>
                  </a:outerShdw>
                </a:effectLst>
              </a:rPr>
            </a:br>
            <a:r>
              <a:rPr lang="en-US" dirty="0" smtClean="0">
                <a:solidFill>
                  <a:schemeClr val="accent6"/>
                </a:solidFill>
                <a:effectLst>
                  <a:outerShdw blurRad="50800" dist="38100" dir="2700000" algn="tl" rotWithShape="0">
                    <a:srgbClr val="000000">
                      <a:alpha val="43000"/>
                    </a:srgbClr>
                  </a:outerShdw>
                </a:effectLst>
              </a:rPr>
              <a:t>for Presentations</a:t>
            </a:r>
            <a:endParaRPr lang="en-US" dirty="0">
              <a:solidFill>
                <a:schemeClr val="accent6"/>
              </a:solidFill>
              <a:effectLst>
                <a:outerShdw blurRad="50800" dist="38100" dir="2700000" algn="tl" rotWithShape="0">
                  <a:srgbClr val="000000">
                    <a:alpha val="43000"/>
                  </a:srgbClr>
                </a:outerShdw>
              </a:effectLst>
            </a:endParaRPr>
          </a:p>
        </p:txBody>
      </p:sp>
      <p:pic>
        <p:nvPicPr>
          <p:cNvPr id="7" name="Picture 6" descr="ThinkstockPhotos-482546476.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9401" y="381001"/>
            <a:ext cx="4867808" cy="3854196"/>
          </a:xfrm>
          <a:prstGeom prst="rect">
            <a:avLst/>
          </a:prstGeom>
        </p:spPr>
      </p:pic>
      <p:pic>
        <p:nvPicPr>
          <p:cNvPr id="8" name="Picture 7" descr="r-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7565" y="1574800"/>
            <a:ext cx="457992" cy="423794"/>
          </a:xfrm>
          <a:prstGeom prst="rect">
            <a:avLst/>
          </a:prstGeom>
          <a:effectLst>
            <a:glow rad="38100">
              <a:srgbClr val="1D9A97">
                <a:alpha val="50000"/>
              </a:srgbClr>
            </a:glow>
            <a:outerShdw blurRad="50800" dist="50800" dir="2700000" algn="tl" rotWithShape="0">
              <a:srgbClr val="000000">
                <a:alpha val="43000"/>
              </a:srgbClr>
            </a:outerShdw>
          </a:effectLst>
        </p:spPr>
      </p:pic>
      <p:sp>
        <p:nvSpPr>
          <p:cNvPr id="3" name="TextBox 2"/>
          <p:cNvSpPr txBox="1"/>
          <p:nvPr/>
        </p:nvSpPr>
        <p:spPr>
          <a:xfrm>
            <a:off x="5638799" y="1041400"/>
            <a:ext cx="3022601" cy="1815882"/>
          </a:xfrm>
          <a:prstGeom prst="rect">
            <a:avLst/>
          </a:prstGeom>
          <a:noFill/>
        </p:spPr>
        <p:txBody>
          <a:bodyPr wrap="square" rtlCol="0">
            <a:spAutoFit/>
          </a:bodyPr>
          <a:lstStyle/>
          <a:p>
            <a:pPr algn="ctr"/>
            <a:r>
              <a:rPr lang="en-US" sz="2800" dirty="0" smtClean="0">
                <a:solidFill>
                  <a:schemeClr val="accent4">
                    <a:lumMod val="60000"/>
                    <a:lumOff val="40000"/>
                  </a:schemeClr>
                </a:solidFill>
                <a:latin typeface="Eurostile"/>
                <a:cs typeface="Eurostile"/>
              </a:rPr>
              <a:t>Chunking</a:t>
            </a:r>
          </a:p>
          <a:p>
            <a:pPr algn="ctr"/>
            <a:endParaRPr lang="en-US" sz="2800" dirty="0">
              <a:solidFill>
                <a:schemeClr val="accent4">
                  <a:lumMod val="60000"/>
                  <a:lumOff val="40000"/>
                </a:schemeClr>
              </a:solidFill>
              <a:latin typeface="Eurostile"/>
              <a:cs typeface="Eurostile"/>
            </a:endParaRPr>
          </a:p>
          <a:p>
            <a:pPr algn="ctr"/>
            <a:r>
              <a:rPr lang="en-US" sz="2800" dirty="0" smtClean="0">
                <a:solidFill>
                  <a:schemeClr val="accent4">
                    <a:lumMod val="60000"/>
                    <a:lumOff val="40000"/>
                  </a:schemeClr>
                </a:solidFill>
                <a:latin typeface="Eurostile"/>
                <a:cs typeface="Eurostile"/>
              </a:rPr>
              <a:t>Cognitive Overload</a:t>
            </a:r>
            <a:endParaRPr lang="en-US" sz="2800" dirty="0">
              <a:solidFill>
                <a:schemeClr val="accent4">
                  <a:lumMod val="60000"/>
                  <a:lumOff val="40000"/>
                </a:schemeClr>
              </a:solidFill>
              <a:latin typeface="Eurostile"/>
              <a:cs typeface="Eurostile"/>
            </a:endParaRPr>
          </a:p>
        </p:txBody>
      </p:sp>
    </p:spTree>
    <p:extLst>
      <p:ext uri="{BB962C8B-B14F-4D97-AF65-F5344CB8AC3E}">
        <p14:creationId xmlns:p14="http://schemas.microsoft.com/office/powerpoint/2010/main" val="11174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96007479.eps"/>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sp>
        <p:nvSpPr>
          <p:cNvPr id="3" name="TextBox 2"/>
          <p:cNvSpPr txBox="1"/>
          <p:nvPr/>
        </p:nvSpPr>
        <p:spPr>
          <a:xfrm>
            <a:off x="0" y="1235076"/>
            <a:ext cx="9144000" cy="1200329"/>
          </a:xfrm>
          <a:prstGeom prst="rect">
            <a:avLst/>
          </a:prstGeom>
          <a:noFill/>
        </p:spPr>
        <p:txBody>
          <a:bodyPr wrap="square" rtlCol="0">
            <a:spAutoFit/>
          </a:bodyPr>
          <a:lstStyle/>
          <a:p>
            <a:pPr algn="ctr"/>
            <a:r>
              <a:rPr lang="en-US" sz="7200" dirty="0" smtClean="0">
                <a:latin typeface="Stencil"/>
                <a:cs typeface="Stencil"/>
              </a:rPr>
              <a:t>WARNING:</a:t>
            </a:r>
            <a:endParaRPr lang="en-US" sz="7200" dirty="0">
              <a:latin typeface="Stencil"/>
              <a:cs typeface="Stencil"/>
            </a:endParaRPr>
          </a:p>
        </p:txBody>
      </p:sp>
      <p:sp>
        <p:nvSpPr>
          <p:cNvPr id="4" name="TextBox 3"/>
          <p:cNvSpPr txBox="1"/>
          <p:nvPr/>
        </p:nvSpPr>
        <p:spPr>
          <a:xfrm>
            <a:off x="0" y="2254251"/>
            <a:ext cx="9144000" cy="1508105"/>
          </a:xfrm>
          <a:prstGeom prst="rect">
            <a:avLst/>
          </a:prstGeom>
          <a:noFill/>
        </p:spPr>
        <p:txBody>
          <a:bodyPr wrap="square" rtlCol="0">
            <a:spAutoFit/>
          </a:bodyPr>
          <a:lstStyle/>
          <a:p>
            <a:pPr algn="ctr"/>
            <a:r>
              <a:rPr lang="en-US" sz="4600" cap="small" dirty="0" smtClean="0">
                <a:latin typeface="Stencil"/>
                <a:cs typeface="Stencil"/>
              </a:rPr>
              <a:t>This Is Not A Typical</a:t>
            </a:r>
            <a:br>
              <a:rPr lang="en-US" sz="4600" cap="small" dirty="0" smtClean="0">
                <a:latin typeface="Stencil"/>
                <a:cs typeface="Stencil"/>
              </a:rPr>
            </a:br>
            <a:r>
              <a:rPr lang="en-US" sz="4600" cap="small" dirty="0" smtClean="0">
                <a:latin typeface="Stencil"/>
                <a:cs typeface="Stencil"/>
              </a:rPr>
              <a:t>Presentation!</a:t>
            </a:r>
            <a:endParaRPr lang="en-US" sz="4600" cap="small" dirty="0">
              <a:latin typeface="Stencil"/>
              <a:cs typeface="Stencil"/>
            </a:endParaRPr>
          </a:p>
        </p:txBody>
      </p:sp>
    </p:spTree>
    <p:extLst>
      <p:ext uri="{BB962C8B-B14F-4D97-AF65-F5344CB8AC3E}">
        <p14:creationId xmlns:p14="http://schemas.microsoft.com/office/powerpoint/2010/main" val="81368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030" name="Group 86"/>
          <p:cNvGrpSpPr>
            <a:grpSpLocks/>
          </p:cNvGrpSpPr>
          <p:nvPr/>
        </p:nvGrpSpPr>
        <p:grpSpPr bwMode="auto">
          <a:xfrm>
            <a:off x="6926266" y="220266"/>
            <a:ext cx="1203325" cy="4745434"/>
            <a:chOff x="4187" y="195"/>
            <a:chExt cx="758" cy="3693"/>
          </a:xfrm>
        </p:grpSpPr>
        <p:sp>
          <p:nvSpPr>
            <p:cNvPr id="82955" name="Rectangle 11"/>
            <p:cNvSpPr>
              <a:spLocks noChangeArrowheads="1"/>
            </p:cNvSpPr>
            <p:nvPr/>
          </p:nvSpPr>
          <p:spPr bwMode="auto">
            <a:xfrm>
              <a:off x="4212" y="208"/>
              <a:ext cx="676" cy="3680"/>
            </a:xfrm>
            <a:prstGeom prst="rect">
              <a:avLst/>
            </a:prstGeom>
            <a:solidFill>
              <a:srgbClr val="99FF99"/>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956" name="Text Box 12"/>
            <p:cNvSpPr txBox="1">
              <a:spLocks noChangeArrowheads="1"/>
            </p:cNvSpPr>
            <p:nvPr/>
          </p:nvSpPr>
          <p:spPr bwMode="auto">
            <a:xfrm>
              <a:off x="4187" y="195"/>
              <a:ext cx="758" cy="7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defRPr/>
              </a:pPr>
              <a:r>
                <a:rPr lang="en-US" sz="1800" b="1" dirty="0">
                  <a:latin typeface="Eurostile"/>
                  <a:cs typeface="Eurostile"/>
                </a:rPr>
                <a:t>Long-Term Memory</a:t>
              </a:r>
            </a:p>
          </p:txBody>
        </p:sp>
      </p:grpSp>
      <p:grpSp>
        <p:nvGrpSpPr>
          <p:cNvPr id="83027" name="Group 83"/>
          <p:cNvGrpSpPr>
            <a:grpSpLocks/>
          </p:cNvGrpSpPr>
          <p:nvPr/>
        </p:nvGrpSpPr>
        <p:grpSpPr bwMode="auto">
          <a:xfrm>
            <a:off x="3614738" y="233362"/>
            <a:ext cx="1522412" cy="4732338"/>
            <a:chOff x="2101" y="196"/>
            <a:chExt cx="959" cy="3685"/>
          </a:xfrm>
        </p:grpSpPr>
        <p:sp>
          <p:nvSpPr>
            <p:cNvPr id="82949" name="Rectangle 5"/>
            <p:cNvSpPr>
              <a:spLocks noChangeArrowheads="1"/>
            </p:cNvSpPr>
            <p:nvPr/>
          </p:nvSpPr>
          <p:spPr bwMode="auto">
            <a:xfrm>
              <a:off x="2101" y="201"/>
              <a:ext cx="959" cy="3680"/>
            </a:xfrm>
            <a:prstGeom prst="rect">
              <a:avLst/>
            </a:prstGeom>
            <a:solidFill>
              <a:srgbClr val="FFFF99"/>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950" name="Text Box 6"/>
            <p:cNvSpPr txBox="1">
              <a:spLocks noChangeArrowheads="1"/>
            </p:cNvSpPr>
            <p:nvPr/>
          </p:nvSpPr>
          <p:spPr bwMode="auto">
            <a:xfrm>
              <a:off x="2108" y="196"/>
              <a:ext cx="944" cy="7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defRPr/>
              </a:pPr>
              <a:r>
                <a:rPr lang="en-US" sz="1800" b="1" dirty="0">
                  <a:latin typeface="Eurostile"/>
                  <a:cs typeface="Eurostile"/>
                </a:rPr>
                <a:t>Short-Term:</a:t>
              </a:r>
            </a:p>
            <a:p>
              <a:pPr algn="ctr">
                <a:spcBef>
                  <a:spcPct val="0"/>
                </a:spcBef>
                <a:defRPr/>
              </a:pPr>
              <a:r>
                <a:rPr lang="en-US" sz="1800" b="1" dirty="0">
                  <a:latin typeface="Eurostile"/>
                  <a:cs typeface="Eurostile"/>
                </a:rPr>
                <a:t>Sensory Memory</a:t>
              </a:r>
            </a:p>
          </p:txBody>
        </p:sp>
      </p:grpSp>
      <p:grpSp>
        <p:nvGrpSpPr>
          <p:cNvPr id="83029" name="Group 85"/>
          <p:cNvGrpSpPr>
            <a:grpSpLocks/>
          </p:cNvGrpSpPr>
          <p:nvPr/>
        </p:nvGrpSpPr>
        <p:grpSpPr bwMode="auto">
          <a:xfrm>
            <a:off x="5122863" y="238126"/>
            <a:ext cx="1841500" cy="4727574"/>
            <a:chOff x="3051" y="200"/>
            <a:chExt cx="1160" cy="3676"/>
          </a:xfrm>
        </p:grpSpPr>
        <p:sp>
          <p:nvSpPr>
            <p:cNvPr id="82952" name="Rectangle 8"/>
            <p:cNvSpPr>
              <a:spLocks noChangeArrowheads="1"/>
            </p:cNvSpPr>
            <p:nvPr/>
          </p:nvSpPr>
          <p:spPr bwMode="auto">
            <a:xfrm>
              <a:off x="3051" y="205"/>
              <a:ext cx="1160" cy="3671"/>
            </a:xfrm>
            <a:prstGeom prst="rect">
              <a:avLst/>
            </a:prstGeom>
            <a:solidFill>
              <a:srgbClr val="CCCCFF"/>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0"/>
                </a:spcBef>
                <a:defRPr/>
              </a:pPr>
              <a:endParaRPr lang="en-US" sz="1800">
                <a:solidFill>
                  <a:srgbClr val="6600CC"/>
                </a:solidFill>
                <a:latin typeface="Arial" charset="0"/>
                <a:cs typeface="+mn-cs"/>
              </a:endParaRPr>
            </a:p>
          </p:txBody>
        </p:sp>
        <p:sp>
          <p:nvSpPr>
            <p:cNvPr id="82953" name="Text Box 9"/>
            <p:cNvSpPr txBox="1">
              <a:spLocks noChangeArrowheads="1"/>
            </p:cNvSpPr>
            <p:nvPr/>
          </p:nvSpPr>
          <p:spPr bwMode="auto">
            <a:xfrm>
              <a:off x="3094" y="200"/>
              <a:ext cx="1071" cy="7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defRPr/>
              </a:pPr>
              <a:r>
                <a:rPr lang="en-US" sz="1800" b="1" dirty="0">
                  <a:latin typeface="Eurostile"/>
                  <a:cs typeface="Eurostile"/>
                </a:rPr>
                <a:t>Short-Term:</a:t>
              </a:r>
              <a:r>
                <a:rPr lang="en-US" sz="1800" dirty="0">
                  <a:latin typeface="Eurostile"/>
                  <a:cs typeface="Eurostile"/>
                </a:rPr>
                <a:t>     </a:t>
              </a:r>
              <a:r>
                <a:rPr lang="en-US" sz="1800" b="1" dirty="0">
                  <a:latin typeface="Eurostile"/>
                  <a:cs typeface="Eurostile"/>
                </a:rPr>
                <a:t>Working Memory</a:t>
              </a:r>
            </a:p>
          </p:txBody>
        </p:sp>
      </p:grpSp>
      <p:sp>
        <p:nvSpPr>
          <p:cNvPr id="82957" name="Text Box 13"/>
          <p:cNvSpPr txBox="1">
            <a:spLocks noChangeArrowheads="1"/>
          </p:cNvSpPr>
          <p:nvPr/>
        </p:nvSpPr>
        <p:spPr bwMode="auto">
          <a:xfrm>
            <a:off x="336550" y="3845490"/>
            <a:ext cx="20193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100" b="1" dirty="0">
                <a:latin typeface="Eurostile"/>
                <a:cs typeface="Eurostile"/>
              </a:rPr>
              <a:t>Based on illustration from </a:t>
            </a:r>
            <a:r>
              <a:rPr lang="en-US" sz="1100" b="1" u="sng" dirty="0">
                <a:latin typeface="Eurostile"/>
                <a:cs typeface="Eurostile"/>
              </a:rPr>
              <a:t>Creating Graphics for Learning and Performance: Lessons in Visual Literacy</a:t>
            </a:r>
            <a:r>
              <a:rPr lang="en-US" sz="1100" b="1" dirty="0">
                <a:latin typeface="Eurostile"/>
                <a:cs typeface="Eurostile"/>
              </a:rPr>
              <a:t> (</a:t>
            </a:r>
            <a:r>
              <a:rPr lang="en-US" sz="1100" b="1" dirty="0" err="1">
                <a:latin typeface="Eurostile"/>
                <a:cs typeface="Eurostile"/>
              </a:rPr>
              <a:t>Lohr</a:t>
            </a:r>
            <a:r>
              <a:rPr lang="en-US" sz="1100" b="1" dirty="0">
                <a:latin typeface="Eurostile"/>
                <a:cs typeface="Eurostile"/>
              </a:rPr>
              <a:t> 34)</a:t>
            </a:r>
          </a:p>
        </p:txBody>
      </p:sp>
      <p:sp>
        <p:nvSpPr>
          <p:cNvPr id="82958" name="Oval 14"/>
          <p:cNvSpPr>
            <a:spLocks noChangeArrowheads="1"/>
          </p:cNvSpPr>
          <p:nvPr/>
        </p:nvSpPr>
        <p:spPr bwMode="auto">
          <a:xfrm>
            <a:off x="4138613" y="1010842"/>
            <a:ext cx="3409950" cy="302299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82966" name="Group 22"/>
          <p:cNvGrpSpPr>
            <a:grpSpLocks/>
          </p:cNvGrpSpPr>
          <p:nvPr/>
        </p:nvGrpSpPr>
        <p:grpSpPr bwMode="auto">
          <a:xfrm>
            <a:off x="4827591" y="1237456"/>
            <a:ext cx="2687634" cy="3306366"/>
            <a:chOff x="2563" y="922"/>
            <a:chExt cx="2147" cy="2777"/>
          </a:xfrm>
        </p:grpSpPr>
        <p:sp>
          <p:nvSpPr>
            <p:cNvPr id="82961" name="Freeform 17"/>
            <p:cNvSpPr>
              <a:spLocks/>
            </p:cNvSpPr>
            <p:nvPr/>
          </p:nvSpPr>
          <p:spPr bwMode="auto">
            <a:xfrm>
              <a:off x="2563" y="2115"/>
              <a:ext cx="306" cy="797"/>
            </a:xfrm>
            <a:custGeom>
              <a:avLst/>
              <a:gdLst>
                <a:gd name="T0" fmla="*/ 182 w 297"/>
                <a:gd name="T1" fmla="*/ 0 h 816"/>
                <a:gd name="T2" fmla="*/ 0 w 297"/>
                <a:gd name="T3" fmla="*/ 758 h 816"/>
                <a:gd name="T4" fmla="*/ 134 w 297"/>
                <a:gd name="T5" fmla="*/ 816 h 816"/>
                <a:gd name="T6" fmla="*/ 297 w 297"/>
                <a:gd name="T7" fmla="*/ 768 h 816"/>
                <a:gd name="T8" fmla="*/ 182 w 297"/>
                <a:gd name="T9" fmla="*/ 0 h 816"/>
              </a:gdLst>
              <a:ahLst/>
              <a:cxnLst>
                <a:cxn ang="0">
                  <a:pos x="T0" y="T1"/>
                </a:cxn>
                <a:cxn ang="0">
                  <a:pos x="T2" y="T3"/>
                </a:cxn>
                <a:cxn ang="0">
                  <a:pos x="T4" y="T5"/>
                </a:cxn>
                <a:cxn ang="0">
                  <a:pos x="T6" y="T7"/>
                </a:cxn>
                <a:cxn ang="0">
                  <a:pos x="T8" y="T9"/>
                </a:cxn>
              </a:cxnLst>
              <a:rect l="0" t="0" r="r" b="b"/>
              <a:pathLst>
                <a:path w="297" h="816">
                  <a:moveTo>
                    <a:pt x="182" y="0"/>
                  </a:moveTo>
                  <a:lnTo>
                    <a:pt x="0" y="758"/>
                  </a:lnTo>
                  <a:lnTo>
                    <a:pt x="134" y="816"/>
                  </a:lnTo>
                  <a:lnTo>
                    <a:pt x="297" y="768"/>
                  </a:lnTo>
                  <a:lnTo>
                    <a:pt x="182" y="0"/>
                  </a:lnTo>
                  <a:close/>
                </a:path>
              </a:pathLst>
            </a:custGeom>
            <a:solidFill>
              <a:schemeClr val="bg1"/>
            </a:solidFill>
            <a:ln w="9525" cap="flat" cmpd="sng">
              <a:solidFill>
                <a:schemeClr val="tx1"/>
              </a:solidFill>
              <a:prstDash val="solid"/>
              <a:round/>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defRPr/>
              </a:pPr>
              <a:endParaRPr lang="en-US">
                <a:cs typeface="+mn-cs"/>
              </a:endParaRPr>
            </a:p>
          </p:txBody>
        </p:sp>
        <p:sp>
          <p:nvSpPr>
            <p:cNvPr id="82963" name="Rectangle 19"/>
            <p:cNvSpPr>
              <a:spLocks noChangeArrowheads="1"/>
            </p:cNvSpPr>
            <p:nvPr/>
          </p:nvSpPr>
          <p:spPr bwMode="auto">
            <a:xfrm>
              <a:off x="3326" y="2834"/>
              <a:ext cx="1008" cy="8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959" name="Oval 15"/>
            <p:cNvSpPr>
              <a:spLocks noChangeArrowheads="1"/>
            </p:cNvSpPr>
            <p:nvPr/>
          </p:nvSpPr>
          <p:spPr bwMode="auto">
            <a:xfrm>
              <a:off x="2748" y="922"/>
              <a:ext cx="1962" cy="2617"/>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2964" name="Line 20"/>
          <p:cNvSpPr>
            <a:spLocks noChangeShapeType="1"/>
          </p:cNvSpPr>
          <p:nvPr/>
        </p:nvSpPr>
        <p:spPr bwMode="auto">
          <a:xfrm>
            <a:off x="6954838" y="240506"/>
            <a:ext cx="0" cy="4725193"/>
          </a:xfrm>
          <a:prstGeom prst="line">
            <a:avLst/>
          </a:prstGeom>
          <a:noFill/>
          <a:ln w="44450">
            <a:solidFill>
              <a:srgbClr val="99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82965" name="Line 21"/>
          <p:cNvSpPr>
            <a:spLocks noChangeShapeType="1"/>
          </p:cNvSpPr>
          <p:nvPr/>
        </p:nvSpPr>
        <p:spPr bwMode="auto">
          <a:xfrm>
            <a:off x="5143500" y="251224"/>
            <a:ext cx="0" cy="4355306"/>
          </a:xfrm>
          <a:prstGeom prst="line">
            <a:avLst/>
          </a:prstGeom>
          <a:noFill/>
          <a:ln w="44450">
            <a:solidFill>
              <a:srgbClr val="CC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2" name="Picture 1" descr="spiral.png"/>
          <p:cNvPicPr>
            <a:picLocks noChangeAspect="1"/>
          </p:cNvPicPr>
          <p:nvPr/>
        </p:nvPicPr>
        <p:blipFill>
          <a:blip r:embed="rId3">
            <a:grayscl/>
            <a:alphaModFix amt="64000"/>
            <a:extLst>
              <a:ext uri="{BEBA8EAE-BF5A-486C-A8C5-ECC9F3942E4B}">
                <a14:imgProps xmlns:a14="http://schemas.microsoft.com/office/drawing/2010/main">
                  <a14:imgLayer r:embed="rId4">
                    <a14:imgEffect>
                      <a14:brightnessContrast bright="-87000" contrast="-70000"/>
                    </a14:imgEffect>
                  </a14:imgLayer>
                </a14:imgProps>
              </a:ext>
              <a:ext uri="{28A0092B-C50C-407E-A947-70E740481C1C}">
                <a14:useLocalDpi xmlns:a14="http://schemas.microsoft.com/office/drawing/2010/main" val="0"/>
              </a:ext>
            </a:extLst>
          </a:blip>
          <a:srcRect/>
          <a:stretch>
            <a:fillRect/>
          </a:stretch>
        </p:blipFill>
        <p:spPr bwMode="auto">
          <a:xfrm>
            <a:off x="5591175" y="1897858"/>
            <a:ext cx="1619250" cy="161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033" name="Group 89"/>
          <p:cNvGrpSpPr>
            <a:grpSpLocks/>
          </p:cNvGrpSpPr>
          <p:nvPr/>
        </p:nvGrpSpPr>
        <p:grpSpPr bwMode="auto">
          <a:xfrm>
            <a:off x="5637216" y="3056336"/>
            <a:ext cx="465137" cy="407194"/>
            <a:chOff x="3385" y="2546"/>
            <a:chExt cx="293" cy="342"/>
          </a:xfrm>
        </p:grpSpPr>
        <p:sp>
          <p:nvSpPr>
            <p:cNvPr id="83013" name="Rectangle 69"/>
            <p:cNvSpPr>
              <a:spLocks noChangeArrowheads="1"/>
            </p:cNvSpPr>
            <p:nvPr/>
          </p:nvSpPr>
          <p:spPr bwMode="auto">
            <a:xfrm>
              <a:off x="3385" y="2546"/>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14" name="Rectangle 70"/>
            <p:cNvSpPr>
              <a:spLocks noChangeArrowheads="1"/>
            </p:cNvSpPr>
            <p:nvPr/>
          </p:nvSpPr>
          <p:spPr bwMode="auto">
            <a:xfrm>
              <a:off x="3464" y="2672"/>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15" name="Rectangle 71"/>
            <p:cNvSpPr>
              <a:spLocks noChangeArrowheads="1"/>
            </p:cNvSpPr>
            <p:nvPr/>
          </p:nvSpPr>
          <p:spPr bwMode="auto">
            <a:xfrm>
              <a:off x="3580" y="2790"/>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3034" name="Group 90"/>
          <p:cNvGrpSpPr>
            <a:grpSpLocks/>
          </p:cNvGrpSpPr>
          <p:nvPr/>
        </p:nvGrpSpPr>
        <p:grpSpPr bwMode="auto">
          <a:xfrm>
            <a:off x="7050088" y="2206230"/>
            <a:ext cx="209550" cy="440531"/>
            <a:chOff x="4249" y="1853"/>
            <a:chExt cx="132" cy="370"/>
          </a:xfrm>
        </p:grpSpPr>
        <p:sp>
          <p:nvSpPr>
            <p:cNvPr id="83017" name="Rectangle 73"/>
            <p:cNvSpPr>
              <a:spLocks noChangeArrowheads="1"/>
            </p:cNvSpPr>
            <p:nvPr/>
          </p:nvSpPr>
          <p:spPr bwMode="auto">
            <a:xfrm>
              <a:off x="4249" y="1853"/>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18" name="Rectangle 74"/>
            <p:cNvSpPr>
              <a:spLocks noChangeArrowheads="1"/>
            </p:cNvSpPr>
            <p:nvPr/>
          </p:nvSpPr>
          <p:spPr bwMode="auto">
            <a:xfrm>
              <a:off x="4270" y="1990"/>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19" name="Rectangle 75"/>
            <p:cNvSpPr>
              <a:spLocks noChangeArrowheads="1"/>
            </p:cNvSpPr>
            <p:nvPr/>
          </p:nvSpPr>
          <p:spPr bwMode="auto">
            <a:xfrm>
              <a:off x="4283" y="2125"/>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83031" name="Group 87"/>
          <p:cNvGrpSpPr>
            <a:grpSpLocks/>
          </p:cNvGrpSpPr>
          <p:nvPr/>
        </p:nvGrpSpPr>
        <p:grpSpPr bwMode="auto">
          <a:xfrm>
            <a:off x="2619375" y="1208485"/>
            <a:ext cx="2357438" cy="2918222"/>
            <a:chOff x="1070" y="1015"/>
            <a:chExt cx="1889" cy="2451"/>
          </a:xfrm>
        </p:grpSpPr>
        <p:sp>
          <p:nvSpPr>
            <p:cNvPr id="82997" name="Rectangle 53"/>
            <p:cNvSpPr>
              <a:spLocks noChangeArrowheads="1"/>
            </p:cNvSpPr>
            <p:nvPr/>
          </p:nvSpPr>
          <p:spPr bwMode="auto">
            <a:xfrm>
              <a:off x="1484" y="1377"/>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998" name="Rectangle 54"/>
            <p:cNvSpPr>
              <a:spLocks noChangeArrowheads="1"/>
            </p:cNvSpPr>
            <p:nvPr/>
          </p:nvSpPr>
          <p:spPr bwMode="auto">
            <a:xfrm>
              <a:off x="1755" y="1716"/>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999" name="Rectangle 55"/>
            <p:cNvSpPr>
              <a:spLocks noChangeArrowheads="1"/>
            </p:cNvSpPr>
            <p:nvPr/>
          </p:nvSpPr>
          <p:spPr bwMode="auto">
            <a:xfrm>
              <a:off x="2216" y="2011"/>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0" name="Rectangle 56"/>
            <p:cNvSpPr>
              <a:spLocks noChangeArrowheads="1"/>
            </p:cNvSpPr>
            <p:nvPr/>
          </p:nvSpPr>
          <p:spPr bwMode="auto">
            <a:xfrm>
              <a:off x="2624" y="1865"/>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1" name="Rectangle 57"/>
            <p:cNvSpPr>
              <a:spLocks noChangeArrowheads="1"/>
            </p:cNvSpPr>
            <p:nvPr/>
          </p:nvSpPr>
          <p:spPr bwMode="auto">
            <a:xfrm>
              <a:off x="2479" y="2890"/>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3" name="Rectangle 59"/>
            <p:cNvSpPr>
              <a:spLocks noChangeArrowheads="1"/>
            </p:cNvSpPr>
            <p:nvPr/>
          </p:nvSpPr>
          <p:spPr bwMode="auto">
            <a:xfrm>
              <a:off x="2861" y="1015"/>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4" name="Rectangle 60"/>
            <p:cNvSpPr>
              <a:spLocks noChangeArrowheads="1"/>
            </p:cNvSpPr>
            <p:nvPr/>
          </p:nvSpPr>
          <p:spPr bwMode="auto">
            <a:xfrm>
              <a:off x="1767" y="1230"/>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5" name="Rectangle 61"/>
            <p:cNvSpPr>
              <a:spLocks noChangeArrowheads="1"/>
            </p:cNvSpPr>
            <p:nvPr/>
          </p:nvSpPr>
          <p:spPr bwMode="auto">
            <a:xfrm>
              <a:off x="1562" y="2470"/>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6" name="Rectangle 62"/>
            <p:cNvSpPr>
              <a:spLocks noChangeArrowheads="1"/>
            </p:cNvSpPr>
            <p:nvPr/>
          </p:nvSpPr>
          <p:spPr bwMode="auto">
            <a:xfrm>
              <a:off x="1864" y="2987"/>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07" name="Rectangle 63"/>
            <p:cNvSpPr>
              <a:spLocks noChangeArrowheads="1"/>
            </p:cNvSpPr>
            <p:nvPr/>
          </p:nvSpPr>
          <p:spPr bwMode="auto">
            <a:xfrm>
              <a:off x="1474" y="3368"/>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20" name="Rectangle 76"/>
            <p:cNvSpPr>
              <a:spLocks noChangeArrowheads="1"/>
            </p:cNvSpPr>
            <p:nvPr/>
          </p:nvSpPr>
          <p:spPr bwMode="auto">
            <a:xfrm>
              <a:off x="2475" y="1431"/>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21" name="Text Box 77"/>
            <p:cNvSpPr txBox="1">
              <a:spLocks noChangeArrowheads="1"/>
            </p:cNvSpPr>
            <p:nvPr/>
          </p:nvSpPr>
          <p:spPr bwMode="auto">
            <a:xfrm>
              <a:off x="1070" y="1961"/>
              <a:ext cx="1214"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a:latin typeface="Eurostile"/>
                  <a:cs typeface="Eurostile"/>
                </a:rPr>
                <a:t>INFORMATION</a:t>
              </a:r>
            </a:p>
          </p:txBody>
        </p:sp>
      </p:grpSp>
      <p:grpSp>
        <p:nvGrpSpPr>
          <p:cNvPr id="83032" name="Group 88"/>
          <p:cNvGrpSpPr>
            <a:grpSpLocks/>
          </p:cNvGrpSpPr>
          <p:nvPr/>
        </p:nvGrpSpPr>
        <p:grpSpPr bwMode="auto">
          <a:xfrm>
            <a:off x="3779841" y="1578770"/>
            <a:ext cx="2446337" cy="3027760"/>
            <a:chOff x="2205" y="1326"/>
            <a:chExt cx="1541" cy="2543"/>
          </a:xfrm>
        </p:grpSpPr>
        <p:sp>
          <p:nvSpPr>
            <p:cNvPr id="83002" name="Rectangle 58"/>
            <p:cNvSpPr>
              <a:spLocks noChangeArrowheads="1"/>
            </p:cNvSpPr>
            <p:nvPr/>
          </p:nvSpPr>
          <p:spPr bwMode="auto">
            <a:xfrm>
              <a:off x="3017" y="2743"/>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11" name="Rectangle 67"/>
            <p:cNvSpPr>
              <a:spLocks noChangeArrowheads="1"/>
            </p:cNvSpPr>
            <p:nvPr/>
          </p:nvSpPr>
          <p:spPr bwMode="auto">
            <a:xfrm>
              <a:off x="3483" y="1326"/>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12" name="Rectangle 68"/>
            <p:cNvSpPr>
              <a:spLocks noChangeArrowheads="1"/>
            </p:cNvSpPr>
            <p:nvPr/>
          </p:nvSpPr>
          <p:spPr bwMode="auto">
            <a:xfrm>
              <a:off x="3648" y="1404"/>
              <a:ext cx="98" cy="98"/>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022" name="Text Box 78"/>
            <p:cNvSpPr txBox="1">
              <a:spLocks noChangeArrowheads="1"/>
            </p:cNvSpPr>
            <p:nvPr/>
          </p:nvSpPr>
          <p:spPr bwMode="auto">
            <a:xfrm>
              <a:off x="2205" y="3404"/>
              <a:ext cx="84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500" b="1" dirty="0">
                  <a:latin typeface="Eurostile"/>
                  <a:cs typeface="Eurostile"/>
                </a:rPr>
                <a:t>Information is selected</a:t>
              </a:r>
            </a:p>
          </p:txBody>
        </p:sp>
        <p:sp>
          <p:nvSpPr>
            <p:cNvPr id="83023" name="Line 79"/>
            <p:cNvSpPr>
              <a:spLocks noChangeShapeType="1"/>
            </p:cNvSpPr>
            <p:nvPr/>
          </p:nvSpPr>
          <p:spPr bwMode="auto">
            <a:xfrm flipV="1">
              <a:off x="2715" y="2850"/>
              <a:ext cx="338" cy="586"/>
            </a:xfrm>
            <a:prstGeom prst="line">
              <a:avLst/>
            </a:prstGeom>
            <a:noFill/>
            <a:ln w="38100"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83035" name="Group 91"/>
          <p:cNvGrpSpPr>
            <a:grpSpLocks/>
          </p:cNvGrpSpPr>
          <p:nvPr/>
        </p:nvGrpSpPr>
        <p:grpSpPr bwMode="auto">
          <a:xfrm>
            <a:off x="7005640" y="3208738"/>
            <a:ext cx="2070713" cy="1534716"/>
            <a:chOff x="4237" y="2695"/>
            <a:chExt cx="1681" cy="1289"/>
          </a:xfrm>
        </p:grpSpPr>
        <p:sp>
          <p:nvSpPr>
            <p:cNvPr id="83024" name="Text Box 80"/>
            <p:cNvSpPr txBox="1">
              <a:spLocks noChangeArrowheads="1"/>
            </p:cNvSpPr>
            <p:nvPr/>
          </p:nvSpPr>
          <p:spPr bwMode="auto">
            <a:xfrm>
              <a:off x="4560" y="2743"/>
              <a:ext cx="1358" cy="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500" b="1" dirty="0">
                  <a:latin typeface="Eurostile"/>
                  <a:cs typeface="Eurostile"/>
                </a:rPr>
                <a:t>Working memory processes info and integrates it with long-term memory</a:t>
              </a:r>
            </a:p>
          </p:txBody>
        </p:sp>
        <p:sp>
          <p:nvSpPr>
            <p:cNvPr id="83025" name="Line 81"/>
            <p:cNvSpPr>
              <a:spLocks noChangeShapeType="1"/>
            </p:cNvSpPr>
            <p:nvPr/>
          </p:nvSpPr>
          <p:spPr bwMode="auto">
            <a:xfrm flipH="1" flipV="1">
              <a:off x="4237" y="2695"/>
              <a:ext cx="571" cy="293"/>
            </a:xfrm>
            <a:prstGeom prst="line">
              <a:avLst/>
            </a:prstGeom>
            <a:noFill/>
            <a:ln w="38100" cmpd="sng">
              <a:solidFill>
                <a:schemeClr val="tx1"/>
              </a:solidFill>
              <a:round/>
              <a:headEnd type="none"/>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83026" name="Text Box 82"/>
          <p:cNvSpPr txBox="1">
            <a:spLocks noChangeArrowheads="1"/>
          </p:cNvSpPr>
          <p:nvPr/>
        </p:nvSpPr>
        <p:spPr bwMode="auto">
          <a:xfrm>
            <a:off x="336550" y="309562"/>
            <a:ext cx="261743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3800" b="1" dirty="0">
                <a:latin typeface="Eurostile Condensed"/>
                <a:cs typeface="Eurostile Condensed"/>
              </a:rPr>
              <a:t>Information</a:t>
            </a:r>
          </a:p>
          <a:p>
            <a:pPr>
              <a:defRPr/>
            </a:pPr>
            <a:r>
              <a:rPr lang="en-US" sz="3800" b="1" dirty="0">
                <a:latin typeface="Eurostile Condensed"/>
                <a:cs typeface="Eurostile Condensed"/>
              </a:rPr>
              <a:t>Processing</a:t>
            </a:r>
          </a:p>
          <a:p>
            <a:pPr>
              <a:defRPr/>
            </a:pPr>
            <a:r>
              <a:rPr lang="en-US" sz="3800" b="1" dirty="0">
                <a:latin typeface="Eurostile Condensed"/>
                <a:cs typeface="Eurostile Condensed"/>
              </a:rPr>
              <a:t>Theory</a:t>
            </a:r>
          </a:p>
        </p:txBody>
      </p:sp>
    </p:spTree>
    <p:extLst>
      <p:ext uri="{BB962C8B-B14F-4D97-AF65-F5344CB8AC3E}">
        <p14:creationId xmlns:p14="http://schemas.microsoft.com/office/powerpoint/2010/main" val="298239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3027"/>
                                        </p:tgtEl>
                                        <p:attrNameLst>
                                          <p:attrName>style.visibility</p:attrName>
                                        </p:attrNameLst>
                                      </p:cBhvr>
                                      <p:to>
                                        <p:strVal val="visible"/>
                                      </p:to>
                                    </p:set>
                                    <p:animEffect transition="in" filter="fade">
                                      <p:cBhvr>
                                        <p:cTn id="7" dur="1000"/>
                                        <p:tgtEl>
                                          <p:spTgt spid="8302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3029"/>
                                        </p:tgtEl>
                                        <p:attrNameLst>
                                          <p:attrName>style.visibility</p:attrName>
                                        </p:attrNameLst>
                                      </p:cBhvr>
                                      <p:to>
                                        <p:strVal val="visible"/>
                                      </p:to>
                                    </p:set>
                                    <p:animEffect transition="in" filter="fade">
                                      <p:cBhvr>
                                        <p:cTn id="11" dur="1000"/>
                                        <p:tgtEl>
                                          <p:spTgt spid="8302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83030"/>
                                        </p:tgtEl>
                                        <p:attrNameLst>
                                          <p:attrName>style.visibility</p:attrName>
                                        </p:attrNameLst>
                                      </p:cBhvr>
                                      <p:to>
                                        <p:strVal val="visible"/>
                                      </p:to>
                                    </p:set>
                                    <p:animEffect transition="in" filter="fade">
                                      <p:cBhvr>
                                        <p:cTn id="15" dur="1000"/>
                                        <p:tgtEl>
                                          <p:spTgt spid="83030"/>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82966"/>
                                        </p:tgtEl>
                                        <p:attrNameLst>
                                          <p:attrName>style.visibility</p:attrName>
                                        </p:attrNameLst>
                                      </p:cBhvr>
                                      <p:to>
                                        <p:strVal val="visible"/>
                                      </p:to>
                                    </p:set>
                                    <p:animEffect transition="in" filter="fade">
                                      <p:cBhvr>
                                        <p:cTn id="19" dur="1000"/>
                                        <p:tgtEl>
                                          <p:spTgt spid="82966"/>
                                        </p:tgtEl>
                                      </p:cBhvr>
                                    </p:animEffect>
                                  </p:childTnLst>
                                </p:cTn>
                              </p:par>
                            </p:childTnLst>
                          </p:cTn>
                        </p:par>
                        <p:par>
                          <p:cTn id="20" fill="hold" nodeType="afterGroup">
                            <p:stCondLst>
                              <p:cond delay="4000"/>
                            </p:stCondLst>
                            <p:childTnLst>
                              <p:par>
                                <p:cTn id="21" presetID="22" presetClass="entr" presetSubtype="1" fill="hold" nodeType="afterEffect">
                                  <p:stCondLst>
                                    <p:cond delay="0"/>
                                  </p:stCondLst>
                                  <p:childTnLst>
                                    <p:set>
                                      <p:cBhvr>
                                        <p:cTn id="22" dur="1" fill="hold">
                                          <p:stCondLst>
                                            <p:cond delay="0"/>
                                          </p:stCondLst>
                                        </p:cTn>
                                        <p:tgtEl>
                                          <p:spTgt spid="82965"/>
                                        </p:tgtEl>
                                        <p:attrNameLst>
                                          <p:attrName>style.visibility</p:attrName>
                                        </p:attrNameLst>
                                      </p:cBhvr>
                                      <p:to>
                                        <p:strVal val="visible"/>
                                      </p:to>
                                    </p:set>
                                    <p:animEffect transition="in" filter="wipe(up)">
                                      <p:cBhvr>
                                        <p:cTn id="23" dur="500"/>
                                        <p:tgtEl>
                                          <p:spTgt spid="82965"/>
                                        </p:tgtEl>
                                      </p:cBhvr>
                                    </p:animEffect>
                                  </p:childTnLst>
                                </p:cTn>
                              </p:par>
                            </p:childTnLst>
                          </p:cTn>
                        </p:par>
                        <p:par>
                          <p:cTn id="24" fill="hold" nodeType="afterGroup">
                            <p:stCondLst>
                              <p:cond delay="4500"/>
                            </p:stCondLst>
                            <p:childTnLst>
                              <p:par>
                                <p:cTn id="25" presetID="22" presetClass="entr" presetSubtype="1" fill="hold" nodeType="afterEffect">
                                  <p:stCondLst>
                                    <p:cond delay="0"/>
                                  </p:stCondLst>
                                  <p:childTnLst>
                                    <p:set>
                                      <p:cBhvr>
                                        <p:cTn id="26" dur="1" fill="hold">
                                          <p:stCondLst>
                                            <p:cond delay="0"/>
                                          </p:stCondLst>
                                        </p:cTn>
                                        <p:tgtEl>
                                          <p:spTgt spid="82964"/>
                                        </p:tgtEl>
                                        <p:attrNameLst>
                                          <p:attrName>style.visibility</p:attrName>
                                        </p:attrNameLst>
                                      </p:cBhvr>
                                      <p:to>
                                        <p:strVal val="visible"/>
                                      </p:to>
                                    </p:set>
                                    <p:animEffect transition="in" filter="wipe(up)">
                                      <p:cBhvr>
                                        <p:cTn id="27" dur="500"/>
                                        <p:tgtEl>
                                          <p:spTgt spid="8296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83031"/>
                                        </p:tgtEl>
                                        <p:attrNameLst>
                                          <p:attrName>style.visibility</p:attrName>
                                        </p:attrNameLst>
                                      </p:cBhvr>
                                      <p:to>
                                        <p:strVal val="visible"/>
                                      </p:to>
                                    </p:set>
                                    <p:anim calcmode="lin" valueType="num">
                                      <p:cBhvr additive="base">
                                        <p:cTn id="32" dur="1000" fill="hold"/>
                                        <p:tgtEl>
                                          <p:spTgt spid="83031"/>
                                        </p:tgtEl>
                                        <p:attrNameLst>
                                          <p:attrName>ppt_x</p:attrName>
                                        </p:attrNameLst>
                                      </p:cBhvr>
                                      <p:tavLst>
                                        <p:tav tm="0">
                                          <p:val>
                                            <p:strVal val="0-#ppt_w/2"/>
                                          </p:val>
                                        </p:tav>
                                        <p:tav tm="100000">
                                          <p:val>
                                            <p:strVal val="#ppt_x"/>
                                          </p:val>
                                        </p:tav>
                                      </p:tavLst>
                                    </p:anim>
                                    <p:anim calcmode="lin" valueType="num">
                                      <p:cBhvr additive="base">
                                        <p:cTn id="33" dur="1000" fill="hold"/>
                                        <p:tgtEl>
                                          <p:spTgt spid="83031"/>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83032"/>
                                        </p:tgtEl>
                                        <p:attrNameLst>
                                          <p:attrName>style.visibility</p:attrName>
                                        </p:attrNameLst>
                                      </p:cBhvr>
                                      <p:to>
                                        <p:strVal val="visible"/>
                                      </p:to>
                                    </p:set>
                                    <p:animEffect transition="in" filter="fade">
                                      <p:cBhvr>
                                        <p:cTn id="38" dur="1000"/>
                                        <p:tgtEl>
                                          <p:spTgt spid="83032"/>
                                        </p:tgtEl>
                                      </p:cBhvr>
                                    </p:animEffect>
                                  </p:child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83033"/>
                                        </p:tgtEl>
                                        <p:attrNameLst>
                                          <p:attrName>style.visibility</p:attrName>
                                        </p:attrNameLst>
                                      </p:cBhvr>
                                      <p:to>
                                        <p:strVal val="visible"/>
                                      </p:to>
                                    </p:set>
                                    <p:animEffect transition="in" filter="fade">
                                      <p:cBhvr>
                                        <p:cTn id="42" dur="1000"/>
                                        <p:tgtEl>
                                          <p:spTgt spid="83033"/>
                                        </p:tgtEl>
                                      </p:cBhvr>
                                    </p:animEffect>
                                  </p:childTnLst>
                                </p:cTn>
                              </p:par>
                            </p:childTnLst>
                          </p:cTn>
                        </p:par>
                        <p:par>
                          <p:cTn id="43" fill="hold" nodeType="afterGroup">
                            <p:stCondLst>
                              <p:cond delay="2000"/>
                            </p:stCondLst>
                            <p:childTnLst>
                              <p:par>
                                <p:cTn id="44" presetID="10"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childTnLst>
                          </p:cTn>
                        </p:par>
                        <p:par>
                          <p:cTn id="47" fill="hold" nodeType="afterGroup">
                            <p:stCondLst>
                              <p:cond delay="3000"/>
                            </p:stCondLst>
                            <p:childTnLst>
                              <p:par>
                                <p:cTn id="48" presetID="10" presetClass="entr" presetSubtype="0" fill="hold" nodeType="afterEffect">
                                  <p:stCondLst>
                                    <p:cond delay="0"/>
                                  </p:stCondLst>
                                  <p:childTnLst>
                                    <p:set>
                                      <p:cBhvr>
                                        <p:cTn id="49" dur="1" fill="hold">
                                          <p:stCondLst>
                                            <p:cond delay="0"/>
                                          </p:stCondLst>
                                        </p:cTn>
                                        <p:tgtEl>
                                          <p:spTgt spid="83035"/>
                                        </p:tgtEl>
                                        <p:attrNameLst>
                                          <p:attrName>style.visibility</p:attrName>
                                        </p:attrNameLst>
                                      </p:cBhvr>
                                      <p:to>
                                        <p:strVal val="visible"/>
                                      </p:to>
                                    </p:set>
                                    <p:animEffect transition="in" filter="fade">
                                      <p:cBhvr>
                                        <p:cTn id="50" dur="1000"/>
                                        <p:tgtEl>
                                          <p:spTgt spid="83035"/>
                                        </p:tgtEl>
                                      </p:cBhvr>
                                    </p:animEffect>
                                  </p:childTnLst>
                                </p:cTn>
                              </p:par>
                            </p:childTnLst>
                          </p:cTn>
                        </p:par>
                        <p:par>
                          <p:cTn id="51" fill="hold" nodeType="afterGroup">
                            <p:stCondLst>
                              <p:cond delay="4000"/>
                            </p:stCondLst>
                            <p:childTnLst>
                              <p:par>
                                <p:cTn id="52" presetID="10" presetClass="entr" presetSubtype="0" fill="hold" nodeType="afterEffect">
                                  <p:stCondLst>
                                    <p:cond delay="0"/>
                                  </p:stCondLst>
                                  <p:childTnLst>
                                    <p:set>
                                      <p:cBhvr>
                                        <p:cTn id="53" dur="1" fill="hold">
                                          <p:stCondLst>
                                            <p:cond delay="0"/>
                                          </p:stCondLst>
                                        </p:cTn>
                                        <p:tgtEl>
                                          <p:spTgt spid="83034"/>
                                        </p:tgtEl>
                                        <p:attrNameLst>
                                          <p:attrName>style.visibility</p:attrName>
                                        </p:attrNameLst>
                                      </p:cBhvr>
                                      <p:to>
                                        <p:strVal val="visible"/>
                                      </p:to>
                                    </p:set>
                                    <p:animEffect transition="in" filter="fade">
                                      <p:cBhvr>
                                        <p:cTn id="54" dur="1000"/>
                                        <p:tgtEl>
                                          <p:spTgt spid="83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“Chunking” Information</a:t>
            </a:r>
            <a:endParaRPr lang="en-US" dirty="0"/>
          </a:p>
        </p:txBody>
      </p:sp>
      <p:sp>
        <p:nvSpPr>
          <p:cNvPr id="5" name="TextBox 4"/>
          <p:cNvSpPr txBox="1"/>
          <p:nvPr/>
        </p:nvSpPr>
        <p:spPr>
          <a:xfrm>
            <a:off x="2274458" y="1300170"/>
            <a:ext cx="4616648" cy="830997"/>
          </a:xfrm>
          <a:prstGeom prst="rect">
            <a:avLst/>
          </a:prstGeom>
          <a:noFill/>
        </p:spPr>
        <p:txBody>
          <a:bodyPr wrap="none" rtlCol="0">
            <a:spAutoFit/>
          </a:bodyPr>
          <a:lstStyle/>
          <a:p>
            <a:pPr algn="ctr"/>
            <a:r>
              <a:rPr lang="en-US" sz="4800" b="1" dirty="0" smtClean="0">
                <a:latin typeface="Eurostile"/>
                <a:cs typeface="Eurostile"/>
              </a:rPr>
              <a:t>3125856383</a:t>
            </a:r>
            <a:endParaRPr lang="en-US" sz="4800" b="1" dirty="0">
              <a:latin typeface="Eurostile"/>
              <a:cs typeface="Eurostile"/>
            </a:endParaRPr>
          </a:p>
        </p:txBody>
      </p:sp>
      <p:sp>
        <p:nvSpPr>
          <p:cNvPr id="7" name="TextBox 6"/>
          <p:cNvSpPr txBox="1"/>
          <p:nvPr/>
        </p:nvSpPr>
        <p:spPr>
          <a:xfrm>
            <a:off x="2052859" y="2218937"/>
            <a:ext cx="5059846" cy="830997"/>
          </a:xfrm>
          <a:prstGeom prst="rect">
            <a:avLst/>
          </a:prstGeom>
          <a:noFill/>
        </p:spPr>
        <p:txBody>
          <a:bodyPr wrap="none" rtlCol="0">
            <a:spAutoFit/>
          </a:bodyPr>
          <a:lstStyle/>
          <a:p>
            <a:pPr algn="ctr"/>
            <a:r>
              <a:rPr lang="en-US" sz="4800" b="1" dirty="0" smtClean="0">
                <a:latin typeface="Eurostile"/>
                <a:cs typeface="Eurostile"/>
              </a:rPr>
              <a:t>312 585 6383</a:t>
            </a:r>
            <a:endParaRPr lang="en-US" sz="4800" b="1" dirty="0">
              <a:latin typeface="Eurostile"/>
              <a:cs typeface="Eurostile"/>
            </a:endParaRPr>
          </a:p>
        </p:txBody>
      </p:sp>
      <p:sp>
        <p:nvSpPr>
          <p:cNvPr id="8" name="TextBox 7"/>
          <p:cNvSpPr txBox="1"/>
          <p:nvPr/>
        </p:nvSpPr>
        <p:spPr>
          <a:xfrm>
            <a:off x="457200" y="3774843"/>
            <a:ext cx="8229600" cy="707886"/>
          </a:xfrm>
          <a:prstGeom prst="rect">
            <a:avLst/>
          </a:prstGeom>
          <a:noFill/>
        </p:spPr>
        <p:txBody>
          <a:bodyPr wrap="square" rtlCol="0">
            <a:spAutoFit/>
          </a:bodyPr>
          <a:lstStyle/>
          <a:p>
            <a:pPr algn="ctr"/>
            <a:r>
              <a:rPr lang="en-US" sz="4000" b="1" dirty="0" smtClean="0">
                <a:solidFill>
                  <a:schemeClr val="tx2"/>
                </a:solidFill>
                <a:latin typeface="Eurostile Condensed"/>
                <a:cs typeface="Eurostile Condensed"/>
              </a:rPr>
              <a:t>The magic number 7, +/- 2</a:t>
            </a:r>
            <a:endParaRPr lang="en-US" sz="4000" b="1" dirty="0">
              <a:solidFill>
                <a:schemeClr val="tx2"/>
              </a:solidFill>
              <a:latin typeface="Eurostile Condensed"/>
              <a:cs typeface="Eurostile Condensed"/>
            </a:endParaRPr>
          </a:p>
        </p:txBody>
      </p:sp>
      <p:sp>
        <p:nvSpPr>
          <p:cNvPr id="9" name="TextBox 8"/>
          <p:cNvSpPr txBox="1"/>
          <p:nvPr/>
        </p:nvSpPr>
        <p:spPr>
          <a:xfrm>
            <a:off x="1655946" y="2741107"/>
            <a:ext cx="5837905" cy="830997"/>
          </a:xfrm>
          <a:prstGeom prst="rect">
            <a:avLst/>
          </a:prstGeom>
          <a:noFill/>
        </p:spPr>
        <p:txBody>
          <a:bodyPr wrap="none" rtlCol="0">
            <a:spAutoFit/>
          </a:bodyPr>
          <a:lstStyle/>
          <a:p>
            <a:pPr algn="ctr"/>
            <a:r>
              <a:rPr lang="en-US" sz="4800" b="1" dirty="0">
                <a:latin typeface="Eurostile"/>
                <a:cs typeface="Eurostile"/>
              </a:rPr>
              <a:t>3</a:t>
            </a:r>
            <a:r>
              <a:rPr lang="en-US" sz="4800" b="1" dirty="0" smtClean="0">
                <a:latin typeface="Eurostile"/>
                <a:cs typeface="Eurostile"/>
              </a:rPr>
              <a:t>-1-2  585  6383</a:t>
            </a:r>
            <a:endParaRPr lang="en-US" sz="4800" b="1" dirty="0">
              <a:latin typeface="Eurostile"/>
              <a:cs typeface="Eurostile"/>
            </a:endParaRPr>
          </a:p>
        </p:txBody>
      </p:sp>
      <p:sp>
        <p:nvSpPr>
          <p:cNvPr id="10" name="Text Box 13"/>
          <p:cNvSpPr txBox="1">
            <a:spLocks noChangeArrowheads="1"/>
          </p:cNvSpPr>
          <p:nvPr/>
        </p:nvSpPr>
        <p:spPr bwMode="auto">
          <a:xfrm>
            <a:off x="0" y="4762284"/>
            <a:ext cx="9144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000" dirty="0" smtClean="0">
                <a:latin typeface="Eurostile"/>
                <a:cs typeface="Eurostile"/>
              </a:rPr>
              <a:t>From a 1956 paper by George A. Miller (</a:t>
            </a:r>
            <a:r>
              <a:rPr lang="en-US" sz="1000" i="1" dirty="0" smtClean="0">
                <a:latin typeface="Eurostile"/>
                <a:cs typeface="Eurostile"/>
              </a:rPr>
              <a:t>The Magical Number Seven, Plus or Minus Two: Some Limits on our Capacity for Processing Information</a:t>
            </a:r>
            <a:r>
              <a:rPr lang="en-US" sz="1000" dirty="0" smtClean="0">
                <a:latin typeface="Eurostile"/>
                <a:cs typeface="Eurostile"/>
              </a:rPr>
              <a:t>)</a:t>
            </a:r>
            <a:endParaRPr lang="en-US" sz="1000" dirty="0">
              <a:latin typeface="Eurostile"/>
              <a:cs typeface="Eurostile"/>
            </a:endParaRPr>
          </a:p>
        </p:txBody>
      </p:sp>
    </p:spTree>
    <p:extLst>
      <p:ext uri="{BB962C8B-B14F-4D97-AF65-F5344CB8AC3E}">
        <p14:creationId xmlns:p14="http://schemas.microsoft.com/office/powerpoint/2010/main" val="311402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2"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2"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73" name="Group 77"/>
          <p:cNvGrpSpPr>
            <a:grpSpLocks/>
          </p:cNvGrpSpPr>
          <p:nvPr/>
        </p:nvGrpSpPr>
        <p:grpSpPr bwMode="auto">
          <a:xfrm>
            <a:off x="131766" y="96442"/>
            <a:ext cx="1482725" cy="4165997"/>
            <a:chOff x="83" y="81"/>
            <a:chExt cx="934" cy="3499"/>
          </a:xfrm>
        </p:grpSpPr>
        <p:sp>
          <p:nvSpPr>
            <p:cNvPr id="4110" name="Text Box 14"/>
            <p:cNvSpPr txBox="1">
              <a:spLocks noChangeArrowheads="1"/>
            </p:cNvSpPr>
            <p:nvPr/>
          </p:nvSpPr>
          <p:spPr bwMode="auto">
            <a:xfrm>
              <a:off x="83" y="81"/>
              <a:ext cx="934" cy="54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0"/>
                </a:spcBef>
              </a:pPr>
              <a:r>
                <a:rPr lang="en-US" sz="1800" b="1" dirty="0">
                  <a:latin typeface="Eurostile"/>
                  <a:cs typeface="Eurostile"/>
                </a:rPr>
                <a:t>Multimedia</a:t>
              </a:r>
            </a:p>
            <a:p>
              <a:pPr algn="ctr">
                <a:spcBef>
                  <a:spcPct val="0"/>
                </a:spcBef>
              </a:pPr>
              <a:r>
                <a:rPr lang="en-US" sz="1800" b="1" dirty="0">
                  <a:latin typeface="Eurostile"/>
                  <a:cs typeface="Eurostile"/>
                </a:rPr>
                <a:t>Presentation</a:t>
              </a:r>
            </a:p>
          </p:txBody>
        </p:sp>
        <p:grpSp>
          <p:nvGrpSpPr>
            <p:cNvPr id="4113" name="Group 17"/>
            <p:cNvGrpSpPr>
              <a:grpSpLocks/>
            </p:cNvGrpSpPr>
            <p:nvPr/>
          </p:nvGrpSpPr>
          <p:grpSpPr bwMode="auto">
            <a:xfrm>
              <a:off x="266" y="2327"/>
              <a:ext cx="476" cy="1253"/>
              <a:chOff x="457" y="2377"/>
              <a:chExt cx="476" cy="1253"/>
            </a:xfrm>
          </p:grpSpPr>
          <p:sp>
            <p:nvSpPr>
              <p:cNvPr id="4111" name="Text Box 15"/>
              <p:cNvSpPr txBox="1">
                <a:spLocks noChangeArrowheads="1"/>
              </p:cNvSpPr>
              <p:nvPr/>
            </p:nvSpPr>
            <p:spPr bwMode="auto">
              <a:xfrm rot="-5400000">
                <a:off x="103" y="2848"/>
                <a:ext cx="1188"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latin typeface="Eurostile Condensed"/>
                    <a:cs typeface="Eurostile Condensed"/>
                  </a:rPr>
                  <a:t>PICTURES</a:t>
                </a:r>
              </a:p>
            </p:txBody>
          </p:sp>
          <p:sp>
            <p:nvSpPr>
              <p:cNvPr id="4112" name="Rectangle 16"/>
              <p:cNvSpPr>
                <a:spLocks noChangeArrowheads="1"/>
              </p:cNvSpPr>
              <p:nvPr/>
            </p:nvSpPr>
            <p:spPr bwMode="auto">
              <a:xfrm>
                <a:off x="457" y="2377"/>
                <a:ext cx="476" cy="125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14" name="Group 18"/>
            <p:cNvGrpSpPr>
              <a:grpSpLocks/>
            </p:cNvGrpSpPr>
            <p:nvPr/>
          </p:nvGrpSpPr>
          <p:grpSpPr bwMode="auto">
            <a:xfrm>
              <a:off x="265" y="738"/>
              <a:ext cx="476" cy="1253"/>
              <a:chOff x="457" y="2377"/>
              <a:chExt cx="476" cy="1253"/>
            </a:xfrm>
          </p:grpSpPr>
          <p:sp>
            <p:nvSpPr>
              <p:cNvPr id="4115" name="Text Box 19"/>
              <p:cNvSpPr txBox="1">
                <a:spLocks noChangeArrowheads="1"/>
              </p:cNvSpPr>
              <p:nvPr/>
            </p:nvSpPr>
            <p:spPr bwMode="auto">
              <a:xfrm rot="-5400000">
                <a:off x="103" y="2848"/>
                <a:ext cx="1188"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latin typeface="Eurostile Condensed"/>
                    <a:cs typeface="Eurostile Condensed"/>
                  </a:rPr>
                  <a:t>WORDS</a:t>
                </a:r>
              </a:p>
            </p:txBody>
          </p:sp>
          <p:sp>
            <p:nvSpPr>
              <p:cNvPr id="4116" name="Rectangle 20"/>
              <p:cNvSpPr>
                <a:spLocks noChangeArrowheads="1"/>
              </p:cNvSpPr>
              <p:nvPr/>
            </p:nvSpPr>
            <p:spPr bwMode="auto">
              <a:xfrm>
                <a:off x="457" y="2377"/>
                <a:ext cx="476" cy="125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4191" name="Group 95"/>
          <p:cNvGrpSpPr>
            <a:grpSpLocks/>
          </p:cNvGrpSpPr>
          <p:nvPr/>
        </p:nvGrpSpPr>
        <p:grpSpPr bwMode="auto">
          <a:xfrm>
            <a:off x="1800228" y="102394"/>
            <a:ext cx="1203325" cy="4317206"/>
            <a:chOff x="1134" y="86"/>
            <a:chExt cx="758" cy="3626"/>
          </a:xfrm>
        </p:grpSpPr>
        <p:sp>
          <p:nvSpPr>
            <p:cNvPr id="4137" name="Rectangle 41"/>
            <p:cNvSpPr>
              <a:spLocks noChangeArrowheads="1"/>
            </p:cNvSpPr>
            <p:nvPr/>
          </p:nvSpPr>
          <p:spPr bwMode="auto">
            <a:xfrm>
              <a:off x="1162" y="110"/>
              <a:ext cx="649" cy="3602"/>
            </a:xfrm>
            <a:prstGeom prst="rect">
              <a:avLst/>
            </a:prstGeom>
            <a:solidFill>
              <a:srgbClr val="FFFF99"/>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 name="Text Box 40"/>
            <p:cNvSpPr txBox="1">
              <a:spLocks noChangeArrowheads="1"/>
            </p:cNvSpPr>
            <p:nvPr/>
          </p:nvSpPr>
          <p:spPr bwMode="auto">
            <a:xfrm>
              <a:off x="1134" y="86"/>
              <a:ext cx="758" cy="54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US" sz="1800" b="1" dirty="0">
                  <a:latin typeface="Eurostile"/>
                  <a:cs typeface="Eurostile"/>
                </a:rPr>
                <a:t>Sensory Memory</a:t>
              </a:r>
            </a:p>
          </p:txBody>
        </p:sp>
      </p:grpSp>
      <p:grpSp>
        <p:nvGrpSpPr>
          <p:cNvPr id="4192" name="Group 96"/>
          <p:cNvGrpSpPr>
            <a:grpSpLocks/>
          </p:cNvGrpSpPr>
          <p:nvPr/>
        </p:nvGrpSpPr>
        <p:grpSpPr bwMode="auto">
          <a:xfrm>
            <a:off x="3727451" y="107157"/>
            <a:ext cx="3598863" cy="4329113"/>
            <a:chOff x="2348" y="90"/>
            <a:chExt cx="2267" cy="3636"/>
          </a:xfrm>
        </p:grpSpPr>
        <p:sp>
          <p:nvSpPr>
            <p:cNvPr id="4147" name="Rectangle 51"/>
            <p:cNvSpPr>
              <a:spLocks noChangeArrowheads="1"/>
            </p:cNvSpPr>
            <p:nvPr/>
          </p:nvSpPr>
          <p:spPr bwMode="auto">
            <a:xfrm>
              <a:off x="2348" y="113"/>
              <a:ext cx="2267" cy="3613"/>
            </a:xfrm>
            <a:prstGeom prst="rect">
              <a:avLst/>
            </a:prstGeom>
            <a:solidFill>
              <a:srgbClr val="CCCCFF"/>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0"/>
                </a:spcBef>
              </a:pPr>
              <a:endParaRPr lang="en-US" sz="1800">
                <a:solidFill>
                  <a:srgbClr val="6600CC"/>
                </a:solidFill>
                <a:latin typeface="Arial" charset="0"/>
              </a:endParaRPr>
            </a:p>
          </p:txBody>
        </p:sp>
        <p:sp>
          <p:nvSpPr>
            <p:cNvPr id="4146" name="Text Box 50"/>
            <p:cNvSpPr txBox="1">
              <a:spLocks noChangeArrowheads="1"/>
            </p:cNvSpPr>
            <p:nvPr/>
          </p:nvSpPr>
          <p:spPr bwMode="auto">
            <a:xfrm>
              <a:off x="3103" y="90"/>
              <a:ext cx="758" cy="54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en-US" sz="1800" b="1" dirty="0">
                  <a:latin typeface="Eurostile"/>
                  <a:cs typeface="Eurostile"/>
                </a:rPr>
                <a:t>Working Memory</a:t>
              </a:r>
            </a:p>
          </p:txBody>
        </p:sp>
      </p:grpSp>
      <p:grpSp>
        <p:nvGrpSpPr>
          <p:cNvPr id="4193" name="Group 97"/>
          <p:cNvGrpSpPr>
            <a:grpSpLocks/>
          </p:cNvGrpSpPr>
          <p:nvPr/>
        </p:nvGrpSpPr>
        <p:grpSpPr bwMode="auto">
          <a:xfrm>
            <a:off x="7683506" y="113110"/>
            <a:ext cx="1419226" cy="4327922"/>
            <a:chOff x="4840" y="95"/>
            <a:chExt cx="894" cy="3635"/>
          </a:xfrm>
        </p:grpSpPr>
        <p:sp>
          <p:nvSpPr>
            <p:cNvPr id="4149" name="Rectangle 53"/>
            <p:cNvSpPr>
              <a:spLocks noChangeArrowheads="1"/>
            </p:cNvSpPr>
            <p:nvPr/>
          </p:nvSpPr>
          <p:spPr bwMode="auto">
            <a:xfrm>
              <a:off x="4952" y="118"/>
              <a:ext cx="676" cy="3612"/>
            </a:xfrm>
            <a:prstGeom prst="rect">
              <a:avLst/>
            </a:prstGeom>
            <a:solidFill>
              <a:srgbClr val="99FF99"/>
            </a:solidFill>
            <a:ln>
              <a:noFill/>
            </a:ln>
            <a:effectLst/>
            <a:extLs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8" name="Text Box 52"/>
            <p:cNvSpPr txBox="1">
              <a:spLocks noChangeArrowheads="1"/>
            </p:cNvSpPr>
            <p:nvPr/>
          </p:nvSpPr>
          <p:spPr bwMode="auto">
            <a:xfrm>
              <a:off x="4840" y="95"/>
              <a:ext cx="894" cy="54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800" b="1" dirty="0">
                  <a:latin typeface="Eurostile"/>
                  <a:cs typeface="Eurostile"/>
                </a:rPr>
                <a:t>Long-Term Memory</a:t>
              </a:r>
            </a:p>
          </p:txBody>
        </p:sp>
      </p:grpSp>
      <p:grpSp>
        <p:nvGrpSpPr>
          <p:cNvPr id="4181" name="Group 85"/>
          <p:cNvGrpSpPr>
            <a:grpSpLocks/>
          </p:cNvGrpSpPr>
          <p:nvPr/>
        </p:nvGrpSpPr>
        <p:grpSpPr bwMode="auto">
          <a:xfrm>
            <a:off x="1160463" y="873919"/>
            <a:ext cx="1585912" cy="3386138"/>
            <a:chOff x="731" y="734"/>
            <a:chExt cx="999" cy="2844"/>
          </a:xfrm>
        </p:grpSpPr>
        <p:grpSp>
          <p:nvGrpSpPr>
            <p:cNvPr id="4175" name="Group 79"/>
            <p:cNvGrpSpPr>
              <a:grpSpLocks/>
            </p:cNvGrpSpPr>
            <p:nvPr/>
          </p:nvGrpSpPr>
          <p:grpSpPr bwMode="auto">
            <a:xfrm>
              <a:off x="1253" y="734"/>
              <a:ext cx="476" cy="1255"/>
              <a:chOff x="1253" y="734"/>
              <a:chExt cx="476" cy="1255"/>
            </a:xfrm>
          </p:grpSpPr>
          <p:sp>
            <p:nvSpPr>
              <p:cNvPr id="4128" name="Rectangle 32"/>
              <p:cNvSpPr>
                <a:spLocks noChangeArrowheads="1"/>
              </p:cNvSpPr>
              <p:nvPr/>
            </p:nvSpPr>
            <p:spPr bwMode="auto">
              <a:xfrm>
                <a:off x="1253" y="736"/>
                <a:ext cx="476" cy="1253"/>
              </a:xfrm>
              <a:prstGeom prst="rect">
                <a:avLst/>
              </a:prstGeom>
              <a:solidFill>
                <a:srgbClr val="FFCC6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4" name="Text Box 8"/>
              <p:cNvSpPr txBox="1">
                <a:spLocks noChangeArrowheads="1"/>
              </p:cNvSpPr>
              <p:nvPr/>
            </p:nvSpPr>
            <p:spPr bwMode="auto">
              <a:xfrm>
                <a:off x="1299" y="734"/>
                <a:ext cx="374" cy="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200" dirty="0">
                    <a:latin typeface="Webdings" charset="0"/>
                  </a:rPr>
                  <a:t>O</a:t>
                </a:r>
              </a:p>
            </p:txBody>
          </p:sp>
          <p:sp>
            <p:nvSpPr>
              <p:cNvPr id="4127" name="Text Box 31"/>
              <p:cNvSpPr txBox="1">
                <a:spLocks noChangeArrowheads="1"/>
              </p:cNvSpPr>
              <p:nvPr/>
            </p:nvSpPr>
            <p:spPr bwMode="auto">
              <a:xfrm rot="16200000">
                <a:off x="1113" y="1419"/>
                <a:ext cx="761" cy="291"/>
              </a:xfrm>
              <a:prstGeom prst="rect">
                <a:avLst/>
              </a:prstGeom>
              <a:noFill/>
              <a:ln>
                <a:noFill/>
              </a:ln>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400" b="1" dirty="0">
                    <a:latin typeface="Eurostile Condensed"/>
                    <a:cs typeface="Eurostile Condensed"/>
                  </a:rPr>
                  <a:t>EARS</a:t>
                </a:r>
              </a:p>
            </p:txBody>
          </p:sp>
        </p:grpSp>
        <p:grpSp>
          <p:nvGrpSpPr>
            <p:cNvPr id="4174" name="Group 78"/>
            <p:cNvGrpSpPr>
              <a:grpSpLocks/>
            </p:cNvGrpSpPr>
            <p:nvPr/>
          </p:nvGrpSpPr>
          <p:grpSpPr bwMode="auto">
            <a:xfrm>
              <a:off x="1254" y="2322"/>
              <a:ext cx="476" cy="1256"/>
              <a:chOff x="1254" y="2322"/>
              <a:chExt cx="476" cy="1256"/>
            </a:xfrm>
          </p:grpSpPr>
          <p:sp>
            <p:nvSpPr>
              <p:cNvPr id="4125" name="Rectangle 29"/>
              <p:cNvSpPr>
                <a:spLocks noChangeArrowheads="1"/>
              </p:cNvSpPr>
              <p:nvPr/>
            </p:nvSpPr>
            <p:spPr bwMode="auto">
              <a:xfrm>
                <a:off x="1254" y="2325"/>
                <a:ext cx="476" cy="1253"/>
              </a:xfrm>
              <a:prstGeom prst="rect">
                <a:avLst/>
              </a:prstGeom>
              <a:solidFill>
                <a:schemeClr val="accent1">
                  <a:lumMod val="20000"/>
                  <a:lumOff val="80000"/>
                </a:schemeClr>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 name="Text Box 28"/>
              <p:cNvSpPr txBox="1">
                <a:spLocks noChangeArrowheads="1"/>
              </p:cNvSpPr>
              <p:nvPr/>
            </p:nvSpPr>
            <p:spPr bwMode="auto">
              <a:xfrm rot="-5400000">
                <a:off x="900" y="2796"/>
                <a:ext cx="11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1" dirty="0">
                    <a:latin typeface="Eurostile Condensed"/>
                    <a:cs typeface="Eurostile Condensed"/>
                  </a:rPr>
                  <a:t>EYES</a:t>
                </a:r>
              </a:p>
            </p:txBody>
          </p:sp>
          <p:sp>
            <p:nvSpPr>
              <p:cNvPr id="4135" name="Text Box 39"/>
              <p:cNvSpPr txBox="1">
                <a:spLocks noChangeArrowheads="1"/>
              </p:cNvSpPr>
              <p:nvPr/>
            </p:nvSpPr>
            <p:spPr bwMode="auto">
              <a:xfrm>
                <a:off x="1254" y="2322"/>
                <a:ext cx="463" cy="62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4200" dirty="0">
                    <a:latin typeface="Webdings" charset="0"/>
                  </a:rPr>
                  <a:t>N</a:t>
                </a:r>
              </a:p>
            </p:txBody>
          </p:sp>
        </p:grpSp>
        <p:sp>
          <p:nvSpPr>
            <p:cNvPr id="4150" name="Line 54"/>
            <p:cNvSpPr>
              <a:spLocks noChangeShapeType="1"/>
            </p:cNvSpPr>
            <p:nvPr/>
          </p:nvSpPr>
          <p:spPr bwMode="auto">
            <a:xfrm>
              <a:off x="731" y="1353"/>
              <a:ext cx="51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1" name="Line 55"/>
            <p:cNvSpPr>
              <a:spLocks noChangeShapeType="1"/>
            </p:cNvSpPr>
            <p:nvPr/>
          </p:nvSpPr>
          <p:spPr bwMode="auto">
            <a:xfrm>
              <a:off x="736" y="2940"/>
              <a:ext cx="51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2" name="Line 56"/>
            <p:cNvSpPr>
              <a:spLocks noChangeShapeType="1"/>
            </p:cNvSpPr>
            <p:nvPr/>
          </p:nvSpPr>
          <p:spPr bwMode="auto">
            <a:xfrm>
              <a:off x="737" y="1331"/>
              <a:ext cx="512" cy="111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99" name="Group 103"/>
          <p:cNvGrpSpPr>
            <a:grpSpLocks/>
          </p:cNvGrpSpPr>
          <p:nvPr/>
        </p:nvGrpSpPr>
        <p:grpSpPr bwMode="auto">
          <a:xfrm>
            <a:off x="6611941" y="1157289"/>
            <a:ext cx="2047875" cy="2797969"/>
            <a:chOff x="4165" y="972"/>
            <a:chExt cx="1290" cy="2350"/>
          </a:xfrm>
        </p:grpSpPr>
        <p:grpSp>
          <p:nvGrpSpPr>
            <p:cNvPr id="4184" name="Group 88"/>
            <p:cNvGrpSpPr>
              <a:grpSpLocks/>
            </p:cNvGrpSpPr>
            <p:nvPr/>
          </p:nvGrpSpPr>
          <p:grpSpPr bwMode="auto">
            <a:xfrm>
              <a:off x="4165" y="972"/>
              <a:ext cx="1290" cy="2350"/>
              <a:chOff x="4165" y="972"/>
              <a:chExt cx="1290" cy="2350"/>
            </a:xfrm>
          </p:grpSpPr>
          <p:sp>
            <p:nvSpPr>
              <p:cNvPr id="4108" name="Oval 12"/>
              <p:cNvSpPr>
                <a:spLocks noChangeArrowheads="1"/>
              </p:cNvSpPr>
              <p:nvPr/>
            </p:nvSpPr>
            <p:spPr bwMode="auto">
              <a:xfrm>
                <a:off x="4228" y="1993"/>
                <a:ext cx="259" cy="311"/>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168" name="Group 72"/>
              <p:cNvGrpSpPr>
                <a:grpSpLocks/>
              </p:cNvGrpSpPr>
              <p:nvPr/>
            </p:nvGrpSpPr>
            <p:grpSpPr bwMode="auto">
              <a:xfrm>
                <a:off x="4169" y="1307"/>
                <a:ext cx="200" cy="695"/>
                <a:chOff x="4169" y="1307"/>
                <a:chExt cx="200" cy="695"/>
              </a:xfrm>
            </p:grpSpPr>
            <p:sp>
              <p:nvSpPr>
                <p:cNvPr id="4163" name="Line 67"/>
                <p:cNvSpPr>
                  <a:spLocks noChangeShapeType="1"/>
                </p:cNvSpPr>
                <p:nvPr/>
              </p:nvSpPr>
              <p:spPr bwMode="auto">
                <a:xfrm>
                  <a:off x="4169" y="1317"/>
                  <a:ext cx="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5" name="Line 69"/>
                <p:cNvSpPr>
                  <a:spLocks noChangeShapeType="1"/>
                </p:cNvSpPr>
                <p:nvPr/>
              </p:nvSpPr>
              <p:spPr bwMode="auto">
                <a:xfrm>
                  <a:off x="4360" y="1307"/>
                  <a:ext cx="0" cy="69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67" name="Group 71"/>
              <p:cNvGrpSpPr>
                <a:grpSpLocks/>
              </p:cNvGrpSpPr>
              <p:nvPr/>
            </p:nvGrpSpPr>
            <p:grpSpPr bwMode="auto">
              <a:xfrm>
                <a:off x="4165" y="2304"/>
                <a:ext cx="197" cy="592"/>
                <a:chOff x="4165" y="2304"/>
                <a:chExt cx="197" cy="592"/>
              </a:xfrm>
            </p:grpSpPr>
            <p:sp>
              <p:nvSpPr>
                <p:cNvPr id="4164" name="Line 68"/>
                <p:cNvSpPr>
                  <a:spLocks noChangeShapeType="1"/>
                </p:cNvSpPr>
                <p:nvPr/>
              </p:nvSpPr>
              <p:spPr bwMode="auto">
                <a:xfrm>
                  <a:off x="4165" y="2896"/>
                  <a:ext cx="19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66" name="Line 70"/>
                <p:cNvSpPr>
                  <a:spLocks noChangeShapeType="1"/>
                </p:cNvSpPr>
                <p:nvPr/>
              </p:nvSpPr>
              <p:spPr bwMode="auto">
                <a:xfrm flipV="1">
                  <a:off x="4356" y="2304"/>
                  <a:ext cx="0" cy="59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80" name="Group 84"/>
              <p:cNvGrpSpPr>
                <a:grpSpLocks/>
              </p:cNvGrpSpPr>
              <p:nvPr/>
            </p:nvGrpSpPr>
            <p:grpSpPr bwMode="auto">
              <a:xfrm>
                <a:off x="5143" y="972"/>
                <a:ext cx="312" cy="2350"/>
                <a:chOff x="5143" y="972"/>
                <a:chExt cx="312" cy="2350"/>
              </a:xfrm>
            </p:grpSpPr>
            <p:sp>
              <p:nvSpPr>
                <p:cNvPr id="4171" name="Rectangle 75"/>
                <p:cNvSpPr>
                  <a:spLocks noChangeArrowheads="1"/>
                </p:cNvSpPr>
                <p:nvPr/>
              </p:nvSpPr>
              <p:spPr bwMode="auto">
                <a:xfrm>
                  <a:off x="5143" y="972"/>
                  <a:ext cx="312" cy="2350"/>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70" name="Text Box 74"/>
                <p:cNvSpPr txBox="1">
                  <a:spLocks noChangeArrowheads="1"/>
                </p:cNvSpPr>
                <p:nvPr/>
              </p:nvSpPr>
              <p:spPr bwMode="auto">
                <a:xfrm rot="-5400000">
                  <a:off x="4183" y="1978"/>
                  <a:ext cx="2228"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latin typeface="Eurostile Condensed"/>
                      <a:cs typeface="Eurostile Condensed"/>
                    </a:rPr>
                    <a:t>PRIOR KNOWLEDGE</a:t>
                  </a:r>
                </a:p>
              </p:txBody>
            </p:sp>
          </p:grpSp>
          <p:sp>
            <p:nvSpPr>
              <p:cNvPr id="4172" name="Line 76"/>
              <p:cNvSpPr>
                <a:spLocks noChangeShapeType="1"/>
              </p:cNvSpPr>
              <p:nvPr/>
            </p:nvSpPr>
            <p:spPr bwMode="auto">
              <a:xfrm flipH="1">
                <a:off x="4499" y="2148"/>
                <a:ext cx="631"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90" name="Text Box 94"/>
            <p:cNvSpPr txBox="1">
              <a:spLocks noChangeArrowheads="1"/>
            </p:cNvSpPr>
            <p:nvPr/>
          </p:nvSpPr>
          <p:spPr bwMode="auto">
            <a:xfrm>
              <a:off x="4437" y="1897"/>
              <a:ext cx="754" cy="25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0"/>
                </a:spcBef>
              </a:pPr>
              <a:r>
                <a:rPr lang="en-US" sz="1400" b="1" dirty="0">
                  <a:latin typeface="Eurostile"/>
                  <a:cs typeface="Eurostile"/>
                </a:rPr>
                <a:t>integrating</a:t>
              </a:r>
            </a:p>
          </p:txBody>
        </p:sp>
      </p:grpSp>
      <p:grpSp>
        <p:nvGrpSpPr>
          <p:cNvPr id="4197" name="Group 101"/>
          <p:cNvGrpSpPr>
            <a:grpSpLocks/>
          </p:cNvGrpSpPr>
          <p:nvPr/>
        </p:nvGrpSpPr>
        <p:grpSpPr bwMode="auto">
          <a:xfrm>
            <a:off x="2725741" y="863205"/>
            <a:ext cx="1938338" cy="3383756"/>
            <a:chOff x="1717" y="725"/>
            <a:chExt cx="1221" cy="2842"/>
          </a:xfrm>
        </p:grpSpPr>
        <p:grpSp>
          <p:nvGrpSpPr>
            <p:cNvPr id="4182" name="Group 86"/>
            <p:cNvGrpSpPr>
              <a:grpSpLocks/>
            </p:cNvGrpSpPr>
            <p:nvPr/>
          </p:nvGrpSpPr>
          <p:grpSpPr bwMode="auto">
            <a:xfrm>
              <a:off x="1728" y="725"/>
              <a:ext cx="1210" cy="2842"/>
              <a:chOff x="1728" y="725"/>
              <a:chExt cx="1210" cy="2842"/>
            </a:xfrm>
          </p:grpSpPr>
          <p:grpSp>
            <p:nvGrpSpPr>
              <p:cNvPr id="4176" name="Group 80"/>
              <p:cNvGrpSpPr>
                <a:grpSpLocks/>
              </p:cNvGrpSpPr>
              <p:nvPr/>
            </p:nvGrpSpPr>
            <p:grpSpPr bwMode="auto">
              <a:xfrm>
                <a:off x="2462" y="2314"/>
                <a:ext cx="476" cy="1253"/>
                <a:chOff x="2462" y="2314"/>
                <a:chExt cx="476" cy="1253"/>
              </a:xfrm>
            </p:grpSpPr>
            <p:sp>
              <p:nvSpPr>
                <p:cNvPr id="4131" name="Rectangle 35"/>
                <p:cNvSpPr>
                  <a:spLocks noChangeArrowheads="1"/>
                </p:cNvSpPr>
                <p:nvPr/>
              </p:nvSpPr>
              <p:spPr bwMode="auto">
                <a:xfrm>
                  <a:off x="2462" y="2314"/>
                  <a:ext cx="476" cy="1253"/>
                </a:xfrm>
                <a:prstGeom prst="rect">
                  <a:avLst/>
                </a:prstGeom>
                <a:solidFill>
                  <a:srgbClr val="B7D3FB"/>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0" name="Text Box 34"/>
                <p:cNvSpPr txBox="1">
                  <a:spLocks noChangeArrowheads="1"/>
                </p:cNvSpPr>
                <p:nvPr/>
              </p:nvSpPr>
              <p:spPr bwMode="auto">
                <a:xfrm rot="-5400000">
                  <a:off x="2108" y="2785"/>
                  <a:ext cx="1188"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a:latin typeface="Eurostile Condensed"/>
                      <a:cs typeface="Eurostile Condensed"/>
                    </a:rPr>
                    <a:t>PICTURES</a:t>
                  </a:r>
                </a:p>
              </p:txBody>
            </p:sp>
          </p:grpSp>
          <p:grpSp>
            <p:nvGrpSpPr>
              <p:cNvPr id="4177" name="Group 81"/>
              <p:cNvGrpSpPr>
                <a:grpSpLocks/>
              </p:cNvGrpSpPr>
              <p:nvPr/>
            </p:nvGrpSpPr>
            <p:grpSpPr bwMode="auto">
              <a:xfrm>
                <a:off x="2461" y="725"/>
                <a:ext cx="476" cy="1253"/>
                <a:chOff x="2461" y="725"/>
                <a:chExt cx="476" cy="1253"/>
              </a:xfrm>
            </p:grpSpPr>
            <p:sp>
              <p:nvSpPr>
                <p:cNvPr id="4134" name="Rectangle 38"/>
                <p:cNvSpPr>
                  <a:spLocks noChangeArrowheads="1"/>
                </p:cNvSpPr>
                <p:nvPr/>
              </p:nvSpPr>
              <p:spPr bwMode="auto">
                <a:xfrm>
                  <a:off x="2461" y="725"/>
                  <a:ext cx="476" cy="1253"/>
                </a:xfrm>
                <a:prstGeom prst="rect">
                  <a:avLst/>
                </a:prstGeom>
                <a:solidFill>
                  <a:srgbClr val="FFCC6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 name="Text Box 37"/>
                <p:cNvSpPr txBox="1">
                  <a:spLocks noChangeArrowheads="1"/>
                </p:cNvSpPr>
                <p:nvPr/>
              </p:nvSpPr>
              <p:spPr bwMode="auto">
                <a:xfrm rot="-5400000">
                  <a:off x="2107" y="1196"/>
                  <a:ext cx="1188"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latin typeface="Eurostile Condensed"/>
                      <a:cs typeface="Eurostile Condensed"/>
                    </a:rPr>
                    <a:t>SOUNDS</a:t>
                  </a:r>
                </a:p>
              </p:txBody>
            </p:sp>
          </p:grpSp>
          <p:sp>
            <p:nvSpPr>
              <p:cNvPr id="4153" name="Line 57"/>
              <p:cNvSpPr>
                <a:spLocks noChangeShapeType="1"/>
              </p:cNvSpPr>
              <p:nvPr/>
            </p:nvSpPr>
            <p:spPr bwMode="auto">
              <a:xfrm>
                <a:off x="1732" y="1340"/>
                <a:ext cx="731"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4" name="Line 58"/>
              <p:cNvSpPr>
                <a:spLocks noChangeShapeType="1"/>
              </p:cNvSpPr>
              <p:nvPr/>
            </p:nvSpPr>
            <p:spPr bwMode="auto">
              <a:xfrm>
                <a:off x="1728" y="2918"/>
                <a:ext cx="731"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7" name="Line 61"/>
              <p:cNvSpPr>
                <a:spLocks noChangeShapeType="1"/>
              </p:cNvSpPr>
              <p:nvPr/>
            </p:nvSpPr>
            <p:spPr bwMode="auto">
              <a:xfrm>
                <a:off x="2541" y="1976"/>
                <a:ext cx="0" cy="32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9" name="Line 63"/>
              <p:cNvSpPr>
                <a:spLocks noChangeShapeType="1"/>
              </p:cNvSpPr>
              <p:nvPr/>
            </p:nvSpPr>
            <p:spPr bwMode="auto">
              <a:xfrm flipV="1">
                <a:off x="2848" y="1981"/>
                <a:ext cx="0" cy="32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88" name="Text Box 92"/>
            <p:cNvSpPr txBox="1">
              <a:spLocks noChangeArrowheads="1"/>
            </p:cNvSpPr>
            <p:nvPr/>
          </p:nvSpPr>
          <p:spPr bwMode="auto">
            <a:xfrm>
              <a:off x="1717" y="1070"/>
              <a:ext cx="746" cy="4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600" b="1" dirty="0">
                  <a:latin typeface="Eurostile"/>
                  <a:cs typeface="Eurostile"/>
                </a:rPr>
                <a:t>selecting words</a:t>
              </a:r>
            </a:p>
          </p:txBody>
        </p:sp>
        <p:sp>
          <p:nvSpPr>
            <p:cNvPr id="4194" name="Text Box 98"/>
            <p:cNvSpPr txBox="1">
              <a:spLocks noChangeArrowheads="1"/>
            </p:cNvSpPr>
            <p:nvPr/>
          </p:nvSpPr>
          <p:spPr bwMode="auto">
            <a:xfrm>
              <a:off x="1717" y="2655"/>
              <a:ext cx="742" cy="4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600" b="1" dirty="0">
                  <a:latin typeface="Eurostile"/>
                  <a:cs typeface="Eurostile"/>
                </a:rPr>
                <a:t>selecting images</a:t>
              </a:r>
            </a:p>
          </p:txBody>
        </p:sp>
      </p:grpSp>
      <p:grpSp>
        <p:nvGrpSpPr>
          <p:cNvPr id="4198" name="Group 102"/>
          <p:cNvGrpSpPr>
            <a:grpSpLocks/>
          </p:cNvGrpSpPr>
          <p:nvPr/>
        </p:nvGrpSpPr>
        <p:grpSpPr bwMode="auto">
          <a:xfrm>
            <a:off x="4592639" y="860824"/>
            <a:ext cx="2062161" cy="3383756"/>
            <a:chOff x="2893" y="723"/>
            <a:chExt cx="1299" cy="2842"/>
          </a:xfrm>
        </p:grpSpPr>
        <p:grpSp>
          <p:nvGrpSpPr>
            <p:cNvPr id="4183" name="Group 87"/>
            <p:cNvGrpSpPr>
              <a:grpSpLocks/>
            </p:cNvGrpSpPr>
            <p:nvPr/>
          </p:nvGrpSpPr>
          <p:grpSpPr bwMode="auto">
            <a:xfrm>
              <a:off x="2931" y="723"/>
              <a:ext cx="1261" cy="2842"/>
              <a:chOff x="2931" y="723"/>
              <a:chExt cx="1261" cy="2842"/>
            </a:xfrm>
          </p:grpSpPr>
          <p:grpSp>
            <p:nvGrpSpPr>
              <p:cNvPr id="4179" name="Group 83"/>
              <p:cNvGrpSpPr>
                <a:grpSpLocks/>
              </p:cNvGrpSpPr>
              <p:nvPr/>
            </p:nvGrpSpPr>
            <p:grpSpPr bwMode="auto">
              <a:xfrm>
                <a:off x="3669" y="2312"/>
                <a:ext cx="523" cy="1253"/>
                <a:chOff x="3669" y="2312"/>
                <a:chExt cx="523" cy="1253"/>
              </a:xfrm>
            </p:grpSpPr>
            <p:sp>
              <p:nvSpPr>
                <p:cNvPr id="4141" name="Rectangle 45"/>
                <p:cNvSpPr>
                  <a:spLocks noChangeArrowheads="1"/>
                </p:cNvSpPr>
                <p:nvPr/>
              </p:nvSpPr>
              <p:spPr bwMode="auto">
                <a:xfrm>
                  <a:off x="3693" y="2312"/>
                  <a:ext cx="476" cy="1253"/>
                </a:xfrm>
                <a:prstGeom prst="rect">
                  <a:avLst/>
                </a:prstGeom>
                <a:solidFill>
                  <a:srgbClr val="B7D3FB"/>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 name="Text Box 46"/>
                <p:cNvSpPr txBox="1">
                  <a:spLocks noChangeArrowheads="1"/>
                </p:cNvSpPr>
                <p:nvPr/>
              </p:nvSpPr>
              <p:spPr bwMode="auto">
                <a:xfrm rot="16200000">
                  <a:off x="3337" y="2664"/>
                  <a:ext cx="1188" cy="5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latin typeface="Eurostile Condensed"/>
                      <a:cs typeface="Eurostile Condensed"/>
                    </a:rPr>
                    <a:t>PICTORIAL MODEL</a:t>
                  </a:r>
                </a:p>
              </p:txBody>
            </p:sp>
          </p:grpSp>
          <p:grpSp>
            <p:nvGrpSpPr>
              <p:cNvPr id="4178" name="Group 82"/>
              <p:cNvGrpSpPr>
                <a:grpSpLocks/>
              </p:cNvGrpSpPr>
              <p:nvPr/>
            </p:nvGrpSpPr>
            <p:grpSpPr bwMode="auto">
              <a:xfrm>
                <a:off x="3668" y="723"/>
                <a:ext cx="523" cy="1253"/>
                <a:chOff x="3668" y="723"/>
                <a:chExt cx="523" cy="1253"/>
              </a:xfrm>
            </p:grpSpPr>
            <p:sp>
              <p:nvSpPr>
                <p:cNvPr id="4144" name="Rectangle 48"/>
                <p:cNvSpPr>
                  <a:spLocks noChangeArrowheads="1"/>
                </p:cNvSpPr>
                <p:nvPr/>
              </p:nvSpPr>
              <p:spPr bwMode="auto">
                <a:xfrm>
                  <a:off x="3692" y="723"/>
                  <a:ext cx="476" cy="1253"/>
                </a:xfrm>
                <a:prstGeom prst="rect">
                  <a:avLst/>
                </a:prstGeom>
                <a:solidFill>
                  <a:srgbClr val="FFCC66"/>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5" name="Text Box 49"/>
                <p:cNvSpPr txBox="1">
                  <a:spLocks noChangeArrowheads="1"/>
                </p:cNvSpPr>
                <p:nvPr/>
              </p:nvSpPr>
              <p:spPr bwMode="auto">
                <a:xfrm rot="16200000">
                  <a:off x="3336" y="1074"/>
                  <a:ext cx="1188" cy="5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a:latin typeface="Eurostile Condensed"/>
                      <a:cs typeface="Eurostile Condensed"/>
                    </a:rPr>
                    <a:t>VERBAL MODEL</a:t>
                  </a:r>
                </a:p>
              </p:txBody>
            </p:sp>
          </p:grpSp>
          <p:sp>
            <p:nvSpPr>
              <p:cNvPr id="4155" name="Line 59"/>
              <p:cNvSpPr>
                <a:spLocks noChangeShapeType="1"/>
              </p:cNvSpPr>
              <p:nvPr/>
            </p:nvSpPr>
            <p:spPr bwMode="auto">
              <a:xfrm>
                <a:off x="2935" y="1309"/>
                <a:ext cx="731"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56" name="Line 60"/>
              <p:cNvSpPr>
                <a:spLocks noChangeShapeType="1"/>
              </p:cNvSpPr>
              <p:nvPr/>
            </p:nvSpPr>
            <p:spPr bwMode="auto">
              <a:xfrm>
                <a:off x="2931" y="2887"/>
                <a:ext cx="731"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95" name="Text Box 99"/>
            <p:cNvSpPr txBox="1">
              <a:spLocks noChangeArrowheads="1"/>
            </p:cNvSpPr>
            <p:nvPr/>
          </p:nvSpPr>
          <p:spPr bwMode="auto">
            <a:xfrm>
              <a:off x="2893" y="2617"/>
              <a:ext cx="795" cy="4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600" b="1" dirty="0">
                  <a:latin typeface="Eurostile"/>
                  <a:cs typeface="Eurostile"/>
                </a:rPr>
                <a:t>organizing images</a:t>
              </a:r>
            </a:p>
          </p:txBody>
        </p:sp>
        <p:sp>
          <p:nvSpPr>
            <p:cNvPr id="4196" name="Text Box 100"/>
            <p:cNvSpPr txBox="1">
              <a:spLocks noChangeArrowheads="1"/>
            </p:cNvSpPr>
            <p:nvPr/>
          </p:nvSpPr>
          <p:spPr bwMode="auto">
            <a:xfrm>
              <a:off x="2893" y="1040"/>
              <a:ext cx="827" cy="4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600" b="1" dirty="0">
                  <a:latin typeface="Eurostile"/>
                  <a:cs typeface="Eurostile"/>
                </a:rPr>
                <a:t>organizing words</a:t>
              </a:r>
            </a:p>
          </p:txBody>
        </p:sp>
      </p:grpSp>
      <p:grpSp>
        <p:nvGrpSpPr>
          <p:cNvPr id="4201" name="Group 105"/>
          <p:cNvGrpSpPr>
            <a:grpSpLocks/>
          </p:cNvGrpSpPr>
          <p:nvPr/>
        </p:nvGrpSpPr>
        <p:grpSpPr bwMode="auto">
          <a:xfrm>
            <a:off x="3070228" y="4525563"/>
            <a:ext cx="4240213" cy="529828"/>
            <a:chOff x="2060" y="3801"/>
            <a:chExt cx="2671" cy="445"/>
          </a:xfrm>
        </p:grpSpPr>
        <p:sp>
          <p:nvSpPr>
            <p:cNvPr id="4202" name="AutoShape 106"/>
            <p:cNvSpPr>
              <a:spLocks/>
            </p:cNvSpPr>
            <p:nvPr/>
          </p:nvSpPr>
          <p:spPr bwMode="auto">
            <a:xfrm rot="-5400000">
              <a:off x="3314" y="2547"/>
              <a:ext cx="163" cy="2671"/>
            </a:xfrm>
            <a:prstGeom prst="leftBrace">
              <a:avLst>
                <a:gd name="adj1" fmla="val 136554"/>
                <a:gd name="adj2" fmla="val 50000"/>
              </a:avLst>
            </a:prstGeom>
            <a:noFill/>
            <a:ln w="25400">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spcBef>
                  <a:spcPct val="0"/>
                </a:spcBef>
              </a:pPr>
              <a:endParaRPr lang="en-US" sz="1800">
                <a:latin typeface="Arial" charset="0"/>
              </a:endParaRPr>
            </a:p>
          </p:txBody>
        </p:sp>
        <p:sp>
          <p:nvSpPr>
            <p:cNvPr id="4203" name="Text Box 107"/>
            <p:cNvSpPr txBox="1">
              <a:spLocks noChangeArrowheads="1"/>
            </p:cNvSpPr>
            <p:nvPr/>
          </p:nvSpPr>
          <p:spPr bwMode="auto">
            <a:xfrm>
              <a:off x="2533" y="3962"/>
              <a:ext cx="1728" cy="28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600" b="1" dirty="0" smtClean="0">
                  <a:solidFill>
                    <a:srgbClr val="FF0000"/>
                  </a:solidFill>
                  <a:latin typeface="Eurostile"/>
                  <a:cs typeface="Eurostile"/>
                </a:rPr>
                <a:t>LIMITED CAPACITY</a:t>
              </a:r>
              <a:endParaRPr lang="en-US" sz="1600" b="1" dirty="0">
                <a:solidFill>
                  <a:srgbClr val="FF0000"/>
                </a:solidFill>
                <a:latin typeface="Eurostile"/>
                <a:cs typeface="Eurostile"/>
              </a:endParaRPr>
            </a:p>
          </p:txBody>
        </p:sp>
      </p:grpSp>
      <p:grpSp>
        <p:nvGrpSpPr>
          <p:cNvPr id="4211" name="Group 115"/>
          <p:cNvGrpSpPr>
            <a:grpSpLocks/>
          </p:cNvGrpSpPr>
          <p:nvPr/>
        </p:nvGrpSpPr>
        <p:grpSpPr bwMode="auto">
          <a:xfrm>
            <a:off x="246063" y="4533898"/>
            <a:ext cx="9015413" cy="539353"/>
            <a:chOff x="155" y="3808"/>
            <a:chExt cx="5679" cy="453"/>
          </a:xfrm>
        </p:grpSpPr>
        <p:grpSp>
          <p:nvGrpSpPr>
            <p:cNvPr id="4210" name="Group 114"/>
            <p:cNvGrpSpPr>
              <a:grpSpLocks/>
            </p:cNvGrpSpPr>
            <p:nvPr/>
          </p:nvGrpSpPr>
          <p:grpSpPr bwMode="auto">
            <a:xfrm>
              <a:off x="155" y="3815"/>
              <a:ext cx="1627" cy="446"/>
              <a:chOff x="155" y="3815"/>
              <a:chExt cx="1627" cy="446"/>
            </a:xfrm>
          </p:grpSpPr>
          <p:sp>
            <p:nvSpPr>
              <p:cNvPr id="4205" name="AutoShape 109"/>
              <p:cNvSpPr>
                <a:spLocks/>
              </p:cNvSpPr>
              <p:nvPr/>
            </p:nvSpPr>
            <p:spPr bwMode="auto">
              <a:xfrm rot="-5400000">
                <a:off x="932" y="3100"/>
                <a:ext cx="135" cy="1565"/>
              </a:xfrm>
              <a:prstGeom prst="leftBrace">
                <a:avLst>
                  <a:gd name="adj1" fmla="val 96605"/>
                  <a:gd name="adj2" fmla="val 50000"/>
                </a:avLst>
              </a:prstGeom>
              <a:noFill/>
              <a:ln w="25400">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spcBef>
                    <a:spcPct val="0"/>
                  </a:spcBef>
                </a:pPr>
                <a:endParaRPr lang="en-US" sz="1800">
                  <a:latin typeface="Arial" charset="0"/>
                </a:endParaRPr>
              </a:p>
            </p:txBody>
          </p:sp>
          <p:sp>
            <p:nvSpPr>
              <p:cNvPr id="4206" name="Text Box 110"/>
              <p:cNvSpPr txBox="1">
                <a:spLocks noChangeArrowheads="1"/>
              </p:cNvSpPr>
              <p:nvPr/>
            </p:nvSpPr>
            <p:spPr bwMode="auto">
              <a:xfrm>
                <a:off x="155" y="3977"/>
                <a:ext cx="1627" cy="28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spcBef>
                    <a:spcPct val="0"/>
                  </a:spcBef>
                </a:pPr>
                <a:r>
                  <a:rPr lang="en-US" sz="1600" b="1" dirty="0" smtClean="0">
                    <a:solidFill>
                      <a:srgbClr val="FF0000"/>
                    </a:solidFill>
                    <a:latin typeface="Eurostile"/>
                    <a:cs typeface="Eurostile"/>
                  </a:rPr>
                  <a:t>UNLIMITED CAPACITY</a:t>
                </a:r>
                <a:endParaRPr lang="en-US" sz="1600" b="1" dirty="0">
                  <a:solidFill>
                    <a:srgbClr val="FF0000"/>
                  </a:solidFill>
                  <a:latin typeface="Eurostile"/>
                  <a:cs typeface="Eurostile"/>
                </a:endParaRPr>
              </a:p>
            </p:txBody>
          </p:sp>
        </p:grpSp>
        <p:grpSp>
          <p:nvGrpSpPr>
            <p:cNvPr id="4207" name="Group 111"/>
            <p:cNvGrpSpPr>
              <a:grpSpLocks/>
            </p:cNvGrpSpPr>
            <p:nvPr/>
          </p:nvGrpSpPr>
          <p:grpSpPr bwMode="auto">
            <a:xfrm>
              <a:off x="4135" y="3808"/>
              <a:ext cx="1699" cy="437"/>
              <a:chOff x="4135" y="3808"/>
              <a:chExt cx="1699" cy="437"/>
            </a:xfrm>
          </p:grpSpPr>
          <p:sp>
            <p:nvSpPr>
              <p:cNvPr id="4208" name="AutoShape 112"/>
              <p:cNvSpPr>
                <a:spLocks/>
              </p:cNvSpPr>
              <p:nvPr/>
            </p:nvSpPr>
            <p:spPr bwMode="auto">
              <a:xfrm rot="-5400000">
                <a:off x="5221" y="3492"/>
                <a:ext cx="145" cy="777"/>
              </a:xfrm>
              <a:prstGeom prst="leftBrace">
                <a:avLst>
                  <a:gd name="adj1" fmla="val 44655"/>
                  <a:gd name="adj2" fmla="val 50000"/>
                </a:avLst>
              </a:prstGeom>
              <a:noFill/>
              <a:ln w="25400">
                <a:solidFill>
                  <a:srgbClr val="FF0000"/>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spcBef>
                    <a:spcPct val="0"/>
                  </a:spcBef>
                </a:pPr>
                <a:endParaRPr lang="en-US" sz="1800">
                  <a:latin typeface="Arial" charset="0"/>
                </a:endParaRPr>
              </a:p>
            </p:txBody>
          </p:sp>
          <p:sp>
            <p:nvSpPr>
              <p:cNvPr id="4209" name="Text Box 113"/>
              <p:cNvSpPr txBox="1">
                <a:spLocks noChangeArrowheads="1"/>
              </p:cNvSpPr>
              <p:nvPr/>
            </p:nvSpPr>
            <p:spPr bwMode="auto">
              <a:xfrm>
                <a:off x="4135" y="3961"/>
                <a:ext cx="1699" cy="284"/>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0"/>
                  </a:spcBef>
                </a:pPr>
                <a:r>
                  <a:rPr lang="en-US" sz="1600" b="1" dirty="0" smtClean="0">
                    <a:solidFill>
                      <a:srgbClr val="FF0000"/>
                    </a:solidFill>
                    <a:latin typeface="Eurostile"/>
                    <a:cs typeface="Eurostile"/>
                  </a:rPr>
                  <a:t>UNLIMITED CAPACITY</a:t>
                </a:r>
                <a:endParaRPr lang="en-US" sz="1600" b="1" dirty="0">
                  <a:solidFill>
                    <a:srgbClr val="FF0000"/>
                  </a:solidFill>
                  <a:latin typeface="Eurostile"/>
                  <a:cs typeface="Eurostile"/>
                </a:endParaRPr>
              </a:p>
            </p:txBody>
          </p:sp>
        </p:grpSp>
      </p:grpSp>
    </p:spTree>
    <p:extLst>
      <p:ext uri="{BB962C8B-B14F-4D97-AF65-F5344CB8AC3E}">
        <p14:creationId xmlns:p14="http://schemas.microsoft.com/office/powerpoint/2010/main" val="103243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4191"/>
                                        </p:tgtEl>
                                        <p:attrNameLst>
                                          <p:attrName>style.visibility</p:attrName>
                                        </p:attrNameLst>
                                      </p:cBhvr>
                                      <p:to>
                                        <p:strVal val="visible"/>
                                      </p:to>
                                    </p:set>
                                    <p:animEffect transition="in" filter="fade">
                                      <p:cBhvr>
                                        <p:cTn id="7" dur="500"/>
                                        <p:tgtEl>
                                          <p:spTgt spid="4191"/>
                                        </p:tgtEl>
                                      </p:cBhvr>
                                    </p:animEffect>
                                  </p:childTnLst>
                                </p:cTn>
                              </p:par>
                            </p:childTnLst>
                          </p:cTn>
                        </p:par>
                        <p:par>
                          <p:cTn id="8" fill="hold" nodeType="afterGroup">
                            <p:stCondLst>
                              <p:cond delay="1500"/>
                            </p:stCondLst>
                            <p:childTnLst>
                              <p:par>
                                <p:cTn id="9" presetID="10" presetClass="entr" presetSubtype="0" fill="hold" nodeType="afterEffect">
                                  <p:stCondLst>
                                    <p:cond delay="0"/>
                                  </p:stCondLst>
                                  <p:childTnLst>
                                    <p:set>
                                      <p:cBhvr>
                                        <p:cTn id="10" dur="1" fill="hold">
                                          <p:stCondLst>
                                            <p:cond delay="0"/>
                                          </p:stCondLst>
                                        </p:cTn>
                                        <p:tgtEl>
                                          <p:spTgt spid="4192"/>
                                        </p:tgtEl>
                                        <p:attrNameLst>
                                          <p:attrName>style.visibility</p:attrName>
                                        </p:attrNameLst>
                                      </p:cBhvr>
                                      <p:to>
                                        <p:strVal val="visible"/>
                                      </p:to>
                                    </p:set>
                                    <p:animEffect transition="in" filter="fade">
                                      <p:cBhvr>
                                        <p:cTn id="11" dur="500"/>
                                        <p:tgtEl>
                                          <p:spTgt spid="4192"/>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3"/>
                                        </p:tgtEl>
                                        <p:attrNameLst>
                                          <p:attrName>style.visibility</p:attrName>
                                        </p:attrNameLst>
                                      </p:cBhvr>
                                      <p:to>
                                        <p:strVal val="visible"/>
                                      </p:to>
                                    </p:set>
                                    <p:animEffect transition="in" filter="fade">
                                      <p:cBhvr>
                                        <p:cTn id="15" dur="500"/>
                                        <p:tgtEl>
                                          <p:spTgt spid="41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173"/>
                                        </p:tgtEl>
                                        <p:attrNameLst>
                                          <p:attrName>style.visibility</p:attrName>
                                        </p:attrNameLst>
                                      </p:cBhvr>
                                      <p:to>
                                        <p:strVal val="visible"/>
                                      </p:to>
                                    </p:set>
                                    <p:animEffect transition="in" filter="fade">
                                      <p:cBhvr>
                                        <p:cTn id="20" dur="1000"/>
                                        <p:tgtEl>
                                          <p:spTgt spid="41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181"/>
                                        </p:tgtEl>
                                        <p:attrNameLst>
                                          <p:attrName>style.visibility</p:attrName>
                                        </p:attrNameLst>
                                      </p:cBhvr>
                                      <p:to>
                                        <p:strVal val="visible"/>
                                      </p:to>
                                    </p:set>
                                    <p:animEffect transition="in" filter="fade">
                                      <p:cBhvr>
                                        <p:cTn id="25" dur="1000"/>
                                        <p:tgtEl>
                                          <p:spTgt spid="418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197"/>
                                        </p:tgtEl>
                                        <p:attrNameLst>
                                          <p:attrName>style.visibility</p:attrName>
                                        </p:attrNameLst>
                                      </p:cBhvr>
                                      <p:to>
                                        <p:strVal val="visible"/>
                                      </p:to>
                                    </p:set>
                                    <p:animEffect transition="in" filter="fade">
                                      <p:cBhvr>
                                        <p:cTn id="30" dur="1000"/>
                                        <p:tgtEl>
                                          <p:spTgt spid="4197"/>
                                        </p:tgtEl>
                                      </p:cBhvr>
                                    </p:animEffect>
                                  </p:childTnLst>
                                </p:cTn>
                              </p:par>
                            </p:childTnLst>
                          </p:cTn>
                        </p:par>
                        <p:par>
                          <p:cTn id="31" fill="hold" nodeType="afterGroup">
                            <p:stCondLst>
                              <p:cond delay="1000"/>
                            </p:stCondLst>
                            <p:childTnLst>
                              <p:par>
                                <p:cTn id="32" presetID="10" presetClass="entr" presetSubtype="0" fill="hold" nodeType="afterEffect">
                                  <p:stCondLst>
                                    <p:cond delay="0"/>
                                  </p:stCondLst>
                                  <p:childTnLst>
                                    <p:set>
                                      <p:cBhvr>
                                        <p:cTn id="33" dur="1" fill="hold">
                                          <p:stCondLst>
                                            <p:cond delay="0"/>
                                          </p:stCondLst>
                                        </p:cTn>
                                        <p:tgtEl>
                                          <p:spTgt spid="4198"/>
                                        </p:tgtEl>
                                        <p:attrNameLst>
                                          <p:attrName>style.visibility</p:attrName>
                                        </p:attrNameLst>
                                      </p:cBhvr>
                                      <p:to>
                                        <p:strVal val="visible"/>
                                      </p:to>
                                    </p:set>
                                    <p:animEffect transition="in" filter="fade">
                                      <p:cBhvr>
                                        <p:cTn id="34" dur="1000"/>
                                        <p:tgtEl>
                                          <p:spTgt spid="419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4199"/>
                                        </p:tgtEl>
                                        <p:attrNameLst>
                                          <p:attrName>style.visibility</p:attrName>
                                        </p:attrNameLst>
                                      </p:cBhvr>
                                      <p:to>
                                        <p:strVal val="visible"/>
                                      </p:to>
                                    </p:set>
                                    <p:animEffect transition="in" filter="fade">
                                      <p:cBhvr>
                                        <p:cTn id="39" dur="1000"/>
                                        <p:tgtEl>
                                          <p:spTgt spid="4199"/>
                                        </p:tgtEl>
                                      </p:cBhvr>
                                    </p:animEffect>
                                  </p:childTnLst>
                                </p:cTn>
                              </p:par>
                            </p:childTnLst>
                          </p:cTn>
                        </p:par>
                        <p:par>
                          <p:cTn id="40" fill="hold" nodeType="afterGroup">
                            <p:stCondLst>
                              <p:cond delay="1000"/>
                            </p:stCondLst>
                            <p:childTnLst>
                              <p:par>
                                <p:cTn id="41" presetID="10" presetClass="entr" presetSubtype="0" fill="hold" nodeType="afterEffect">
                                  <p:stCondLst>
                                    <p:cond delay="0"/>
                                  </p:stCondLst>
                                  <p:childTnLst>
                                    <p:set>
                                      <p:cBhvr>
                                        <p:cTn id="42" dur="1" fill="hold">
                                          <p:stCondLst>
                                            <p:cond delay="0"/>
                                          </p:stCondLst>
                                        </p:cTn>
                                        <p:tgtEl>
                                          <p:spTgt spid="4211"/>
                                        </p:tgtEl>
                                        <p:attrNameLst>
                                          <p:attrName>style.visibility</p:attrName>
                                        </p:attrNameLst>
                                      </p:cBhvr>
                                      <p:to>
                                        <p:strVal val="visible"/>
                                      </p:to>
                                    </p:set>
                                    <p:animEffect transition="in" filter="fade">
                                      <p:cBhvr>
                                        <p:cTn id="43" dur="2000"/>
                                        <p:tgtEl>
                                          <p:spTgt spid="4211"/>
                                        </p:tgtEl>
                                      </p:cBhvr>
                                    </p:animEffect>
                                  </p:childTnLst>
                                </p:cTn>
                              </p:par>
                            </p:childTnLst>
                          </p:cTn>
                        </p:par>
                        <p:par>
                          <p:cTn id="44" fill="hold" nodeType="afterGroup">
                            <p:stCondLst>
                              <p:cond delay="3000"/>
                            </p:stCondLst>
                            <p:childTnLst>
                              <p:par>
                                <p:cTn id="45" presetID="10" presetClass="entr" presetSubtype="0" fill="hold" nodeType="afterEffect">
                                  <p:stCondLst>
                                    <p:cond delay="0"/>
                                  </p:stCondLst>
                                  <p:childTnLst>
                                    <p:set>
                                      <p:cBhvr>
                                        <p:cTn id="46" dur="1" fill="hold">
                                          <p:stCondLst>
                                            <p:cond delay="0"/>
                                          </p:stCondLst>
                                        </p:cTn>
                                        <p:tgtEl>
                                          <p:spTgt spid="4201"/>
                                        </p:tgtEl>
                                        <p:attrNameLst>
                                          <p:attrName>style.visibility</p:attrName>
                                        </p:attrNameLst>
                                      </p:cBhvr>
                                      <p:to>
                                        <p:strVal val="visible"/>
                                      </p:to>
                                    </p:set>
                                    <p:animEffect transition="in" filter="fade">
                                      <p:cBhvr>
                                        <p:cTn id="47" dur="1000"/>
                                        <p:tgtEl>
                                          <p:spTgt spid="4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Thought on Reading Slides</a:t>
            </a:r>
            <a:endParaRPr lang="en-US" dirty="0"/>
          </a:p>
        </p:txBody>
      </p:sp>
      <p:sp>
        <p:nvSpPr>
          <p:cNvPr id="3" name="Content Placeholder 2"/>
          <p:cNvSpPr>
            <a:spLocks noGrp="1"/>
          </p:cNvSpPr>
          <p:nvPr>
            <p:ph idx="1"/>
          </p:nvPr>
        </p:nvSpPr>
        <p:spPr>
          <a:xfrm>
            <a:off x="457200" y="1008310"/>
            <a:ext cx="8229600" cy="3531394"/>
          </a:xfrm>
        </p:spPr>
        <p:txBody>
          <a:bodyPr>
            <a:noAutofit/>
          </a:bodyPr>
          <a:lstStyle/>
          <a:p>
            <a:r>
              <a:rPr lang="en-US" sz="3000" dirty="0" smtClean="0"/>
              <a:t>Can you read this on the screen? </a:t>
            </a:r>
          </a:p>
          <a:p>
            <a:r>
              <a:rPr lang="en-US" sz="3000" dirty="0" smtClean="0"/>
              <a:t>Of course you can.</a:t>
            </a:r>
          </a:p>
          <a:p>
            <a:r>
              <a:rPr lang="en-US" sz="3000" dirty="0" smtClean="0"/>
              <a:t>You can also hear me reading these same words to you.</a:t>
            </a:r>
          </a:p>
          <a:p>
            <a:r>
              <a:rPr lang="en-US" sz="3000" dirty="0" smtClean="0"/>
              <a:t>But, you’ll have more difficulty processing them and moving them into your memory because of cognitive overload.</a:t>
            </a:r>
            <a:endParaRPr lang="en-US" sz="3000" dirty="0"/>
          </a:p>
        </p:txBody>
      </p:sp>
      <p:sp>
        <p:nvSpPr>
          <p:cNvPr id="4" name="TextBox 3"/>
          <p:cNvSpPr txBox="1"/>
          <p:nvPr/>
        </p:nvSpPr>
        <p:spPr>
          <a:xfrm>
            <a:off x="3009616" y="4626846"/>
            <a:ext cx="5584313" cy="369332"/>
          </a:xfrm>
          <a:prstGeom prst="rect">
            <a:avLst/>
          </a:prstGeom>
          <a:noFill/>
        </p:spPr>
        <p:txBody>
          <a:bodyPr wrap="none" rtlCol="0">
            <a:spAutoFit/>
          </a:bodyPr>
          <a:lstStyle/>
          <a:p>
            <a:pPr algn="r"/>
            <a:r>
              <a:rPr lang="en-US" i="1" dirty="0" smtClean="0">
                <a:latin typeface="Eurostile"/>
                <a:cs typeface="Eurostile"/>
              </a:rPr>
              <a:t>Don’t forget Mayer &amp; Moreno’s (2000) research</a:t>
            </a:r>
            <a:endParaRPr lang="en-US" i="1" dirty="0">
              <a:latin typeface="Eurostile"/>
              <a:cs typeface="Eurostile"/>
            </a:endParaRPr>
          </a:p>
        </p:txBody>
      </p:sp>
    </p:spTree>
    <p:extLst>
      <p:ext uri="{BB962C8B-B14F-4D97-AF65-F5344CB8AC3E}">
        <p14:creationId xmlns:p14="http://schemas.microsoft.com/office/powerpoint/2010/main" val="381051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Mayer &amp; Moreno Suggest:</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Present </a:t>
            </a:r>
            <a:r>
              <a:rPr lang="en-US" dirty="0"/>
              <a:t>verbal and visual information simultaneously so they can be processed at same time.</a:t>
            </a:r>
          </a:p>
          <a:p>
            <a:pPr marL="514350" indent="-514350">
              <a:buFont typeface="+mj-lt"/>
              <a:buAutoNum type="arabicPeriod"/>
            </a:pPr>
            <a:r>
              <a:rPr lang="en-US" dirty="0"/>
              <a:t>Limit the load placed on any one memory system by avoiding the need to split attention between multiple sources of similar content</a:t>
            </a:r>
          </a:p>
          <a:p>
            <a:endParaRPr lang="en-US" dirty="0"/>
          </a:p>
        </p:txBody>
      </p:sp>
    </p:spTree>
    <p:extLst>
      <p:ext uri="{BB962C8B-B14F-4D97-AF65-F5344CB8AC3E}">
        <p14:creationId xmlns:p14="http://schemas.microsoft.com/office/powerpoint/2010/main" val="822679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kstockPhotos-178750827.jpg"/>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9144000" cy="5143500"/>
          </a:xfrm>
          <a:prstGeom prst="rect">
            <a:avLst/>
          </a:prstGeom>
        </p:spPr>
      </p:pic>
      <p:sp>
        <p:nvSpPr>
          <p:cNvPr id="5" name="Title 5"/>
          <p:cNvSpPr txBox="1">
            <a:spLocks/>
          </p:cNvSpPr>
          <p:nvPr/>
        </p:nvSpPr>
        <p:spPr>
          <a:xfrm>
            <a:off x="0" y="129779"/>
            <a:ext cx="9144000" cy="857250"/>
          </a:xfrm>
          <a:prstGeom prst="rect">
            <a:avLst/>
          </a:prstGeom>
        </p:spPr>
        <p:txBody>
          <a:bodyP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r>
              <a:rPr lang="en-US" sz="5000" dirty="0" smtClean="0">
                <a:solidFill>
                  <a:schemeClr val="accent3">
                    <a:lumMod val="40000"/>
                    <a:lumOff val="60000"/>
                  </a:schemeClr>
                </a:solidFill>
                <a:effectLst>
                  <a:outerShdw blurRad="50800" dist="38100" dir="2700000" algn="tl" rotWithShape="0">
                    <a:srgbClr val="000000">
                      <a:alpha val="43000"/>
                    </a:srgbClr>
                  </a:outerShdw>
                </a:effectLst>
              </a:rPr>
              <a:t>Your presentation file </a:t>
            </a:r>
            <a:r>
              <a:rPr lang="en-US" sz="5000" dirty="0" smtClean="0">
                <a:solidFill>
                  <a:srgbClr val="F3A373"/>
                </a:solidFill>
                <a:effectLst>
                  <a:outerShdw blurRad="50800" dist="38100" dir="2700000" algn="tl" rotWithShape="0">
                    <a:srgbClr val="000000">
                      <a:alpha val="43000"/>
                    </a:srgbClr>
                  </a:outerShdw>
                </a:effectLst>
              </a:rPr>
              <a:t>may not </a:t>
            </a:r>
            <a:r>
              <a:rPr lang="en-US" sz="5000" dirty="0" smtClean="0">
                <a:solidFill>
                  <a:schemeClr val="accent3">
                    <a:lumMod val="40000"/>
                    <a:lumOff val="60000"/>
                  </a:schemeClr>
                </a:solidFill>
                <a:effectLst>
                  <a:outerShdw blurRad="50800" dist="38100" dir="2700000" algn="tl" rotWithShape="0">
                    <a:srgbClr val="000000">
                      <a:alpha val="43000"/>
                    </a:srgbClr>
                  </a:outerShdw>
                </a:effectLst>
              </a:rPr>
              <a:t>be your best handout document</a:t>
            </a:r>
            <a:endParaRPr lang="en-US" sz="5000" dirty="0">
              <a:solidFill>
                <a:schemeClr val="accent3">
                  <a:lumMod val="40000"/>
                  <a:lumOff val="60000"/>
                </a:schemeClr>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62451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790" y="185351"/>
            <a:ext cx="1554480" cy="874395"/>
          </a:xfrm>
          <a:prstGeom prst="rect">
            <a:avLst/>
          </a:prstGeom>
          <a:ln>
            <a:solidFill>
              <a:srgbClr val="000000"/>
            </a:solidFill>
          </a:ln>
        </p:spPr>
      </p:pic>
      <p:pic>
        <p:nvPicPr>
          <p:cNvPr id="3" name="Picture 2" descr="text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070" y="1269998"/>
            <a:ext cx="2743200" cy="1543050"/>
          </a:xfrm>
          <a:prstGeom prst="rect">
            <a:avLst/>
          </a:prstGeom>
          <a:ln>
            <a:solidFill>
              <a:srgbClr val="000000"/>
            </a:solidFill>
          </a:ln>
        </p:spPr>
      </p:pic>
      <p:pic>
        <p:nvPicPr>
          <p:cNvPr id="4" name="Picture 3" descr="text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3790" y="3006811"/>
            <a:ext cx="1554480" cy="874395"/>
          </a:xfrm>
          <a:prstGeom prst="rect">
            <a:avLst/>
          </a:prstGeom>
          <a:ln>
            <a:solidFill>
              <a:srgbClr val="000000"/>
            </a:solidFill>
          </a:ln>
        </p:spPr>
      </p:pic>
      <p:pic>
        <p:nvPicPr>
          <p:cNvPr id="6" name="Picture 5" descr="text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3790" y="4084594"/>
            <a:ext cx="1554480" cy="874395"/>
          </a:xfrm>
          <a:prstGeom prst="rect">
            <a:avLst/>
          </a:prstGeom>
          <a:ln>
            <a:solidFill>
              <a:srgbClr val="000000"/>
            </a:solidFill>
          </a:ln>
        </p:spPr>
      </p:pic>
      <p:sp>
        <p:nvSpPr>
          <p:cNvPr id="7" name="Title 6"/>
          <p:cNvSpPr>
            <a:spLocks noGrp="1"/>
          </p:cNvSpPr>
          <p:nvPr>
            <p:ph type="title"/>
          </p:nvPr>
        </p:nvSpPr>
        <p:spPr>
          <a:xfrm>
            <a:off x="260865" y="4115468"/>
            <a:ext cx="5724205" cy="857250"/>
          </a:xfrm>
        </p:spPr>
        <p:txBody>
          <a:bodyPr>
            <a:normAutofit/>
          </a:bodyPr>
          <a:lstStyle/>
          <a:p>
            <a:r>
              <a:rPr lang="en-US" sz="4000" dirty="0" smtClean="0"/>
              <a:t>Creating a Better Archive</a:t>
            </a:r>
            <a:endParaRPr lang="en-US" sz="4000" dirty="0"/>
          </a:p>
        </p:txBody>
      </p:sp>
      <p:grpSp>
        <p:nvGrpSpPr>
          <p:cNvPr id="12" name="Group 11"/>
          <p:cNvGrpSpPr/>
          <p:nvPr/>
        </p:nvGrpSpPr>
        <p:grpSpPr>
          <a:xfrm>
            <a:off x="646665" y="199081"/>
            <a:ext cx="6362361" cy="923330"/>
            <a:chOff x="646665" y="199081"/>
            <a:chExt cx="6362361" cy="923330"/>
          </a:xfrm>
        </p:grpSpPr>
        <p:sp>
          <p:nvSpPr>
            <p:cNvPr id="8" name="Right Arrow 7"/>
            <p:cNvSpPr/>
            <p:nvPr/>
          </p:nvSpPr>
          <p:spPr>
            <a:xfrm>
              <a:off x="6473566" y="384432"/>
              <a:ext cx="535460" cy="510557"/>
            </a:xfrm>
            <a:prstGeom prst="rightArrow">
              <a:avLst/>
            </a:prstGeom>
            <a:solidFill>
              <a:schemeClr val="accent4">
                <a:lumMod val="40000"/>
                <a:lumOff val="6000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46665" y="199081"/>
              <a:ext cx="4009081" cy="923330"/>
            </a:xfrm>
            <a:prstGeom prst="rect">
              <a:avLst/>
            </a:prstGeom>
            <a:noFill/>
          </p:spPr>
          <p:txBody>
            <a:bodyPr wrap="square" rtlCol="0">
              <a:spAutoFit/>
            </a:bodyPr>
            <a:lstStyle/>
            <a:p>
              <a:pPr algn="r"/>
              <a:r>
                <a:rPr lang="en-US" b="1" dirty="0" smtClean="0">
                  <a:solidFill>
                    <a:schemeClr val="accent4"/>
                  </a:solidFill>
                </a:rPr>
                <a:t>Put text to be read in notes section </a:t>
              </a:r>
              <a:r>
                <a:rPr lang="en-US" b="1" dirty="0" smtClean="0">
                  <a:solidFill>
                    <a:schemeClr val="accent4"/>
                  </a:solidFill>
                </a:rPr>
                <a:t/>
              </a:r>
              <a:br>
                <a:rPr lang="en-US" b="1" dirty="0" smtClean="0">
                  <a:solidFill>
                    <a:schemeClr val="accent4"/>
                  </a:solidFill>
                </a:rPr>
              </a:br>
              <a:r>
                <a:rPr lang="en-US" b="1" dirty="0" smtClean="0">
                  <a:solidFill>
                    <a:schemeClr val="accent4"/>
                  </a:solidFill>
                </a:rPr>
                <a:t>of a slide </a:t>
              </a:r>
              <a:r>
                <a:rPr lang="en-US" b="1" dirty="0" smtClean="0">
                  <a:solidFill>
                    <a:schemeClr val="accent4"/>
                  </a:solidFill>
                </a:rPr>
                <a:t>in </a:t>
              </a:r>
              <a:r>
                <a:rPr lang="en-US" b="1" dirty="0" smtClean="0">
                  <a:solidFill>
                    <a:schemeClr val="accent4"/>
                  </a:solidFill>
                </a:rPr>
                <a:t>the presentation</a:t>
              </a:r>
              <a:r>
                <a:rPr lang="en-US" b="1" dirty="0" smtClean="0">
                  <a:solidFill>
                    <a:schemeClr val="accent4"/>
                  </a:solidFill>
                </a:rPr>
                <a:t/>
              </a:r>
              <a:br>
                <a:rPr lang="en-US" b="1" dirty="0" smtClean="0">
                  <a:solidFill>
                    <a:schemeClr val="accent4"/>
                  </a:solidFill>
                </a:rPr>
              </a:br>
              <a:r>
                <a:rPr lang="en-US" b="1" i="1" dirty="0" smtClean="0">
                  <a:solidFill>
                    <a:schemeClr val="accent4"/>
                  </a:solidFill>
                </a:rPr>
                <a:t>(BUT NOT </a:t>
              </a:r>
              <a:r>
                <a:rPr lang="en-US" b="1" i="1" dirty="0" smtClean="0">
                  <a:solidFill>
                    <a:schemeClr val="accent4"/>
                  </a:solidFill>
                </a:rPr>
                <a:t>on slide </a:t>
              </a:r>
              <a:r>
                <a:rPr lang="en-US" b="1" i="1" dirty="0" smtClean="0">
                  <a:solidFill>
                    <a:schemeClr val="accent4"/>
                  </a:solidFill>
                </a:rPr>
                <a:t>itself!)</a:t>
              </a:r>
              <a:endParaRPr lang="en-US" b="1" i="1" dirty="0">
                <a:solidFill>
                  <a:schemeClr val="accent4"/>
                </a:solidFill>
              </a:endParaRPr>
            </a:p>
          </p:txBody>
        </p:sp>
      </p:grpSp>
      <p:grpSp>
        <p:nvGrpSpPr>
          <p:cNvPr id="13" name="Group 12"/>
          <p:cNvGrpSpPr/>
          <p:nvPr/>
        </p:nvGrpSpPr>
        <p:grpSpPr>
          <a:xfrm>
            <a:off x="646665" y="1558151"/>
            <a:ext cx="5196707" cy="1200329"/>
            <a:chOff x="646665" y="1558151"/>
            <a:chExt cx="5196707" cy="1200329"/>
          </a:xfrm>
        </p:grpSpPr>
        <p:sp>
          <p:nvSpPr>
            <p:cNvPr id="9" name="Right Arrow 8"/>
            <p:cNvSpPr/>
            <p:nvPr/>
          </p:nvSpPr>
          <p:spPr>
            <a:xfrm>
              <a:off x="5307912" y="1765643"/>
              <a:ext cx="535460" cy="510557"/>
            </a:xfrm>
            <a:prstGeom prst="rightArrow">
              <a:avLst/>
            </a:prstGeom>
            <a:solidFill>
              <a:schemeClr val="accent6">
                <a:lumMod val="40000"/>
                <a:lumOff val="60000"/>
              </a:schemeClr>
            </a:solidFill>
            <a:ln w="254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46665" y="1558151"/>
              <a:ext cx="4009081" cy="1200329"/>
            </a:xfrm>
            <a:prstGeom prst="rect">
              <a:avLst/>
            </a:prstGeom>
            <a:noFill/>
          </p:spPr>
          <p:txBody>
            <a:bodyPr wrap="square" rtlCol="0">
              <a:spAutoFit/>
            </a:bodyPr>
            <a:lstStyle/>
            <a:p>
              <a:pPr algn="r"/>
              <a:r>
                <a:rPr lang="en-US" b="1" dirty="0" smtClean="0">
                  <a:solidFill>
                    <a:schemeClr val="accent6"/>
                  </a:solidFill>
                </a:rPr>
                <a:t>Insert a slide including the brief text into your presentation but use the </a:t>
              </a:r>
              <a:br>
                <a:rPr lang="en-US" b="1" dirty="0" smtClean="0">
                  <a:solidFill>
                    <a:schemeClr val="accent6"/>
                  </a:solidFill>
                </a:rPr>
              </a:br>
              <a:r>
                <a:rPr lang="en-US" b="1" dirty="0" smtClean="0">
                  <a:solidFill>
                    <a:schemeClr val="accent6"/>
                  </a:solidFill>
                </a:rPr>
                <a:t>HIDE SLIDE feature so that it </a:t>
              </a:r>
              <a:br>
                <a:rPr lang="en-US" b="1" dirty="0" smtClean="0">
                  <a:solidFill>
                    <a:schemeClr val="accent6"/>
                  </a:solidFill>
                </a:rPr>
              </a:br>
              <a:r>
                <a:rPr lang="en-US" b="1" dirty="0" smtClean="0">
                  <a:solidFill>
                    <a:schemeClr val="accent6"/>
                  </a:solidFill>
                </a:rPr>
                <a:t>DOES NOT appear during the speech</a:t>
              </a:r>
              <a:endParaRPr lang="en-US" b="1" i="1" dirty="0">
                <a:solidFill>
                  <a:schemeClr val="accent6"/>
                </a:solidFill>
              </a:endParaRPr>
            </a:p>
          </p:txBody>
        </p:sp>
      </p:grpSp>
    </p:spTree>
    <p:extLst>
      <p:ext uri="{BB962C8B-B14F-4D97-AF65-F5344CB8AC3E}">
        <p14:creationId xmlns:p14="http://schemas.microsoft.com/office/powerpoint/2010/main" val="226309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0-#ppt_w/2"/>
                                          </p:val>
                                        </p:tav>
                                        <p:tav tm="100000">
                                          <p:val>
                                            <p:strVal val="#ppt_x"/>
                                          </p:val>
                                        </p:tav>
                                      </p:tavLst>
                                    </p:anim>
                                    <p:anim calcmode="lin" valueType="num">
                                      <p:cBhvr additive="base">
                                        <p:cTn id="13"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942" y="569784"/>
            <a:ext cx="1990810" cy="3990201"/>
          </a:xfrm>
        </p:spPr>
        <p:txBody>
          <a:bodyPr/>
          <a:lstStyle/>
          <a:p>
            <a:pPr algn="r"/>
            <a:r>
              <a:rPr lang="en-US" dirty="0" smtClean="0"/>
              <a:t>Hidden Slides</a:t>
            </a:r>
            <a:br>
              <a:rPr lang="en-US" dirty="0" smtClean="0"/>
            </a:br>
            <a:r>
              <a:rPr lang="en-US" dirty="0" smtClean="0"/>
              <a:t>in Slide Sorter</a:t>
            </a:r>
            <a:endParaRPr lang="en-US" dirty="0"/>
          </a:p>
        </p:txBody>
      </p:sp>
      <p:pic>
        <p:nvPicPr>
          <p:cNvPr id="3" name="Picture 2" descr="SlideSor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425" y="569784"/>
            <a:ext cx="5531695" cy="3990201"/>
          </a:xfrm>
          <a:prstGeom prst="rect">
            <a:avLst/>
          </a:prstGeom>
          <a:ln>
            <a:solidFill>
              <a:schemeClr val="tx1"/>
            </a:solidFill>
          </a:ln>
        </p:spPr>
      </p:pic>
      <p:sp>
        <p:nvSpPr>
          <p:cNvPr id="4" name="Right Arrow 3"/>
          <p:cNvSpPr/>
          <p:nvPr/>
        </p:nvSpPr>
        <p:spPr>
          <a:xfrm>
            <a:off x="6583406" y="1455351"/>
            <a:ext cx="535460" cy="510557"/>
          </a:xfrm>
          <a:prstGeom prst="rightArrow">
            <a:avLst/>
          </a:prstGeom>
          <a:solidFill>
            <a:schemeClr val="accent4">
              <a:lumMod val="40000"/>
              <a:lumOff val="60000"/>
              <a:alpha val="5000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3969266" y="2932670"/>
            <a:ext cx="535460" cy="510557"/>
          </a:xfrm>
          <a:prstGeom prst="rightArrow">
            <a:avLst/>
          </a:prstGeom>
          <a:solidFill>
            <a:schemeClr val="accent4">
              <a:lumMod val="40000"/>
              <a:lumOff val="60000"/>
              <a:alpha val="5000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3969266" y="3696043"/>
            <a:ext cx="535460" cy="510557"/>
          </a:xfrm>
          <a:prstGeom prst="rightArrow">
            <a:avLst/>
          </a:prstGeom>
          <a:solidFill>
            <a:schemeClr val="accent4">
              <a:lumMod val="40000"/>
              <a:lumOff val="60000"/>
              <a:alpha val="50000"/>
            </a:schemeClr>
          </a:solidFill>
          <a:ln w="254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42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AOnline-PresentationSoftwar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444" y="1943100"/>
            <a:ext cx="3905956" cy="2197100"/>
          </a:xfrm>
          <a:prstGeom prst="rect">
            <a:avLst/>
          </a:prstGeom>
          <a:ln>
            <a:solidFill>
              <a:schemeClr val="tx1"/>
            </a:solidFill>
          </a:ln>
        </p:spPr>
      </p:pic>
      <p:grpSp>
        <p:nvGrpSpPr>
          <p:cNvPr id="10" name="Group 9"/>
          <p:cNvGrpSpPr/>
          <p:nvPr/>
        </p:nvGrpSpPr>
        <p:grpSpPr>
          <a:xfrm>
            <a:off x="-1181100" y="317501"/>
            <a:ext cx="11282680" cy="887095"/>
            <a:chOff x="-127000" y="533401"/>
            <a:chExt cx="11282680" cy="887095"/>
          </a:xfrm>
        </p:grpSpPr>
        <p:pic>
          <p:nvPicPr>
            <p:cNvPr id="3" name="Picture 2" descr="PSAOnline-PresentationSoftwa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546101"/>
              <a:ext cx="1554480" cy="874395"/>
            </a:xfrm>
            <a:prstGeom prst="rect">
              <a:avLst/>
            </a:prstGeom>
            <a:ln>
              <a:solidFill>
                <a:srgbClr val="000000"/>
              </a:solidFill>
            </a:ln>
          </p:spPr>
        </p:pic>
        <p:pic>
          <p:nvPicPr>
            <p:cNvPr id="4" name="Picture 3" descr="PSAOnline-PresentationSoftwar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600" y="546101"/>
              <a:ext cx="1554480" cy="874395"/>
            </a:xfrm>
            <a:prstGeom prst="rect">
              <a:avLst/>
            </a:prstGeom>
            <a:ln>
              <a:solidFill>
                <a:srgbClr val="000000"/>
              </a:solidFill>
            </a:ln>
          </p:spPr>
        </p:pic>
        <p:pic>
          <p:nvPicPr>
            <p:cNvPr id="5" name="Picture 4" descr="PSAOnline-PresentationSoftware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200" y="546101"/>
              <a:ext cx="1554480" cy="874395"/>
            </a:xfrm>
            <a:prstGeom prst="rect">
              <a:avLst/>
            </a:prstGeom>
            <a:ln>
              <a:solidFill>
                <a:srgbClr val="000000"/>
              </a:solidFill>
            </a:ln>
          </p:spPr>
        </p:pic>
        <p:pic>
          <p:nvPicPr>
            <p:cNvPr id="6" name="Picture 5" descr="PSAOnline-PresentationSoftware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720" y="546101"/>
              <a:ext cx="1554480" cy="874395"/>
            </a:xfrm>
            <a:prstGeom prst="rect">
              <a:avLst/>
            </a:prstGeom>
            <a:ln>
              <a:solidFill>
                <a:srgbClr val="000000"/>
              </a:solidFill>
            </a:ln>
          </p:spPr>
        </p:pic>
        <p:pic>
          <p:nvPicPr>
            <p:cNvPr id="7" name="Picture 6" descr="PSAOnline-PresentationSoftware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5400" y="546101"/>
              <a:ext cx="1554480" cy="874395"/>
            </a:xfrm>
            <a:prstGeom prst="rect">
              <a:avLst/>
            </a:prstGeom>
            <a:ln>
              <a:solidFill>
                <a:srgbClr val="000000"/>
              </a:solidFill>
            </a:ln>
          </p:spPr>
        </p:pic>
        <p:pic>
          <p:nvPicPr>
            <p:cNvPr id="8" name="Picture 7" descr="PSAOnline-PresentationSoftware7.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3380" y="546101"/>
              <a:ext cx="1554480" cy="874395"/>
            </a:xfrm>
            <a:prstGeom prst="rect">
              <a:avLst/>
            </a:prstGeom>
            <a:ln>
              <a:solidFill>
                <a:srgbClr val="000000"/>
              </a:solidFill>
            </a:ln>
          </p:spPr>
        </p:pic>
        <p:pic>
          <p:nvPicPr>
            <p:cNvPr id="9" name="Picture 8" descr="PSAOnline-PresentationSoftware8.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533401"/>
              <a:ext cx="1554480" cy="874395"/>
            </a:xfrm>
            <a:prstGeom prst="rect">
              <a:avLst/>
            </a:prstGeom>
            <a:ln>
              <a:solidFill>
                <a:srgbClr val="000000"/>
              </a:solidFill>
            </a:ln>
          </p:spPr>
        </p:pic>
      </p:grpSp>
      <p:sp>
        <p:nvSpPr>
          <p:cNvPr id="11" name="Left Brace 10"/>
          <p:cNvSpPr/>
          <p:nvPr/>
        </p:nvSpPr>
        <p:spPr>
          <a:xfrm rot="16200000">
            <a:off x="4298950" y="-2838450"/>
            <a:ext cx="520700" cy="8839200"/>
          </a:xfrm>
          <a:prstGeom prst="leftBrace">
            <a:avLst>
              <a:gd name="adj1" fmla="val 66870"/>
              <a:gd name="adj2" fmla="val 50000"/>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itle 11"/>
          <p:cNvSpPr>
            <a:spLocks noGrp="1"/>
          </p:cNvSpPr>
          <p:nvPr>
            <p:ph type="title"/>
          </p:nvPr>
        </p:nvSpPr>
        <p:spPr>
          <a:xfrm>
            <a:off x="0" y="4282679"/>
            <a:ext cx="9144000" cy="857250"/>
          </a:xfrm>
        </p:spPr>
        <p:txBody>
          <a:bodyPr/>
          <a:lstStyle/>
          <a:p>
            <a:r>
              <a:rPr lang="en-US" dirty="0" smtClean="0"/>
              <a:t>Condense Info </a:t>
            </a:r>
            <a:r>
              <a:rPr lang="en-US" dirty="0"/>
              <a:t>i</a:t>
            </a:r>
            <a:r>
              <a:rPr lang="en-US" dirty="0" smtClean="0"/>
              <a:t>n Archive to Save Paper</a:t>
            </a:r>
            <a:endParaRPr lang="en-US" dirty="0"/>
          </a:p>
        </p:txBody>
      </p:sp>
    </p:spTree>
    <p:extLst>
      <p:ext uri="{BB962C8B-B14F-4D97-AF65-F5344CB8AC3E}">
        <p14:creationId xmlns:p14="http://schemas.microsoft.com/office/powerpoint/2010/main" val="35686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Slides/Visuals</a:t>
            </a:r>
            <a:endParaRPr lang="en-US" dirty="0"/>
          </a:p>
        </p:txBody>
      </p:sp>
      <p:sp>
        <p:nvSpPr>
          <p:cNvPr id="3" name="Text Placeholder 2"/>
          <p:cNvSpPr>
            <a:spLocks noGrp="1"/>
          </p:cNvSpPr>
          <p:nvPr>
            <p:ph type="body" idx="1"/>
          </p:nvPr>
        </p:nvSpPr>
        <p:spPr>
          <a:xfrm>
            <a:off x="596900" y="1151335"/>
            <a:ext cx="3539067" cy="479822"/>
          </a:xfrm>
        </p:spPr>
        <p:txBody>
          <a:bodyPr/>
          <a:lstStyle/>
          <a:p>
            <a:r>
              <a:rPr lang="en-US" dirty="0" smtClean="0"/>
              <a:t>DO use for:</a:t>
            </a:r>
            <a:endParaRPr lang="en-US" dirty="0"/>
          </a:p>
        </p:txBody>
      </p:sp>
      <p:sp>
        <p:nvSpPr>
          <p:cNvPr id="4" name="Content Placeholder 3"/>
          <p:cNvSpPr>
            <a:spLocks noGrp="1"/>
          </p:cNvSpPr>
          <p:nvPr>
            <p:ph sz="half" idx="2"/>
          </p:nvPr>
        </p:nvSpPr>
        <p:spPr>
          <a:xfrm>
            <a:off x="1426632" y="1631156"/>
            <a:ext cx="3158068" cy="2963466"/>
          </a:xfrm>
        </p:spPr>
        <p:txBody>
          <a:bodyPr>
            <a:noAutofit/>
          </a:bodyPr>
          <a:lstStyle/>
          <a:p>
            <a:r>
              <a:rPr lang="en-US" dirty="0" smtClean="0"/>
              <a:t>Diagrams</a:t>
            </a:r>
          </a:p>
          <a:p>
            <a:r>
              <a:rPr lang="en-US" dirty="0" smtClean="0"/>
              <a:t>Outlining process</a:t>
            </a:r>
          </a:p>
          <a:p>
            <a:r>
              <a:rPr lang="en-US" dirty="0" smtClean="0"/>
              <a:t>Charts &amp; graphs</a:t>
            </a:r>
          </a:p>
          <a:p>
            <a:r>
              <a:rPr lang="en-US" dirty="0" smtClean="0"/>
              <a:t>To evoke emotion</a:t>
            </a:r>
            <a:endParaRPr lang="en-US" dirty="0"/>
          </a:p>
        </p:txBody>
      </p:sp>
      <p:sp>
        <p:nvSpPr>
          <p:cNvPr id="5" name="Text Placeholder 4"/>
          <p:cNvSpPr>
            <a:spLocks noGrp="1"/>
          </p:cNvSpPr>
          <p:nvPr>
            <p:ph type="body" sz="quarter" idx="3"/>
          </p:nvPr>
        </p:nvSpPr>
        <p:spPr>
          <a:xfrm>
            <a:off x="4975229" y="1151335"/>
            <a:ext cx="3381372" cy="479822"/>
          </a:xfrm>
        </p:spPr>
        <p:txBody>
          <a:bodyPr/>
          <a:lstStyle/>
          <a:p>
            <a:r>
              <a:rPr lang="en-US" dirty="0" smtClean="0"/>
              <a:t>DO NOT use for:</a:t>
            </a:r>
            <a:endParaRPr lang="en-US" dirty="0"/>
          </a:p>
        </p:txBody>
      </p:sp>
      <p:sp>
        <p:nvSpPr>
          <p:cNvPr id="6" name="Content Placeholder 5"/>
          <p:cNvSpPr>
            <a:spLocks noGrp="1"/>
          </p:cNvSpPr>
          <p:nvPr>
            <p:ph sz="quarter" idx="4"/>
          </p:nvPr>
        </p:nvSpPr>
        <p:spPr>
          <a:xfrm>
            <a:off x="5888567" y="1631156"/>
            <a:ext cx="3014133" cy="2963466"/>
          </a:xfrm>
        </p:spPr>
        <p:txBody>
          <a:bodyPr/>
          <a:lstStyle/>
          <a:p>
            <a:r>
              <a:rPr lang="en-US" dirty="0" smtClean="0"/>
              <a:t>Teleprompter</a:t>
            </a:r>
          </a:p>
          <a:p>
            <a:r>
              <a:rPr lang="en-US" dirty="0" smtClean="0"/>
              <a:t>As an archive document</a:t>
            </a:r>
            <a:endParaRPr lang="en-US" dirty="0"/>
          </a:p>
        </p:txBody>
      </p:sp>
      <p:sp>
        <p:nvSpPr>
          <p:cNvPr id="7" name="TextBox 6"/>
          <p:cNvSpPr txBox="1"/>
          <p:nvPr/>
        </p:nvSpPr>
        <p:spPr>
          <a:xfrm>
            <a:off x="596900" y="1559211"/>
            <a:ext cx="618068" cy="707886"/>
          </a:xfrm>
          <a:prstGeom prst="rect">
            <a:avLst/>
          </a:prstGeom>
          <a:noFill/>
        </p:spPr>
        <p:txBody>
          <a:bodyPr wrap="square" rtlCol="0">
            <a:spAutoFit/>
          </a:bodyPr>
          <a:lstStyle/>
          <a:p>
            <a:r>
              <a:rPr lang="en-US" sz="4000" dirty="0">
                <a:ln w="15875">
                  <a:solidFill>
                    <a:srgbClr val="00FF00"/>
                  </a:solidFill>
                </a:ln>
                <a:solidFill>
                  <a:srgbClr val="00FF00">
                    <a:alpha val="50000"/>
                  </a:srgbClr>
                </a:solidFill>
                <a:latin typeface="Zapf Dingbats"/>
                <a:ea typeface="Zapf Dingbats"/>
                <a:cs typeface="Zapf Dingbats"/>
              </a:rPr>
              <a:t>✔</a:t>
            </a:r>
            <a:endParaRPr lang="en-US" sz="4000" dirty="0">
              <a:ln w="15875">
                <a:solidFill>
                  <a:srgbClr val="00FF00"/>
                </a:solidFill>
              </a:ln>
              <a:solidFill>
                <a:srgbClr val="00FF00">
                  <a:alpha val="50000"/>
                </a:srgbClr>
              </a:solidFill>
            </a:endParaRPr>
          </a:p>
        </p:txBody>
      </p:sp>
      <p:sp>
        <p:nvSpPr>
          <p:cNvPr id="8" name="&quot;No&quot; Symbol 7"/>
          <p:cNvSpPr/>
          <p:nvPr/>
        </p:nvSpPr>
        <p:spPr>
          <a:xfrm>
            <a:off x="4978393" y="1700031"/>
            <a:ext cx="618074" cy="617866"/>
          </a:xfrm>
          <a:prstGeom prst="noSmoking">
            <a:avLst/>
          </a:prstGeom>
          <a:solidFill>
            <a:srgbClr val="FF0000">
              <a:alpha val="45000"/>
            </a:srgbClr>
          </a:solidFill>
          <a:ln>
            <a:solidFill>
              <a:srgbClr val="FF0000">
                <a:alpha val="6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8536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0"/>
            <a:ext cx="9144000" cy="5143500"/>
          </a:xfrm>
          <a:prstGeom prst="rect">
            <a:avLst/>
          </a:prstGeom>
          <a:gradFill rotWithShape="1">
            <a:gsLst>
              <a:gs pos="0">
                <a:schemeClr val="bg1"/>
              </a:gs>
              <a:gs pos="100000">
                <a:srgbClr val="FFCC66"/>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62467" name="Group 3"/>
          <p:cNvGrpSpPr>
            <a:grpSpLocks/>
          </p:cNvGrpSpPr>
          <p:nvPr/>
        </p:nvGrpSpPr>
        <p:grpSpPr bwMode="auto">
          <a:xfrm>
            <a:off x="672859" y="166689"/>
            <a:ext cx="8182215" cy="2531269"/>
            <a:chOff x="-1190" y="140"/>
            <a:chExt cx="6768" cy="2126"/>
          </a:xfrm>
        </p:grpSpPr>
        <p:pic>
          <p:nvPicPr>
            <p:cNvPr id="62468" name="Picture 4" descr="devi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4" y="140"/>
              <a:ext cx="2144" cy="2126"/>
            </a:xfrm>
            <a:prstGeom prst="rect">
              <a:avLst/>
            </a:prstGeom>
            <a:noFill/>
            <a:extLst>
              <a:ext uri="{909E8E84-426E-40dd-AFC4-6F175D3DCCD1}">
                <a14:hiddenFill xmlns:a14="http://schemas.microsoft.com/office/drawing/2010/main">
                  <a:solidFill>
                    <a:srgbClr val="FFFFFF"/>
                  </a:solidFill>
                </a14:hiddenFill>
              </a:ext>
            </a:extLst>
          </p:spPr>
        </p:pic>
        <p:sp>
          <p:nvSpPr>
            <p:cNvPr id="62469" name="Text Box 5"/>
            <p:cNvSpPr txBox="1">
              <a:spLocks noChangeArrowheads="1"/>
            </p:cNvSpPr>
            <p:nvPr/>
          </p:nvSpPr>
          <p:spPr bwMode="auto">
            <a:xfrm>
              <a:off x="-1190" y="410"/>
              <a:ext cx="4699" cy="11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en-US" sz="3600" dirty="0">
                  <a:latin typeface="Greymantle"/>
                  <a:cs typeface="Greymantle"/>
                </a:rPr>
                <a:t>Is PowerPoint  </a:t>
              </a:r>
              <a:r>
                <a:rPr lang="en-US" sz="8000" dirty="0">
                  <a:latin typeface="Greymantle"/>
                  <a:cs typeface="Greymantle"/>
                </a:rPr>
                <a:t>Evil ?</a:t>
              </a:r>
            </a:p>
          </p:txBody>
        </p:sp>
      </p:grpSp>
      <p:grpSp>
        <p:nvGrpSpPr>
          <p:cNvPr id="62470" name="Group 6"/>
          <p:cNvGrpSpPr>
            <a:grpSpLocks/>
          </p:cNvGrpSpPr>
          <p:nvPr/>
        </p:nvGrpSpPr>
        <p:grpSpPr bwMode="auto">
          <a:xfrm>
            <a:off x="-581025" y="2047083"/>
            <a:ext cx="9274175" cy="2974181"/>
            <a:chOff x="-214" y="1858"/>
            <a:chExt cx="5842" cy="2498"/>
          </a:xfrm>
        </p:grpSpPr>
        <p:pic>
          <p:nvPicPr>
            <p:cNvPr id="62471" name="Picture 7" descr="toolbox"/>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 y="1858"/>
              <a:ext cx="2662" cy="2498"/>
            </a:xfrm>
            <a:prstGeom prst="rect">
              <a:avLst/>
            </a:prstGeom>
            <a:noFill/>
            <a:extLst>
              <a:ext uri="{909E8E84-426E-40dd-AFC4-6F175D3DCCD1}">
                <a14:hiddenFill xmlns:a14="http://schemas.microsoft.com/office/drawing/2010/main">
                  <a:solidFill>
                    <a:srgbClr val="FFFFFF"/>
                  </a:solidFill>
                </a14:hiddenFill>
              </a:ext>
            </a:extLst>
          </p:spPr>
        </p:pic>
        <p:sp>
          <p:nvSpPr>
            <p:cNvPr id="62472" name="Text Box 8"/>
            <p:cNvSpPr txBox="1">
              <a:spLocks noChangeArrowheads="1"/>
            </p:cNvSpPr>
            <p:nvPr/>
          </p:nvSpPr>
          <p:spPr bwMode="auto">
            <a:xfrm>
              <a:off x="1621" y="3278"/>
              <a:ext cx="4007" cy="98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3000" dirty="0" smtClean="0">
                  <a:latin typeface="Stencil" charset="0"/>
                </a:rPr>
                <a:t>is</a:t>
              </a:r>
              <a:r>
                <a:rPr lang="en-US" sz="3600" dirty="0" smtClean="0">
                  <a:latin typeface="Stencil" charset="0"/>
                </a:rPr>
                <a:t> P</a:t>
              </a:r>
              <a:r>
                <a:rPr lang="en-US" sz="3000" dirty="0" smtClean="0">
                  <a:latin typeface="Stencil" charset="0"/>
                </a:rPr>
                <a:t>ower</a:t>
              </a:r>
              <a:r>
                <a:rPr lang="en-US" sz="3600" dirty="0" smtClean="0">
                  <a:latin typeface="Stencil" charset="0"/>
                </a:rPr>
                <a:t>P</a:t>
              </a:r>
              <a:r>
                <a:rPr lang="en-US" sz="3000" dirty="0" smtClean="0">
                  <a:latin typeface="Stencil" charset="0"/>
                </a:rPr>
                <a:t>oint a</a:t>
              </a:r>
              <a:r>
                <a:rPr lang="en-US" sz="6000" dirty="0">
                  <a:latin typeface="Stencil" charset="0"/>
                </a:rPr>
                <a:t> </a:t>
              </a:r>
              <a:r>
                <a:rPr lang="en-US" sz="7000" dirty="0" smtClean="0">
                  <a:latin typeface="Stencil" charset="0"/>
                </a:rPr>
                <a:t>TOOL</a:t>
              </a:r>
              <a:r>
                <a:rPr lang="en-US" sz="7000" dirty="0">
                  <a:latin typeface="Stencil" charset="0"/>
                </a:rPr>
                <a:t>?</a:t>
              </a:r>
            </a:p>
          </p:txBody>
        </p:sp>
      </p:grpSp>
    </p:spTree>
    <p:extLst>
      <p:ext uri="{BB962C8B-B14F-4D97-AF65-F5344CB8AC3E}">
        <p14:creationId xmlns:p14="http://schemas.microsoft.com/office/powerpoint/2010/main" val="244184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1000"/>
                                        <p:tgtEl>
                                          <p:spTgt spid="6246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fade">
                                      <p:cBhvr>
                                        <p:cTn id="11" dur="1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925887" y="3833170"/>
            <a:ext cx="3974728" cy="1077218"/>
          </a:xfrm>
          <a:prstGeom prst="rect">
            <a:avLst/>
          </a:prstGeom>
          <a:noFill/>
        </p:spPr>
        <p:txBody>
          <a:bodyPr wrap="none" rtlCol="0">
            <a:spAutoFit/>
          </a:bodyPr>
          <a:lstStyle/>
          <a:p>
            <a:pPr algn="r"/>
            <a:r>
              <a:rPr lang="en-US" sz="3200" dirty="0" smtClean="0">
                <a:solidFill>
                  <a:schemeClr val="bg1"/>
                </a:solidFill>
                <a:latin typeface="Eurostile Condensed"/>
                <a:cs typeface="Eurostile Condensed"/>
              </a:rPr>
              <a:t>“B” </a:t>
            </a:r>
            <a:r>
              <a:rPr lang="en-US" sz="3200" dirty="0">
                <a:solidFill>
                  <a:schemeClr val="bg1"/>
                </a:solidFill>
                <a:latin typeface="Eurostile Condensed"/>
                <a:cs typeface="Eurostile Condensed"/>
              </a:rPr>
              <a:t>key </a:t>
            </a:r>
            <a:r>
              <a:rPr lang="en-US" sz="3200" dirty="0" smtClean="0">
                <a:solidFill>
                  <a:schemeClr val="bg1"/>
                </a:solidFill>
                <a:latin typeface="Eurostile Condensed"/>
                <a:cs typeface="Eurostile Condensed"/>
              </a:rPr>
              <a:t>= black </a:t>
            </a:r>
            <a:r>
              <a:rPr lang="en-US" sz="3200" dirty="0">
                <a:solidFill>
                  <a:schemeClr val="bg1"/>
                </a:solidFill>
                <a:latin typeface="Eurostile Condensed"/>
                <a:cs typeface="Eurostile Condensed"/>
              </a:rPr>
              <a:t>screen </a:t>
            </a:r>
            <a:endParaRPr lang="en-US" sz="3200" dirty="0" smtClean="0">
              <a:solidFill>
                <a:schemeClr val="bg1"/>
              </a:solidFill>
              <a:latin typeface="Eurostile Condensed"/>
              <a:cs typeface="Eurostile Condensed"/>
            </a:endParaRPr>
          </a:p>
          <a:p>
            <a:pPr algn="r"/>
            <a:r>
              <a:rPr lang="en-US" sz="3200" dirty="0" smtClean="0">
                <a:solidFill>
                  <a:schemeClr val="bg1"/>
                </a:solidFill>
                <a:latin typeface="Eurostile Condensed"/>
                <a:cs typeface="Eurostile Condensed"/>
              </a:rPr>
              <a:t>“W” </a:t>
            </a:r>
            <a:r>
              <a:rPr lang="en-US" sz="3200" dirty="0">
                <a:solidFill>
                  <a:schemeClr val="bg1"/>
                </a:solidFill>
                <a:latin typeface="Eurostile Condensed"/>
                <a:cs typeface="Eurostile Condensed"/>
              </a:rPr>
              <a:t>key </a:t>
            </a:r>
            <a:r>
              <a:rPr lang="en-US" sz="3200" dirty="0" smtClean="0">
                <a:solidFill>
                  <a:schemeClr val="bg1"/>
                </a:solidFill>
                <a:latin typeface="Eurostile Condensed"/>
                <a:cs typeface="Eurostile Condensed"/>
              </a:rPr>
              <a:t>= white screen</a:t>
            </a:r>
            <a:endParaRPr lang="en-US" sz="3200" dirty="0">
              <a:solidFill>
                <a:schemeClr val="bg1"/>
              </a:solidFill>
              <a:latin typeface="Eurostile Condensed"/>
              <a:cs typeface="Eurostile Condensed"/>
            </a:endParaRPr>
          </a:p>
        </p:txBody>
      </p:sp>
    </p:spTree>
    <p:extLst>
      <p:ext uri="{BB962C8B-B14F-4D97-AF65-F5344CB8AC3E}">
        <p14:creationId xmlns:p14="http://schemas.microsoft.com/office/powerpoint/2010/main" val="322748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vader-face.jpg"/>
          <p:cNvPicPr>
            <a:picLocks noChangeAspect="1"/>
          </p:cNvPicPr>
          <p:nvPr/>
        </p:nvPicPr>
        <p:blipFill rotWithShape="1">
          <a:blip r:embed="rId3">
            <a:extLst>
              <a:ext uri="{28A0092B-C50C-407E-A947-70E740481C1C}">
                <a14:useLocalDpi xmlns:a14="http://schemas.microsoft.com/office/drawing/2010/main" val="0"/>
              </a:ext>
            </a:extLst>
          </a:blip>
          <a:srcRect r="48215"/>
          <a:stretch/>
        </p:blipFill>
        <p:spPr>
          <a:xfrm>
            <a:off x="6675072" y="0"/>
            <a:ext cx="2468928" cy="5143500"/>
          </a:xfrm>
          <a:prstGeom prst="rect">
            <a:avLst/>
          </a:prstGeom>
        </p:spPr>
      </p:pic>
      <p:sp>
        <p:nvSpPr>
          <p:cNvPr id="3" name="Title 2"/>
          <p:cNvSpPr>
            <a:spLocks noGrp="1"/>
          </p:cNvSpPr>
          <p:nvPr>
            <p:ph type="title"/>
          </p:nvPr>
        </p:nvSpPr>
        <p:spPr>
          <a:xfrm>
            <a:off x="228600" y="1260079"/>
            <a:ext cx="7239000" cy="857250"/>
          </a:xfrm>
        </p:spPr>
        <p:txBody>
          <a:bodyPr/>
          <a:lstStyle/>
          <a:p>
            <a:pPr algn="r"/>
            <a:r>
              <a:rPr lang="en-US" dirty="0" smtClean="0">
                <a:solidFill>
                  <a:schemeClr val="bg1"/>
                </a:solidFill>
              </a:rPr>
              <a:t>Come to the Dark </a:t>
            </a:r>
            <a:r>
              <a:rPr lang="en-US" u="sng" dirty="0" smtClean="0">
                <a:solidFill>
                  <a:schemeClr val="bg1"/>
                </a:solidFill>
              </a:rPr>
              <a:t>SLIDE</a:t>
            </a:r>
            <a:endParaRPr lang="en-US" u="sng" dirty="0">
              <a:solidFill>
                <a:schemeClr val="bg1"/>
              </a:solidFill>
            </a:endParaRPr>
          </a:p>
        </p:txBody>
      </p:sp>
      <p:sp>
        <p:nvSpPr>
          <p:cNvPr id="4" name="Title 2"/>
          <p:cNvSpPr txBox="1">
            <a:spLocks/>
          </p:cNvSpPr>
          <p:nvPr/>
        </p:nvSpPr>
        <p:spPr>
          <a:xfrm>
            <a:off x="139700" y="1876029"/>
            <a:ext cx="7239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sz="3000" i="1" dirty="0" smtClean="0">
                <a:solidFill>
                  <a:schemeClr val="bg1">
                    <a:lumMod val="75000"/>
                  </a:schemeClr>
                </a:solidFill>
              </a:rPr>
              <a:t>(</a:t>
            </a:r>
            <a:r>
              <a:rPr lang="en-US" sz="3000" i="1" dirty="0" smtClean="0">
                <a:solidFill>
                  <a:schemeClr val="bg1">
                    <a:lumMod val="50000"/>
                  </a:schemeClr>
                </a:solidFill>
              </a:rPr>
              <a:t>Luke, I am your speechwriter!</a:t>
            </a:r>
            <a:r>
              <a:rPr lang="en-US" sz="3000" i="1" dirty="0" smtClean="0">
                <a:solidFill>
                  <a:srgbClr val="BFBFBF"/>
                </a:solidFill>
              </a:rPr>
              <a:t>)</a:t>
            </a:r>
            <a:endParaRPr lang="en-US" sz="3000" i="1" u="sng" dirty="0">
              <a:solidFill>
                <a:srgbClr val="BFBFBF"/>
              </a:solidFill>
            </a:endParaRPr>
          </a:p>
        </p:txBody>
      </p:sp>
    </p:spTree>
    <p:extLst>
      <p:ext uri="{BB962C8B-B14F-4D97-AF65-F5344CB8AC3E}">
        <p14:creationId xmlns:p14="http://schemas.microsoft.com/office/powerpoint/2010/main" val="8040547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22576150.jpg"/>
          <p:cNvPicPr>
            <a:picLocks noChangeAspect="1"/>
          </p:cNvPicPr>
          <p:nvPr/>
        </p:nvPicPr>
        <p:blipFill rotWithShape="1">
          <a:blip r:embed="rId2">
            <a:extLst>
              <a:ext uri="{28A0092B-C50C-407E-A947-70E740481C1C}">
                <a14:useLocalDpi xmlns:a14="http://schemas.microsoft.com/office/drawing/2010/main" val="0"/>
              </a:ext>
            </a:extLst>
          </a:blip>
          <a:srcRect b="15286"/>
          <a:stretch/>
        </p:blipFill>
        <p:spPr>
          <a:xfrm>
            <a:off x="0" y="0"/>
            <a:ext cx="9144000" cy="5143500"/>
          </a:xfrm>
          <a:prstGeom prst="rect">
            <a:avLst/>
          </a:prstGeom>
        </p:spPr>
      </p:pic>
      <p:sp>
        <p:nvSpPr>
          <p:cNvPr id="3" name="TextBox 2"/>
          <p:cNvSpPr txBox="1"/>
          <p:nvPr/>
        </p:nvSpPr>
        <p:spPr>
          <a:xfrm>
            <a:off x="177800" y="648732"/>
            <a:ext cx="1765300" cy="55399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000" dirty="0" smtClean="0">
                <a:solidFill>
                  <a:schemeClr val="bg1"/>
                </a:solidFill>
                <a:latin typeface="Eurostile"/>
                <a:cs typeface="Eurostile"/>
              </a:rPr>
              <a:t>Deliver</a:t>
            </a:r>
            <a:endParaRPr lang="en-US" sz="3000" dirty="0">
              <a:solidFill>
                <a:schemeClr val="bg1"/>
              </a:solidFill>
              <a:latin typeface="Eurostile"/>
              <a:cs typeface="Eurostile"/>
            </a:endParaRPr>
          </a:p>
        </p:txBody>
      </p:sp>
      <p:sp>
        <p:nvSpPr>
          <p:cNvPr id="4" name="TextBox 3"/>
          <p:cNvSpPr txBox="1"/>
          <p:nvPr/>
        </p:nvSpPr>
        <p:spPr>
          <a:xfrm>
            <a:off x="368300" y="1040248"/>
            <a:ext cx="4394200" cy="86177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5000" b="1" dirty="0" smtClean="0">
                <a:solidFill>
                  <a:schemeClr val="accent3">
                    <a:lumMod val="20000"/>
                    <a:lumOff val="80000"/>
                  </a:schemeClr>
                </a:solidFill>
                <a:latin typeface="Eurostile"/>
                <a:cs typeface="Eurostile"/>
              </a:rPr>
              <a:t>Clean Design</a:t>
            </a:r>
            <a:endParaRPr lang="en-US" sz="5000" b="1" dirty="0">
              <a:solidFill>
                <a:schemeClr val="accent3">
                  <a:lumMod val="20000"/>
                  <a:lumOff val="80000"/>
                </a:schemeClr>
              </a:solidFill>
              <a:latin typeface="Eurostile"/>
              <a:cs typeface="Eurostile"/>
            </a:endParaRPr>
          </a:p>
        </p:txBody>
      </p:sp>
      <p:grpSp>
        <p:nvGrpSpPr>
          <p:cNvPr id="5" name="Group 4"/>
          <p:cNvGrpSpPr/>
          <p:nvPr/>
        </p:nvGrpSpPr>
        <p:grpSpPr>
          <a:xfrm>
            <a:off x="7708900" y="190500"/>
            <a:ext cx="1231900" cy="1231900"/>
            <a:chOff x="1270000" y="2146300"/>
            <a:chExt cx="1231900" cy="1231900"/>
          </a:xfrm>
        </p:grpSpPr>
        <p:sp>
          <p:nvSpPr>
            <p:cNvPr id="6" name="Oval 5"/>
            <p:cNvSpPr/>
            <p:nvPr/>
          </p:nvSpPr>
          <p:spPr>
            <a:xfrm>
              <a:off x="1270000" y="2146300"/>
              <a:ext cx="1231900" cy="1231900"/>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b="1" i="1" dirty="0" smtClean="0">
                  <a:latin typeface="Eurostile"/>
                  <a:cs typeface="Eurostile"/>
                </a:rPr>
                <a:t>2</a:t>
              </a:r>
              <a:endParaRPr lang="en-US" sz="7000" b="1" i="1" dirty="0">
                <a:latin typeface="Eurostile"/>
                <a:cs typeface="Eurostile"/>
              </a:endParaRPr>
            </a:p>
          </p:txBody>
        </p:sp>
        <p:sp>
          <p:nvSpPr>
            <p:cNvPr id="7" name="TextBox 6"/>
            <p:cNvSpPr txBox="1"/>
            <p:nvPr/>
          </p:nvSpPr>
          <p:spPr>
            <a:xfrm>
              <a:off x="1435100" y="2146300"/>
              <a:ext cx="457200" cy="369332"/>
            </a:xfrm>
            <a:prstGeom prst="rect">
              <a:avLst/>
            </a:prstGeom>
            <a:noFill/>
          </p:spPr>
          <p:txBody>
            <a:bodyPr wrap="square" rtlCol="0">
              <a:spAutoFit/>
            </a:bodyPr>
            <a:lstStyle/>
            <a:p>
              <a:r>
                <a:rPr lang="en-US" i="1" dirty="0" smtClean="0">
                  <a:solidFill>
                    <a:schemeClr val="bg1"/>
                  </a:solidFill>
                  <a:latin typeface="Eurostile"/>
                  <a:cs typeface="Eurostile"/>
                </a:rPr>
                <a:t>Tip</a:t>
              </a:r>
              <a:endParaRPr lang="en-US" i="1" dirty="0">
                <a:solidFill>
                  <a:schemeClr val="bg1"/>
                </a:solidFill>
                <a:latin typeface="Eurostile"/>
                <a:cs typeface="Eurostile"/>
              </a:endParaRPr>
            </a:p>
          </p:txBody>
        </p:sp>
      </p:grpSp>
    </p:spTree>
    <p:extLst>
      <p:ext uri="{BB962C8B-B14F-4D97-AF65-F5344CB8AC3E}">
        <p14:creationId xmlns:p14="http://schemas.microsoft.com/office/powerpoint/2010/main" val="210020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nkstockPhotos-488531746.jpg"/>
          <p:cNvPicPr>
            <a:picLocks noChangeAspect="1"/>
          </p:cNvPicPr>
          <p:nvPr/>
        </p:nvPicPr>
        <p:blipFill rotWithShape="1">
          <a:blip r:embed="rId3">
            <a:extLst>
              <a:ext uri="{28A0092B-C50C-407E-A947-70E740481C1C}">
                <a14:useLocalDpi xmlns:a14="http://schemas.microsoft.com/office/drawing/2010/main" val="0"/>
              </a:ext>
            </a:extLst>
          </a:blip>
          <a:srcRect l="15294" t="4829"/>
          <a:stretch/>
        </p:blipFill>
        <p:spPr>
          <a:xfrm>
            <a:off x="0" y="0"/>
            <a:ext cx="9144000" cy="5143500"/>
          </a:xfrm>
          <a:prstGeom prst="rect">
            <a:avLst/>
          </a:prstGeom>
        </p:spPr>
      </p:pic>
      <p:sp>
        <p:nvSpPr>
          <p:cNvPr id="6" name="Title 5"/>
          <p:cNvSpPr>
            <a:spLocks noGrp="1"/>
          </p:cNvSpPr>
          <p:nvPr>
            <p:ph type="title"/>
          </p:nvPr>
        </p:nvSpPr>
        <p:spPr/>
        <p:txBody>
          <a:bodyPr>
            <a:noAutofit/>
          </a:bodyPr>
          <a:lstStyle/>
          <a:p>
            <a:r>
              <a:rPr lang="en-US" sz="5000" dirty="0" smtClean="0">
                <a:solidFill>
                  <a:schemeClr val="accent3">
                    <a:lumMod val="40000"/>
                    <a:lumOff val="60000"/>
                  </a:schemeClr>
                </a:solidFill>
                <a:effectLst>
                  <a:outerShdw blurRad="50800" dist="38100" dir="2700000" algn="tl" rotWithShape="0">
                    <a:srgbClr val="000000">
                      <a:alpha val="43000"/>
                    </a:srgbClr>
                  </a:outerShdw>
                </a:effectLst>
              </a:rPr>
              <a:t>Find a Strong Visual Metaphor</a:t>
            </a:r>
            <a:endParaRPr lang="en-US" sz="5000" dirty="0">
              <a:solidFill>
                <a:schemeClr val="accent3">
                  <a:lumMod val="40000"/>
                  <a:lumOff val="60000"/>
                </a:schemeClr>
              </a:solidFill>
              <a:effectLst>
                <a:outerShdw blurRad="50800" dist="38100" dir="2700000" algn="tl" rotWithShape="0">
                  <a:srgbClr val="000000">
                    <a:alpha val="43000"/>
                  </a:srgbClr>
                </a:outerShdw>
              </a:effectLst>
            </a:endParaRPr>
          </a:p>
        </p:txBody>
      </p:sp>
      <p:sp>
        <p:nvSpPr>
          <p:cNvPr id="2" name="TextBox 1"/>
          <p:cNvSpPr txBox="1"/>
          <p:nvPr/>
        </p:nvSpPr>
        <p:spPr>
          <a:xfrm>
            <a:off x="5435600" y="3162300"/>
            <a:ext cx="2540000" cy="1015663"/>
          </a:xfrm>
          <a:prstGeom prst="rect">
            <a:avLst/>
          </a:prstGeom>
          <a:noFill/>
        </p:spPr>
        <p:txBody>
          <a:bodyPr wrap="square" rtlCol="0">
            <a:spAutoFit/>
          </a:bodyPr>
          <a:lstStyle/>
          <a:p>
            <a:r>
              <a:rPr lang="en-US" sz="3000" dirty="0">
                <a:solidFill>
                  <a:srgbClr val="FFFFFF"/>
                </a:solidFill>
                <a:latin typeface="Eurostile Condensed"/>
                <a:cs typeface="Eurostile Condensed"/>
              </a:rPr>
              <a:t>o</a:t>
            </a:r>
            <a:r>
              <a:rPr lang="en-US" sz="3000" dirty="0" smtClean="0">
                <a:solidFill>
                  <a:srgbClr val="FFFFFF"/>
                </a:solidFill>
                <a:latin typeface="Eurostile Condensed"/>
                <a:cs typeface="Eurostile Condensed"/>
              </a:rPr>
              <a:t>ne big image</a:t>
            </a:r>
          </a:p>
          <a:p>
            <a:r>
              <a:rPr lang="en-US" sz="3000" dirty="0" smtClean="0">
                <a:solidFill>
                  <a:srgbClr val="FFFFFF"/>
                </a:solidFill>
                <a:latin typeface="Eurostile Condensed"/>
                <a:cs typeface="Eurostile Condensed"/>
              </a:rPr>
              <a:t>per big idea</a:t>
            </a:r>
          </a:p>
        </p:txBody>
      </p:sp>
    </p:spTree>
    <p:extLst>
      <p:ext uri="{BB962C8B-B14F-4D97-AF65-F5344CB8AC3E}">
        <p14:creationId xmlns:p14="http://schemas.microsoft.com/office/powerpoint/2010/main" val="35624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the Right Visual</a:t>
            </a:r>
            <a:endParaRPr lang="en-US" dirty="0"/>
          </a:p>
        </p:txBody>
      </p:sp>
      <p:sp>
        <p:nvSpPr>
          <p:cNvPr id="3" name="Content Placeholder 2"/>
          <p:cNvSpPr>
            <a:spLocks noGrp="1"/>
          </p:cNvSpPr>
          <p:nvPr>
            <p:ph idx="1"/>
          </p:nvPr>
        </p:nvSpPr>
        <p:spPr>
          <a:xfrm>
            <a:off x="457200" y="1200151"/>
            <a:ext cx="8229600" cy="2819400"/>
          </a:xfrm>
        </p:spPr>
        <p:txBody>
          <a:bodyPr>
            <a:normAutofit fontScale="85000" lnSpcReduction="20000"/>
          </a:bodyPr>
          <a:lstStyle/>
          <a:p>
            <a:r>
              <a:rPr lang="en-US" sz="3600" dirty="0" smtClean="0"/>
              <a:t>Is the information included in the graphic suitable for purpose of the talk?</a:t>
            </a:r>
          </a:p>
          <a:p>
            <a:r>
              <a:rPr lang="en-US" sz="3600" dirty="0" smtClean="0"/>
              <a:t>Is the information included suitable for a graphic?</a:t>
            </a:r>
          </a:p>
          <a:p>
            <a:r>
              <a:rPr lang="en-US" sz="3600" dirty="0" smtClean="0"/>
              <a:t>What sort of graphic makes the most sense?</a:t>
            </a:r>
            <a:endParaRPr lang="en-US" sz="3600" dirty="0"/>
          </a:p>
        </p:txBody>
      </p:sp>
      <p:sp>
        <p:nvSpPr>
          <p:cNvPr id="4" name="TextBox 3"/>
          <p:cNvSpPr txBox="1"/>
          <p:nvPr/>
        </p:nvSpPr>
        <p:spPr>
          <a:xfrm>
            <a:off x="1536700" y="4019551"/>
            <a:ext cx="7150100" cy="923330"/>
          </a:xfrm>
          <a:prstGeom prst="rect">
            <a:avLst/>
          </a:prstGeom>
          <a:noFill/>
        </p:spPr>
        <p:txBody>
          <a:bodyPr wrap="square" rtlCol="0">
            <a:spAutoFit/>
          </a:bodyPr>
          <a:lstStyle/>
          <a:p>
            <a:pPr algn="r"/>
            <a:r>
              <a:rPr lang="en-US" sz="2200" b="1" dirty="0" smtClean="0">
                <a:latin typeface="Eurostile"/>
                <a:cs typeface="Eurostile"/>
              </a:rPr>
              <a:t>Traci Nathans-Kelly &amp; Christine G. </a:t>
            </a:r>
            <a:r>
              <a:rPr lang="en-US" sz="2200" b="1" dirty="0" err="1" smtClean="0">
                <a:latin typeface="Eurostile"/>
                <a:cs typeface="Eurostile"/>
              </a:rPr>
              <a:t>Nocmeto</a:t>
            </a:r>
            <a:endParaRPr lang="en-US" sz="2200" b="1" dirty="0" smtClean="0">
              <a:latin typeface="Eurostile"/>
              <a:cs typeface="Eurostile"/>
            </a:endParaRPr>
          </a:p>
          <a:p>
            <a:pPr algn="r"/>
            <a:r>
              <a:rPr lang="en-US" sz="1600" i="1" dirty="0" smtClean="0">
                <a:latin typeface="Eurostile"/>
                <a:cs typeface="Eurostile"/>
              </a:rPr>
              <a:t>Slide Rules: Design, Build &amp; Archive Presentations</a:t>
            </a:r>
            <a:br>
              <a:rPr lang="en-US" sz="1600" i="1" dirty="0" smtClean="0">
                <a:latin typeface="Eurostile"/>
                <a:cs typeface="Eurostile"/>
              </a:rPr>
            </a:br>
            <a:r>
              <a:rPr lang="en-US" sz="1600" i="1" dirty="0" smtClean="0">
                <a:latin typeface="Eurostile"/>
                <a:cs typeface="Eurostile"/>
              </a:rPr>
              <a:t>in the Engineering &amp; Technical Fields (p.111)  </a:t>
            </a:r>
            <a:endParaRPr lang="en-US" sz="1600" i="1" dirty="0">
              <a:latin typeface="Eurostile"/>
              <a:cs typeface="Eurostile"/>
            </a:endParaRPr>
          </a:p>
        </p:txBody>
      </p:sp>
    </p:spTree>
    <p:extLst>
      <p:ext uri="{BB962C8B-B14F-4D97-AF65-F5344CB8AC3E}">
        <p14:creationId xmlns:p14="http://schemas.microsoft.com/office/powerpoint/2010/main" val="886371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300" dirty="0" smtClean="0"/>
              <a:t>Overall Theme: Hitting Home Runs in Media Relations</a:t>
            </a:r>
            <a:endParaRPr lang="en-US" sz="3300" dirty="0"/>
          </a:p>
        </p:txBody>
      </p:sp>
      <p:pic>
        <p:nvPicPr>
          <p:cNvPr id="4" name="Picture 3" descr="Slid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295400"/>
            <a:ext cx="2286000" cy="1714500"/>
          </a:xfrm>
          <a:prstGeom prst="rect">
            <a:avLst/>
          </a:prstGeom>
          <a:ln>
            <a:solidFill>
              <a:schemeClr val="tx1"/>
            </a:solidFill>
          </a:ln>
        </p:spPr>
      </p:pic>
      <p:pic>
        <p:nvPicPr>
          <p:cNvPr id="5" name="Picture 4" descr="Slide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1295400"/>
            <a:ext cx="2286000" cy="1714500"/>
          </a:xfrm>
          <a:prstGeom prst="rect">
            <a:avLst/>
          </a:prstGeom>
          <a:ln>
            <a:solidFill>
              <a:schemeClr val="tx1"/>
            </a:solidFill>
          </a:ln>
        </p:spPr>
      </p:pic>
      <p:pic>
        <p:nvPicPr>
          <p:cNvPr id="6" name="Picture 5" descr="Slide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295400"/>
            <a:ext cx="2286000" cy="1714500"/>
          </a:xfrm>
          <a:prstGeom prst="rect">
            <a:avLst/>
          </a:prstGeom>
          <a:ln>
            <a:solidFill>
              <a:srgbClr val="073779"/>
            </a:solidFill>
          </a:ln>
        </p:spPr>
      </p:pic>
      <p:pic>
        <p:nvPicPr>
          <p:cNvPr id="7" name="Picture 6" descr="Slide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400" y="3238500"/>
            <a:ext cx="2286000" cy="1714500"/>
          </a:xfrm>
          <a:prstGeom prst="rect">
            <a:avLst/>
          </a:prstGeom>
          <a:ln>
            <a:solidFill>
              <a:schemeClr val="tx1"/>
            </a:solidFill>
          </a:ln>
        </p:spPr>
      </p:pic>
      <p:pic>
        <p:nvPicPr>
          <p:cNvPr id="8" name="Picture 7" descr="Slide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200" y="3238500"/>
            <a:ext cx="2286000" cy="1714500"/>
          </a:xfrm>
          <a:prstGeom prst="rect">
            <a:avLst/>
          </a:prstGeom>
          <a:ln>
            <a:solidFill>
              <a:schemeClr val="tx1"/>
            </a:solidFill>
          </a:ln>
        </p:spPr>
      </p:pic>
      <p:pic>
        <p:nvPicPr>
          <p:cNvPr id="9" name="Picture 8" descr="Slide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0800" y="3238500"/>
            <a:ext cx="2286000" cy="1714500"/>
          </a:xfrm>
          <a:prstGeom prst="rect">
            <a:avLst/>
          </a:prstGeom>
          <a:ln>
            <a:solidFill>
              <a:schemeClr val="tx1"/>
            </a:solidFill>
          </a:ln>
        </p:spPr>
      </p:pic>
    </p:spTree>
    <p:extLst>
      <p:ext uri="{BB962C8B-B14F-4D97-AF65-F5344CB8AC3E}">
        <p14:creationId xmlns:p14="http://schemas.microsoft.com/office/powerpoint/2010/main" val="91864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31869130Medium-stream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3" name="Title 2"/>
          <p:cNvSpPr>
            <a:spLocks noGrp="1"/>
          </p:cNvSpPr>
          <p:nvPr>
            <p:ph type="title"/>
          </p:nvPr>
        </p:nvSpPr>
        <p:spPr>
          <a:xfrm>
            <a:off x="394897" y="4135889"/>
            <a:ext cx="8089118" cy="857250"/>
          </a:xfrm>
        </p:spPr>
        <p:txBody>
          <a:bodyPr/>
          <a:lstStyle/>
          <a:p>
            <a:pPr algn="l"/>
            <a:r>
              <a:rPr lang="en-US" dirty="0" smtClean="0">
                <a:solidFill>
                  <a:schemeClr val="tx1"/>
                </a:solidFill>
                <a:effectLst>
                  <a:outerShdw blurRad="50800" dist="38100" dir="2700000" algn="tl" rotWithShape="0">
                    <a:schemeClr val="bg1">
                      <a:lumMod val="95000"/>
                      <a:alpha val="43000"/>
                    </a:schemeClr>
                  </a:outerShdw>
                </a:effectLst>
              </a:rPr>
              <a:t>Selecting Strong Images</a:t>
            </a:r>
            <a:endParaRPr lang="en-US" dirty="0">
              <a:solidFill>
                <a:schemeClr val="tx1"/>
              </a:solidFill>
              <a:effectLst>
                <a:outerShdw blurRad="50800" dist="38100" dir="2700000" algn="tl" rotWithShape="0">
                  <a:schemeClr val="bg1">
                    <a:lumMod val="95000"/>
                    <a:alpha val="43000"/>
                  </a:schemeClr>
                </a:outerShdw>
              </a:effectLst>
            </a:endParaRPr>
          </a:p>
        </p:txBody>
      </p:sp>
    </p:spTree>
    <p:extLst>
      <p:ext uri="{BB962C8B-B14F-4D97-AF65-F5344CB8AC3E}">
        <p14:creationId xmlns:p14="http://schemas.microsoft.com/office/powerpoint/2010/main" val="95289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31785238Large-Pixe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title"/>
          </p:nvPr>
        </p:nvSpPr>
        <p:spPr/>
        <p:txBody>
          <a:bodyPr>
            <a:noAutofit/>
          </a:bodyPr>
          <a:lstStyle/>
          <a:p>
            <a:pPr algn="l"/>
            <a:r>
              <a:rPr lang="en-US" sz="7200" dirty="0" smtClean="0">
                <a:solidFill>
                  <a:srgbClr val="FFCC00"/>
                </a:solidFill>
                <a:effectLst>
                  <a:outerShdw blurRad="50800" dist="38100" dir="2700000" algn="tl" rotWithShape="0">
                    <a:srgbClr val="000000">
                      <a:alpha val="43000"/>
                    </a:srgbClr>
                  </a:outerShdw>
                </a:effectLst>
              </a:rPr>
              <a:t>Pixel Power</a:t>
            </a:r>
            <a:endParaRPr lang="en-US" sz="7200" dirty="0">
              <a:solidFill>
                <a:srgbClr val="FFCC00"/>
              </a:solidFill>
              <a:effectLst>
                <a:outerShdw blurRad="50800" dist="38100" dir="2700000" algn="tl" rotWithShape="0">
                  <a:srgbClr val="000000">
                    <a:alpha val="43000"/>
                  </a:srgbClr>
                </a:outerShdw>
              </a:effectLst>
            </a:endParaRPr>
          </a:p>
        </p:txBody>
      </p:sp>
      <p:sp>
        <p:nvSpPr>
          <p:cNvPr id="4" name="Title 1"/>
          <p:cNvSpPr txBox="1">
            <a:spLocks/>
          </p:cNvSpPr>
          <p:nvPr/>
        </p:nvSpPr>
        <p:spPr>
          <a:xfrm>
            <a:off x="558800" y="4135120"/>
            <a:ext cx="8229600" cy="7622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sz="5500" dirty="0" smtClean="0">
                <a:solidFill>
                  <a:srgbClr val="FFCC00"/>
                </a:solidFill>
                <a:effectLst>
                  <a:outerShdw blurRad="50800" dist="38100" dir="2700000" algn="tl" rotWithShape="0">
                    <a:srgbClr val="000000">
                      <a:alpha val="43000"/>
                    </a:srgbClr>
                  </a:outerShdw>
                </a:effectLst>
                <a:latin typeface="Calibri"/>
                <a:cs typeface="Calibri"/>
              </a:rPr>
              <a:t>formats: .jpg &amp; .</a:t>
            </a:r>
            <a:r>
              <a:rPr lang="en-US" sz="5500" dirty="0" err="1" smtClean="0">
                <a:solidFill>
                  <a:srgbClr val="FFCC00"/>
                </a:solidFill>
                <a:effectLst>
                  <a:outerShdw blurRad="50800" dist="38100" dir="2700000" algn="tl" rotWithShape="0">
                    <a:srgbClr val="000000">
                      <a:alpha val="43000"/>
                    </a:srgbClr>
                  </a:outerShdw>
                </a:effectLst>
                <a:latin typeface="Calibri"/>
                <a:cs typeface="Calibri"/>
              </a:rPr>
              <a:t>png</a:t>
            </a:r>
            <a:r>
              <a:rPr lang="en-US" sz="5500" dirty="0" smtClean="0">
                <a:solidFill>
                  <a:srgbClr val="FFCC00"/>
                </a:solidFill>
                <a:effectLst>
                  <a:outerShdw blurRad="50800" dist="38100" dir="2700000" algn="tl" rotWithShape="0">
                    <a:srgbClr val="000000">
                      <a:alpha val="43000"/>
                    </a:srgbClr>
                  </a:outerShdw>
                </a:effectLst>
                <a:latin typeface="Calibri"/>
                <a:cs typeface="Calibri"/>
              </a:rPr>
              <a:t> </a:t>
            </a:r>
            <a:endParaRPr lang="en-US" sz="5500" dirty="0">
              <a:solidFill>
                <a:srgbClr val="FFCC00"/>
              </a:solidFill>
              <a:effectLst>
                <a:outerShdw blurRad="50800" dist="38100" dir="2700000" algn="tl" rotWithShape="0">
                  <a:srgbClr val="000000">
                    <a:alpha val="43000"/>
                  </a:srgbClr>
                </a:outerShdw>
              </a:effectLst>
              <a:latin typeface="Calibri"/>
              <a:cs typeface="Calibri"/>
            </a:endParaRPr>
          </a:p>
        </p:txBody>
      </p:sp>
      <p:sp>
        <p:nvSpPr>
          <p:cNvPr id="5" name="Title 1"/>
          <p:cNvSpPr txBox="1">
            <a:spLocks/>
          </p:cNvSpPr>
          <p:nvPr/>
        </p:nvSpPr>
        <p:spPr>
          <a:xfrm>
            <a:off x="802640" y="2153920"/>
            <a:ext cx="2428240" cy="6906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sz="4000" dirty="0" smtClean="0">
                <a:solidFill>
                  <a:schemeClr val="accent4"/>
                </a:solidFill>
                <a:effectLst>
                  <a:outerShdw blurRad="50800" dist="38100" dir="2700000" algn="tl" rotWithShape="0">
                    <a:srgbClr val="000000">
                      <a:alpha val="43000"/>
                    </a:srgbClr>
                  </a:outerShdw>
                </a:effectLst>
                <a:latin typeface="Calibri"/>
                <a:cs typeface="Calibri"/>
              </a:rPr>
              <a:t>minimum:</a:t>
            </a:r>
          </a:p>
        </p:txBody>
      </p:sp>
      <p:sp>
        <p:nvSpPr>
          <p:cNvPr id="7" name="TextBox 6"/>
          <p:cNvSpPr txBox="1"/>
          <p:nvPr/>
        </p:nvSpPr>
        <p:spPr>
          <a:xfrm>
            <a:off x="3769360" y="2153920"/>
            <a:ext cx="1497125" cy="707886"/>
          </a:xfrm>
          <a:prstGeom prst="rect">
            <a:avLst/>
          </a:prstGeom>
          <a:noFill/>
        </p:spPr>
        <p:txBody>
          <a:bodyPr wrap="none" rtlCol="0">
            <a:spAutoFit/>
          </a:bodyPr>
          <a:lstStyle/>
          <a:p>
            <a:r>
              <a:rPr lang="en-US" sz="4000" b="1" dirty="0">
                <a:solidFill>
                  <a:schemeClr val="accent4"/>
                </a:solidFill>
                <a:effectLst>
                  <a:outerShdw blurRad="50800" dist="38100" dir="2700000" algn="tl" rotWithShape="0">
                    <a:srgbClr val="000000">
                      <a:alpha val="43000"/>
                    </a:srgbClr>
                  </a:outerShdw>
                </a:effectLst>
                <a:cs typeface="Calibri"/>
              </a:rPr>
              <a:t>72 dpi</a:t>
            </a:r>
            <a:endParaRPr lang="en-US" sz="4000" b="1" dirty="0"/>
          </a:p>
        </p:txBody>
      </p:sp>
      <p:sp>
        <p:nvSpPr>
          <p:cNvPr id="8" name="Title 1"/>
          <p:cNvSpPr txBox="1">
            <a:spLocks/>
          </p:cNvSpPr>
          <p:nvPr/>
        </p:nvSpPr>
        <p:spPr>
          <a:xfrm>
            <a:off x="629920" y="2885440"/>
            <a:ext cx="2600960" cy="6906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sz="4000" dirty="0" smtClean="0">
                <a:solidFill>
                  <a:schemeClr val="accent4"/>
                </a:solidFill>
                <a:effectLst>
                  <a:outerShdw blurRad="50800" dist="38100" dir="2700000" algn="tl" rotWithShape="0">
                    <a:srgbClr val="000000">
                      <a:alpha val="43000"/>
                    </a:srgbClr>
                  </a:outerShdw>
                </a:effectLst>
                <a:latin typeface="Calibri"/>
                <a:cs typeface="Calibri"/>
              </a:rPr>
              <a:t>maximum:</a:t>
            </a:r>
          </a:p>
        </p:txBody>
      </p:sp>
      <p:sp>
        <p:nvSpPr>
          <p:cNvPr id="9" name="TextBox 8"/>
          <p:cNvSpPr txBox="1"/>
          <p:nvPr/>
        </p:nvSpPr>
        <p:spPr>
          <a:xfrm>
            <a:off x="3769360" y="2865120"/>
            <a:ext cx="2694117" cy="707886"/>
          </a:xfrm>
          <a:prstGeom prst="rect">
            <a:avLst/>
          </a:prstGeom>
          <a:noFill/>
        </p:spPr>
        <p:txBody>
          <a:bodyPr wrap="none" rtlCol="0">
            <a:spAutoFit/>
          </a:bodyPr>
          <a:lstStyle/>
          <a:p>
            <a:r>
              <a:rPr lang="en-US" sz="4000" b="1" dirty="0" smtClean="0">
                <a:solidFill>
                  <a:schemeClr val="accent4"/>
                </a:solidFill>
                <a:effectLst>
                  <a:outerShdw blurRad="50800" dist="38100" dir="2700000" algn="tl" rotWithShape="0">
                    <a:srgbClr val="000000">
                      <a:alpha val="43000"/>
                    </a:srgbClr>
                  </a:outerShdw>
                </a:effectLst>
                <a:cs typeface="Calibri"/>
              </a:rPr>
              <a:t>100-120 dpi</a:t>
            </a:r>
            <a:endParaRPr lang="en-US" sz="4000" b="1" dirty="0"/>
          </a:p>
        </p:txBody>
      </p:sp>
      <p:sp>
        <p:nvSpPr>
          <p:cNvPr id="10" name="TextBox 9"/>
          <p:cNvSpPr txBox="1"/>
          <p:nvPr/>
        </p:nvSpPr>
        <p:spPr>
          <a:xfrm>
            <a:off x="6798757" y="2160766"/>
            <a:ext cx="1757112" cy="707886"/>
          </a:xfrm>
          <a:prstGeom prst="rect">
            <a:avLst/>
          </a:prstGeom>
          <a:noFill/>
        </p:spPr>
        <p:txBody>
          <a:bodyPr wrap="none" rtlCol="0">
            <a:spAutoFit/>
          </a:bodyPr>
          <a:lstStyle/>
          <a:p>
            <a:r>
              <a:rPr lang="en-US" sz="4000" b="1" dirty="0" smtClean="0">
                <a:solidFill>
                  <a:schemeClr val="accent4"/>
                </a:solidFill>
                <a:effectLst>
                  <a:outerShdw blurRad="50800" dist="38100" dir="2700000" algn="tl" rotWithShape="0">
                    <a:srgbClr val="000000">
                      <a:alpha val="43000"/>
                    </a:srgbClr>
                  </a:outerShdw>
                </a:effectLst>
                <a:cs typeface="Calibri"/>
              </a:rPr>
              <a:t>120 dpi</a:t>
            </a:r>
            <a:endParaRPr lang="en-US" sz="4000" b="1" dirty="0"/>
          </a:p>
        </p:txBody>
      </p:sp>
      <p:sp>
        <p:nvSpPr>
          <p:cNvPr id="11" name="TextBox 10"/>
          <p:cNvSpPr txBox="1"/>
          <p:nvPr/>
        </p:nvSpPr>
        <p:spPr>
          <a:xfrm>
            <a:off x="6798757" y="2868652"/>
            <a:ext cx="2012590" cy="707886"/>
          </a:xfrm>
          <a:prstGeom prst="rect">
            <a:avLst/>
          </a:prstGeom>
          <a:noFill/>
        </p:spPr>
        <p:txBody>
          <a:bodyPr wrap="none" rtlCol="0">
            <a:spAutoFit/>
          </a:bodyPr>
          <a:lstStyle/>
          <a:p>
            <a:r>
              <a:rPr lang="en-US" sz="4000" b="1" dirty="0" smtClean="0">
                <a:solidFill>
                  <a:schemeClr val="accent4"/>
                </a:solidFill>
                <a:effectLst>
                  <a:outerShdw blurRad="50800" dist="38100" dir="2700000" algn="tl" rotWithShape="0">
                    <a:srgbClr val="000000">
                      <a:alpha val="43000"/>
                    </a:srgbClr>
                  </a:outerShdw>
                </a:effectLst>
                <a:cs typeface="Calibri"/>
              </a:rPr>
              <a:t>300+ dpi</a:t>
            </a:r>
            <a:endParaRPr lang="en-US" sz="4000" b="1" dirty="0"/>
          </a:p>
        </p:txBody>
      </p:sp>
      <p:sp>
        <p:nvSpPr>
          <p:cNvPr id="12" name="Title 1"/>
          <p:cNvSpPr txBox="1">
            <a:spLocks/>
          </p:cNvSpPr>
          <p:nvPr/>
        </p:nvSpPr>
        <p:spPr>
          <a:xfrm>
            <a:off x="3789680" y="1503914"/>
            <a:ext cx="1625600" cy="6906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l"/>
            <a:r>
              <a:rPr lang="en-US" sz="2800" u="sng" dirty="0" smtClean="0">
                <a:solidFill>
                  <a:schemeClr val="accent3"/>
                </a:solidFill>
                <a:effectLst>
                  <a:outerShdw blurRad="50800" dist="38100" dir="2700000" algn="tl" rotWithShape="0">
                    <a:srgbClr val="000000">
                      <a:alpha val="43000"/>
                    </a:srgbClr>
                  </a:outerShdw>
                </a:effectLst>
                <a:latin typeface="Calibri"/>
                <a:cs typeface="Calibri"/>
              </a:rPr>
              <a:t>screen</a:t>
            </a:r>
          </a:p>
        </p:txBody>
      </p:sp>
      <p:sp>
        <p:nvSpPr>
          <p:cNvPr id="13" name="Title 1"/>
          <p:cNvSpPr txBox="1">
            <a:spLocks/>
          </p:cNvSpPr>
          <p:nvPr/>
        </p:nvSpPr>
        <p:spPr>
          <a:xfrm>
            <a:off x="6798757" y="1503914"/>
            <a:ext cx="1625600" cy="6906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l"/>
            <a:r>
              <a:rPr lang="en-US" sz="2800" u="sng" dirty="0" smtClean="0">
                <a:solidFill>
                  <a:schemeClr val="accent3"/>
                </a:solidFill>
                <a:effectLst>
                  <a:outerShdw blurRad="50800" dist="38100" dir="2700000" algn="tl" rotWithShape="0">
                    <a:srgbClr val="000000">
                      <a:alpha val="43000"/>
                    </a:srgbClr>
                  </a:outerShdw>
                </a:effectLst>
                <a:latin typeface="Calibri"/>
                <a:cs typeface="Calibri"/>
              </a:rPr>
              <a:t>print</a:t>
            </a:r>
          </a:p>
        </p:txBody>
      </p:sp>
    </p:spTree>
    <p:extLst>
      <p:ext uri="{BB962C8B-B14F-4D97-AF65-F5344CB8AC3E}">
        <p14:creationId xmlns:p14="http://schemas.microsoft.com/office/powerpoint/2010/main" val="411946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kstockPhotos-489960530.eps"/>
          <p:cNvPicPr>
            <a:picLocks noChangeAspect="1"/>
          </p:cNvPicPr>
          <p:nvPr/>
        </p:nvPicPr>
        <p:blipFill rotWithShape="1">
          <a:blip r:embed="rId2">
            <a:alphaModFix amt="88000"/>
            <a:extLst>
              <a:ext uri="{28A0092B-C50C-407E-A947-70E740481C1C}">
                <a14:useLocalDpi xmlns:a14="http://schemas.microsoft.com/office/drawing/2010/main" val="0"/>
              </a:ext>
            </a:extLst>
          </a:blip>
          <a:srcRect l="-1" t="-80" r="-428" b="19272"/>
          <a:stretch/>
        </p:blipFill>
        <p:spPr>
          <a:xfrm>
            <a:off x="-150083" y="-692723"/>
            <a:ext cx="9444180" cy="7573819"/>
          </a:xfrm>
          <a:prstGeom prst="rect">
            <a:avLst/>
          </a:prstGeom>
        </p:spPr>
      </p:pic>
      <p:sp>
        <p:nvSpPr>
          <p:cNvPr id="6" name="Title 1"/>
          <p:cNvSpPr txBox="1">
            <a:spLocks/>
          </p:cNvSpPr>
          <p:nvPr/>
        </p:nvSpPr>
        <p:spPr>
          <a:xfrm>
            <a:off x="457200" y="205979"/>
            <a:ext cx="8229600" cy="1348502"/>
          </a:xfrm>
          <a:prstGeom prst="rect">
            <a:avLst/>
          </a:prstGeom>
        </p:spPr>
        <p:txBody>
          <a:bodyP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l"/>
            <a:r>
              <a:rPr lang="en-US" sz="6800" dirty="0" smtClean="0">
                <a:solidFill>
                  <a:srgbClr val="FFCC00"/>
                </a:solidFill>
                <a:effectLst>
                  <a:outerShdw blurRad="50800" dist="38100" dir="2700000" algn="tl" rotWithShape="0">
                    <a:srgbClr val="000000">
                      <a:alpha val="43000"/>
                    </a:srgbClr>
                  </a:outerShdw>
                </a:effectLst>
                <a:latin typeface="Eurostile"/>
                <a:cs typeface="Eurostile"/>
              </a:rPr>
              <a:t>Vector Versatility</a:t>
            </a:r>
            <a:endParaRPr lang="en-US" sz="6800" dirty="0">
              <a:solidFill>
                <a:srgbClr val="FFCC00"/>
              </a:solidFill>
              <a:effectLst>
                <a:outerShdw blurRad="50800" dist="38100" dir="2700000" algn="tl" rotWithShape="0">
                  <a:srgbClr val="000000">
                    <a:alpha val="43000"/>
                  </a:srgbClr>
                </a:outerShdw>
              </a:effectLst>
              <a:latin typeface="Eurostile"/>
              <a:cs typeface="Eurostile"/>
            </a:endParaRPr>
          </a:p>
        </p:txBody>
      </p:sp>
      <p:sp>
        <p:nvSpPr>
          <p:cNvPr id="7" name="Title 1"/>
          <p:cNvSpPr txBox="1">
            <a:spLocks/>
          </p:cNvSpPr>
          <p:nvPr/>
        </p:nvSpPr>
        <p:spPr>
          <a:xfrm>
            <a:off x="609600" y="3162300"/>
            <a:ext cx="8229600" cy="17350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sz="5500" dirty="0" smtClean="0">
                <a:solidFill>
                  <a:schemeClr val="accent3"/>
                </a:solidFill>
                <a:effectLst>
                  <a:outerShdw blurRad="50800" dist="38100" dir="2700000" algn="tl" rotWithShape="0">
                    <a:srgbClr val="000000">
                      <a:alpha val="43000"/>
                    </a:srgbClr>
                  </a:outerShdw>
                </a:effectLst>
                <a:latin typeface="Calibri"/>
                <a:cs typeface="Calibri"/>
              </a:rPr>
              <a:t>scales to any size</a:t>
            </a:r>
          </a:p>
          <a:p>
            <a:pPr algn="r"/>
            <a:r>
              <a:rPr lang="en-US" sz="5500" dirty="0" smtClean="0">
                <a:solidFill>
                  <a:schemeClr val="accent3"/>
                </a:solidFill>
                <a:effectLst>
                  <a:outerShdw blurRad="50800" dist="38100" dir="2700000" algn="tl" rotWithShape="0">
                    <a:srgbClr val="000000">
                      <a:alpha val="43000"/>
                    </a:srgbClr>
                  </a:outerShdw>
                </a:effectLst>
                <a:latin typeface="Calibri"/>
                <a:cs typeface="Calibri"/>
              </a:rPr>
              <a:t>format: .</a:t>
            </a:r>
            <a:r>
              <a:rPr lang="en-US" sz="5500" dirty="0" err="1" smtClean="0">
                <a:solidFill>
                  <a:schemeClr val="accent3"/>
                </a:solidFill>
                <a:effectLst>
                  <a:outerShdw blurRad="50800" dist="38100" dir="2700000" algn="tl" rotWithShape="0">
                    <a:srgbClr val="000000">
                      <a:alpha val="43000"/>
                    </a:srgbClr>
                  </a:outerShdw>
                </a:effectLst>
                <a:latin typeface="Calibri"/>
                <a:cs typeface="Calibri"/>
              </a:rPr>
              <a:t>eps</a:t>
            </a:r>
            <a:endParaRPr lang="en-US" sz="5500" dirty="0">
              <a:solidFill>
                <a:schemeClr val="accent3"/>
              </a:solidFill>
              <a:effectLst>
                <a:outerShdw blurRad="50800" dist="38100" dir="2700000" algn="tl" rotWithShape="0">
                  <a:srgbClr val="000000">
                    <a:alpha val="43000"/>
                  </a:srgbClr>
                </a:outerShdw>
              </a:effectLst>
              <a:latin typeface="Calibri"/>
              <a:cs typeface="Calibri"/>
            </a:endParaRPr>
          </a:p>
        </p:txBody>
      </p:sp>
    </p:spTree>
    <p:extLst>
      <p:ext uri="{BB962C8B-B14F-4D97-AF65-F5344CB8AC3E}">
        <p14:creationId xmlns:p14="http://schemas.microsoft.com/office/powerpoint/2010/main" val="89136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8541" y="68580"/>
            <a:ext cx="6673076" cy="5004807"/>
            <a:chOff x="1501867" y="68580"/>
            <a:chExt cx="6673076" cy="5004807"/>
          </a:xfrm>
        </p:grpSpPr>
        <p:sp>
          <p:nvSpPr>
            <p:cNvPr id="5" name="Rectangle 4"/>
            <p:cNvSpPr/>
            <p:nvPr/>
          </p:nvSpPr>
          <p:spPr>
            <a:xfrm>
              <a:off x="1501867" y="68580"/>
              <a:ext cx="6673076" cy="5004807"/>
            </a:xfrm>
            <a:prstGeom prst="rect">
              <a:avLst/>
            </a:prstGeom>
            <a:noFill/>
            <a:ln w="76200" cmpd="sng">
              <a:solidFill>
                <a:schemeClr val="tx2">
                  <a:alpha val="75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65300" y="4341695"/>
              <a:ext cx="6393365" cy="677108"/>
            </a:xfrm>
            <a:prstGeom prst="rect">
              <a:avLst/>
            </a:prstGeom>
            <a:noFill/>
          </p:spPr>
          <p:txBody>
            <a:bodyPr wrap="square" rtlCol="0">
              <a:spAutoFit/>
            </a:bodyPr>
            <a:lstStyle/>
            <a:p>
              <a:pPr algn="r"/>
              <a:r>
                <a:rPr lang="en-US" sz="3800" b="1" dirty="0" smtClean="0">
                  <a:solidFill>
                    <a:schemeClr val="tx2"/>
                  </a:solidFill>
                  <a:effectLst>
                    <a:outerShdw blurRad="50800" dist="38100" dir="2700000" algn="tl" rotWithShape="0">
                      <a:srgbClr val="000000">
                        <a:alpha val="43000"/>
                      </a:srgbClr>
                    </a:outerShdw>
                  </a:effectLst>
                </a:rPr>
                <a:t>4:3 aspect ratio </a:t>
              </a:r>
              <a:r>
                <a:rPr lang="en-US" sz="2400" i="1" dirty="0" smtClean="0">
                  <a:solidFill>
                    <a:schemeClr val="tx2"/>
                  </a:solidFill>
                  <a:effectLst>
                    <a:outerShdw blurRad="50800" dist="38100" dir="2700000" algn="tl" rotWithShape="0">
                      <a:srgbClr val="000000">
                        <a:alpha val="43000"/>
                      </a:srgbClr>
                    </a:outerShdw>
                  </a:effectLst>
                </a:rPr>
                <a:t>(PowerPoint Default) </a:t>
              </a:r>
              <a:endParaRPr lang="en-US" sz="2400" i="1" dirty="0">
                <a:solidFill>
                  <a:schemeClr val="tx2"/>
                </a:solidFill>
                <a:effectLst>
                  <a:outerShdw blurRad="50800" dist="38100" dir="2700000" algn="tl" rotWithShape="0">
                    <a:srgbClr val="000000">
                      <a:alpha val="43000"/>
                    </a:srgbClr>
                  </a:outerShdw>
                </a:effectLst>
              </a:endParaRPr>
            </a:p>
          </p:txBody>
        </p:sp>
      </p:grpSp>
      <p:sp>
        <p:nvSpPr>
          <p:cNvPr id="8" name="Rectangle 7"/>
          <p:cNvSpPr/>
          <p:nvPr/>
        </p:nvSpPr>
        <p:spPr>
          <a:xfrm>
            <a:off x="81280" y="68580"/>
            <a:ext cx="8981440" cy="4998720"/>
          </a:xfrm>
          <a:prstGeom prst="rect">
            <a:avLst/>
          </a:prstGeom>
          <a:noFill/>
          <a:ln w="76200" cmpd="sng">
            <a:solidFill>
              <a:schemeClr val="accent6">
                <a:alpha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76860" y="6613"/>
            <a:ext cx="5527040" cy="677108"/>
          </a:xfrm>
          <a:prstGeom prst="rect">
            <a:avLst/>
          </a:prstGeom>
          <a:noFill/>
          <a:ln>
            <a:noFill/>
            <a:prstDash val="dash"/>
          </a:ln>
        </p:spPr>
        <p:txBody>
          <a:bodyPr wrap="square" rtlCol="0">
            <a:spAutoFit/>
          </a:bodyPr>
          <a:lstStyle/>
          <a:p>
            <a:r>
              <a:rPr lang="en-US" sz="3800" b="1" dirty="0" smtClean="0">
                <a:solidFill>
                  <a:schemeClr val="accent6"/>
                </a:solidFill>
                <a:effectLst>
                  <a:outerShdw blurRad="50800" dist="38100" dir="2700000" algn="tl" rotWithShape="0">
                    <a:srgbClr val="000000">
                      <a:alpha val="43000"/>
                    </a:srgbClr>
                  </a:outerShdw>
                </a:effectLst>
              </a:rPr>
              <a:t>16:9 aspect ratio </a:t>
            </a:r>
            <a:r>
              <a:rPr lang="en-US" sz="2400" i="1" dirty="0" smtClean="0">
                <a:solidFill>
                  <a:schemeClr val="accent6"/>
                </a:solidFill>
                <a:effectLst>
                  <a:outerShdw blurRad="50800" dist="38100" dir="2700000" algn="tl" rotWithShape="0">
                    <a:srgbClr val="000000">
                      <a:alpha val="43000"/>
                    </a:srgbClr>
                  </a:outerShdw>
                </a:effectLst>
              </a:rPr>
              <a:t>(“widescreen”)</a:t>
            </a:r>
            <a:endParaRPr lang="en-US" sz="2400" i="1" dirty="0">
              <a:solidFill>
                <a:schemeClr val="accent6"/>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24491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kstockPhotos-473649408.jpg"/>
          <p:cNvPicPr>
            <a:picLocks noChangeAspect="1"/>
          </p:cNvPicPr>
          <p:nvPr/>
        </p:nvPicPr>
        <p:blipFill rotWithShape="1">
          <a:blip r:embed="rId3">
            <a:extLst>
              <a:ext uri="{28A0092B-C50C-407E-A947-70E740481C1C}">
                <a14:useLocalDpi xmlns:a14="http://schemas.microsoft.com/office/drawing/2010/main" val="0"/>
              </a:ext>
            </a:extLst>
          </a:blip>
          <a:srcRect l="11111"/>
          <a:stretch/>
        </p:blipFill>
        <p:spPr>
          <a:xfrm>
            <a:off x="0" y="0"/>
            <a:ext cx="9144000" cy="5143500"/>
          </a:xfrm>
          <a:prstGeom prst="rect">
            <a:avLst/>
          </a:prstGeom>
        </p:spPr>
      </p:pic>
      <p:sp>
        <p:nvSpPr>
          <p:cNvPr id="2" name="TextBox 1"/>
          <p:cNvSpPr txBox="1"/>
          <p:nvPr/>
        </p:nvSpPr>
        <p:spPr>
          <a:xfrm>
            <a:off x="241303" y="4495800"/>
            <a:ext cx="2908563" cy="523220"/>
          </a:xfrm>
          <a:prstGeom prst="rect">
            <a:avLst/>
          </a:prstGeom>
          <a:noFill/>
        </p:spPr>
        <p:txBody>
          <a:bodyPr wrap="none" rtlCol="0">
            <a:spAutoFit/>
          </a:bodyPr>
          <a:lstStyle/>
          <a:p>
            <a:r>
              <a:rPr lang="en-US" sz="2800" b="1" dirty="0" smtClean="0">
                <a:solidFill>
                  <a:srgbClr val="FFFFFF"/>
                </a:solidFill>
                <a:effectLst>
                  <a:outerShdw blurRad="50800" dist="38100" dir="2700000" algn="tl" rotWithShape="0">
                    <a:srgbClr val="000000">
                      <a:alpha val="43000"/>
                    </a:srgbClr>
                  </a:outerShdw>
                </a:effectLst>
                <a:latin typeface="American Typewriter"/>
                <a:cs typeface="American Typewriter"/>
              </a:rPr>
              <a:t>Mount Everest</a:t>
            </a:r>
            <a:endParaRPr lang="en-US" sz="2800" b="1" dirty="0">
              <a:solidFill>
                <a:srgbClr val="FFFFFF"/>
              </a:solidFill>
              <a:effectLst>
                <a:outerShdw blurRad="50800" dist="38100" dir="2700000" algn="tl" rotWithShape="0">
                  <a:srgbClr val="000000">
                    <a:alpha val="43000"/>
                  </a:srgbClr>
                </a:outerShdw>
              </a:effectLst>
              <a:latin typeface="American Typewriter"/>
              <a:cs typeface="American Typewriter"/>
            </a:endParaRPr>
          </a:p>
        </p:txBody>
      </p:sp>
    </p:spTree>
    <p:extLst>
      <p:ext uri="{BB962C8B-B14F-4D97-AF65-F5344CB8AC3E}">
        <p14:creationId xmlns:p14="http://schemas.microsoft.com/office/powerpoint/2010/main" val="8230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6" y="770203"/>
            <a:ext cx="2656703" cy="3749120"/>
          </a:xfrm>
        </p:spPr>
        <p:txBody>
          <a:bodyPr/>
          <a:lstStyle/>
          <a:p>
            <a:pPr algn="r"/>
            <a:r>
              <a:rPr lang="en-US" dirty="0" smtClean="0"/>
              <a:t>Image Coherence</a:t>
            </a:r>
            <a:endParaRPr lang="en-US" dirty="0"/>
          </a:p>
        </p:txBody>
      </p:sp>
      <p:grpSp>
        <p:nvGrpSpPr>
          <p:cNvPr id="6" name="Group 5"/>
          <p:cNvGrpSpPr/>
          <p:nvPr/>
        </p:nvGrpSpPr>
        <p:grpSpPr>
          <a:xfrm>
            <a:off x="3042125" y="770203"/>
            <a:ext cx="5582374" cy="3749120"/>
            <a:chOff x="1911563" y="1063229"/>
            <a:chExt cx="5582374" cy="3749120"/>
          </a:xfrm>
        </p:grpSpPr>
        <p:pic>
          <p:nvPicPr>
            <p:cNvPr id="3" name="Picture 2" descr="HomanPic_opt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1566" y="1063229"/>
              <a:ext cx="2665476" cy="1773936"/>
            </a:xfrm>
            <a:prstGeom prst="rect">
              <a:avLst/>
            </a:prstGeom>
            <a:ln>
              <a:solidFill>
                <a:srgbClr val="000000"/>
              </a:solidFill>
            </a:ln>
          </p:spPr>
        </p:pic>
        <p:pic>
          <p:nvPicPr>
            <p:cNvPr id="4" name="Picture 3" descr="CampusPic_opt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8461" y="1063230"/>
              <a:ext cx="2665476" cy="1773936"/>
            </a:xfrm>
            <a:prstGeom prst="rect">
              <a:avLst/>
            </a:prstGeom>
            <a:ln>
              <a:solidFill>
                <a:srgbClr val="000000"/>
              </a:solidFill>
            </a:ln>
          </p:spPr>
        </p:pic>
        <p:pic>
          <p:nvPicPr>
            <p:cNvPr id="5" name="Picture 4" descr="campusPic_opt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1563" y="3038412"/>
              <a:ext cx="2660904" cy="1773936"/>
            </a:xfrm>
            <a:prstGeom prst="rect">
              <a:avLst/>
            </a:prstGeom>
            <a:ln>
              <a:solidFill>
                <a:srgbClr val="000000"/>
              </a:solidFill>
            </a:ln>
          </p:spPr>
        </p:pic>
        <p:pic>
          <p:nvPicPr>
            <p:cNvPr id="7" name="Picture 2" descr="BD04912_"/>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396" t="29588" r="8165" b="18681"/>
            <a:stretch/>
          </p:blipFill>
          <p:spPr bwMode="auto">
            <a:xfrm>
              <a:off x="4828458" y="3038413"/>
              <a:ext cx="2665479" cy="17739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611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ampusPic_opt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6112" y="742262"/>
            <a:ext cx="5468112" cy="3639312"/>
          </a:xfrm>
          <a:prstGeom prst="rect">
            <a:avLst/>
          </a:prstGeom>
        </p:spPr>
      </p:pic>
      <p:sp>
        <p:nvSpPr>
          <p:cNvPr id="6" name="Title 5"/>
          <p:cNvSpPr>
            <a:spLocks noGrp="1"/>
          </p:cNvSpPr>
          <p:nvPr>
            <p:ph type="title"/>
          </p:nvPr>
        </p:nvSpPr>
        <p:spPr>
          <a:xfrm>
            <a:off x="6301948" y="742262"/>
            <a:ext cx="2615513" cy="3639311"/>
          </a:xfrm>
        </p:spPr>
        <p:txBody>
          <a:bodyPr>
            <a:normAutofit/>
          </a:bodyPr>
          <a:lstStyle/>
          <a:p>
            <a:pPr algn="l"/>
            <a:r>
              <a:rPr lang="en-US" dirty="0" smtClean="0">
                <a:solidFill>
                  <a:schemeClr val="accent3"/>
                </a:solidFill>
              </a:rPr>
              <a:t>Rule of Thirds Photo Example</a:t>
            </a:r>
            <a:endParaRPr lang="en-US" dirty="0">
              <a:solidFill>
                <a:schemeClr val="accent3"/>
              </a:solidFill>
            </a:endParaRPr>
          </a:p>
        </p:txBody>
      </p:sp>
      <p:grpSp>
        <p:nvGrpSpPr>
          <p:cNvPr id="13" name="Group 12"/>
          <p:cNvGrpSpPr>
            <a:grpSpLocks/>
          </p:cNvGrpSpPr>
          <p:nvPr/>
        </p:nvGrpSpPr>
        <p:grpSpPr>
          <a:xfrm>
            <a:off x="566113" y="742262"/>
            <a:ext cx="5480277" cy="3639311"/>
            <a:chOff x="917435" y="1566336"/>
            <a:chExt cx="7307036" cy="4861275"/>
          </a:xfrm>
        </p:grpSpPr>
        <p:cxnSp>
          <p:nvCxnSpPr>
            <p:cNvPr id="8" name="Straight Connector 7"/>
            <p:cNvCxnSpPr/>
            <p:nvPr/>
          </p:nvCxnSpPr>
          <p:spPr>
            <a:xfrm>
              <a:off x="3513680" y="1566336"/>
              <a:ext cx="0" cy="4861275"/>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001469" y="1566336"/>
              <a:ext cx="0" cy="4861275"/>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17435" y="3153855"/>
              <a:ext cx="7307036" cy="0"/>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17435" y="4914919"/>
              <a:ext cx="7307036" cy="0"/>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5763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78694" y="858970"/>
            <a:ext cx="6481700" cy="3645956"/>
          </a:xfrm>
          <a:prstGeom prst="rect">
            <a:avLst/>
          </a:prstGeom>
        </p:spPr>
      </p:pic>
      <p:sp>
        <p:nvSpPr>
          <p:cNvPr id="6" name="Title 5"/>
          <p:cNvSpPr>
            <a:spLocks noGrp="1"/>
          </p:cNvSpPr>
          <p:nvPr>
            <p:ph type="title"/>
          </p:nvPr>
        </p:nvSpPr>
        <p:spPr>
          <a:xfrm>
            <a:off x="219680" y="858970"/>
            <a:ext cx="1956486" cy="3645955"/>
          </a:xfrm>
        </p:spPr>
        <p:txBody>
          <a:bodyPr/>
          <a:lstStyle/>
          <a:p>
            <a:pPr algn="r"/>
            <a:r>
              <a:rPr lang="en-US" dirty="0" smtClean="0">
                <a:solidFill>
                  <a:schemeClr val="accent3"/>
                </a:solidFill>
              </a:rPr>
              <a:t>Rule of Thirds Slide Example</a:t>
            </a:r>
            <a:endParaRPr lang="en-US" dirty="0">
              <a:solidFill>
                <a:schemeClr val="accent3"/>
              </a:solidFill>
            </a:endParaRPr>
          </a:p>
        </p:txBody>
      </p:sp>
      <p:grpSp>
        <p:nvGrpSpPr>
          <p:cNvPr id="13" name="Group 12"/>
          <p:cNvGrpSpPr/>
          <p:nvPr/>
        </p:nvGrpSpPr>
        <p:grpSpPr>
          <a:xfrm>
            <a:off x="2278696" y="858970"/>
            <a:ext cx="6481701" cy="3645956"/>
            <a:chOff x="917435" y="1566336"/>
            <a:chExt cx="7307036" cy="4861275"/>
          </a:xfrm>
        </p:grpSpPr>
        <p:cxnSp>
          <p:nvCxnSpPr>
            <p:cNvPr id="8" name="Straight Connector 7"/>
            <p:cNvCxnSpPr/>
            <p:nvPr/>
          </p:nvCxnSpPr>
          <p:spPr>
            <a:xfrm>
              <a:off x="3513680" y="1566336"/>
              <a:ext cx="0" cy="4861275"/>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001469" y="1566336"/>
              <a:ext cx="0" cy="4861275"/>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17435" y="3086121"/>
              <a:ext cx="7307036" cy="0"/>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917435" y="4931852"/>
              <a:ext cx="7307036" cy="0"/>
            </a:xfrm>
            <a:prstGeom prst="line">
              <a:avLst/>
            </a:prstGeom>
            <a:ln w="76200" cmpd="sng">
              <a:solidFill>
                <a:schemeClr val="accent4">
                  <a:alpha val="70000"/>
                </a:schemeClr>
              </a:solidFill>
              <a:prstDash val="solid"/>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9878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Image Resources</a:t>
            </a:r>
            <a:endParaRPr lang="en-US" dirty="0"/>
          </a:p>
        </p:txBody>
      </p:sp>
      <p:sp>
        <p:nvSpPr>
          <p:cNvPr id="5" name="Text Placeholder 4"/>
          <p:cNvSpPr>
            <a:spLocks noGrp="1"/>
          </p:cNvSpPr>
          <p:nvPr>
            <p:ph type="body" idx="1"/>
          </p:nvPr>
        </p:nvSpPr>
        <p:spPr>
          <a:xfrm>
            <a:off x="457200" y="980893"/>
            <a:ext cx="4040188" cy="479822"/>
          </a:xfrm>
        </p:spPr>
        <p:txBody>
          <a:bodyPr/>
          <a:lstStyle/>
          <a:p>
            <a:r>
              <a:rPr lang="en-US" dirty="0" smtClean="0">
                <a:solidFill>
                  <a:schemeClr val="tx2"/>
                </a:solidFill>
              </a:rPr>
              <a:t>Pay Sites</a:t>
            </a:r>
            <a:endParaRPr lang="en-US" dirty="0">
              <a:solidFill>
                <a:schemeClr val="tx2"/>
              </a:solidFill>
            </a:endParaRPr>
          </a:p>
        </p:txBody>
      </p:sp>
      <p:sp>
        <p:nvSpPr>
          <p:cNvPr id="4" name="Content Placeholder 3"/>
          <p:cNvSpPr>
            <a:spLocks noGrp="1"/>
          </p:cNvSpPr>
          <p:nvPr>
            <p:ph sz="half" idx="2"/>
          </p:nvPr>
        </p:nvSpPr>
        <p:spPr>
          <a:xfrm>
            <a:off x="457200" y="1460714"/>
            <a:ext cx="4040188" cy="2963466"/>
          </a:xfrm>
        </p:spPr>
        <p:txBody>
          <a:bodyPr>
            <a:normAutofit fontScale="85000" lnSpcReduction="10000"/>
          </a:bodyPr>
          <a:lstStyle/>
          <a:p>
            <a:r>
              <a:rPr lang="en-US" sz="2800" b="1" dirty="0" err="1" smtClean="0"/>
              <a:t>ThinkStock</a:t>
            </a:r>
            <a:r>
              <a:rPr lang="en-US" sz="2800" dirty="0" smtClean="0"/>
              <a:t>: </a:t>
            </a:r>
            <a:r>
              <a:rPr lang="en-US" sz="2800" dirty="0" err="1" smtClean="0"/>
              <a:t>www.thinkstock.com</a:t>
            </a:r>
            <a:endParaRPr lang="en-US" sz="2800" dirty="0" smtClean="0"/>
          </a:p>
          <a:p>
            <a:r>
              <a:rPr lang="en-US" sz="2800" b="1" dirty="0" smtClean="0"/>
              <a:t>Dreams Time</a:t>
            </a:r>
            <a:r>
              <a:rPr lang="en-US" sz="2800" dirty="0" smtClean="0"/>
              <a:t>: </a:t>
            </a:r>
            <a:r>
              <a:rPr lang="en-US" sz="2800" dirty="0" err="1" smtClean="0"/>
              <a:t>www.dreamstime.com</a:t>
            </a:r>
            <a:endParaRPr lang="en-US" sz="2800" dirty="0" smtClean="0"/>
          </a:p>
          <a:p>
            <a:r>
              <a:rPr lang="en-US" sz="2800" b="1" dirty="0" err="1" smtClean="0"/>
              <a:t>Fotolia</a:t>
            </a:r>
            <a:r>
              <a:rPr lang="en-US" sz="2800" dirty="0" smtClean="0"/>
              <a:t>: </a:t>
            </a:r>
            <a:r>
              <a:rPr lang="en-US" sz="2800" dirty="0" err="1" smtClean="0"/>
              <a:t>www.fotolia.com</a:t>
            </a:r>
            <a:endParaRPr lang="en-US" sz="2800" dirty="0"/>
          </a:p>
          <a:p>
            <a:r>
              <a:rPr lang="en-US" sz="2800" b="1" dirty="0" smtClean="0"/>
              <a:t>Shutter Stock</a:t>
            </a:r>
            <a:r>
              <a:rPr lang="en-US" sz="2800" dirty="0" smtClean="0"/>
              <a:t>: </a:t>
            </a:r>
            <a:r>
              <a:rPr lang="en-US" sz="2800" dirty="0" err="1" smtClean="0"/>
              <a:t>www.shutterstock.com</a:t>
            </a:r>
            <a:endParaRPr lang="en-US" sz="2800" dirty="0"/>
          </a:p>
          <a:p>
            <a:pPr lvl="1"/>
            <a:endParaRPr lang="en-US" dirty="0" smtClean="0"/>
          </a:p>
          <a:p>
            <a:pPr marL="0" indent="0">
              <a:buNone/>
            </a:pPr>
            <a:endParaRPr lang="en-US" dirty="0"/>
          </a:p>
          <a:p>
            <a:endParaRPr lang="en-US" dirty="0"/>
          </a:p>
        </p:txBody>
      </p:sp>
      <p:sp>
        <p:nvSpPr>
          <p:cNvPr id="6" name="Text Placeholder 5"/>
          <p:cNvSpPr>
            <a:spLocks noGrp="1"/>
          </p:cNvSpPr>
          <p:nvPr>
            <p:ph type="body" sz="quarter" idx="3"/>
          </p:nvPr>
        </p:nvSpPr>
        <p:spPr>
          <a:xfrm>
            <a:off x="4645028" y="980893"/>
            <a:ext cx="4041775" cy="479822"/>
          </a:xfrm>
        </p:spPr>
        <p:txBody>
          <a:bodyPr/>
          <a:lstStyle/>
          <a:p>
            <a:r>
              <a:rPr lang="en-US" dirty="0" smtClean="0">
                <a:solidFill>
                  <a:srgbClr val="1782BF"/>
                </a:solidFill>
              </a:rPr>
              <a:t>Free Sites</a:t>
            </a:r>
            <a:endParaRPr lang="en-US" dirty="0">
              <a:solidFill>
                <a:srgbClr val="1782BF"/>
              </a:solidFill>
            </a:endParaRPr>
          </a:p>
        </p:txBody>
      </p:sp>
      <p:sp>
        <p:nvSpPr>
          <p:cNvPr id="7" name="Content Placeholder 6"/>
          <p:cNvSpPr>
            <a:spLocks noGrp="1"/>
          </p:cNvSpPr>
          <p:nvPr>
            <p:ph sz="quarter" idx="4"/>
          </p:nvPr>
        </p:nvSpPr>
        <p:spPr>
          <a:xfrm>
            <a:off x="4645028" y="1460714"/>
            <a:ext cx="4191501" cy="2963466"/>
          </a:xfrm>
        </p:spPr>
        <p:txBody>
          <a:bodyPr>
            <a:normAutofit fontScale="85000" lnSpcReduction="10000"/>
          </a:bodyPr>
          <a:lstStyle/>
          <a:p>
            <a:r>
              <a:rPr lang="en-US" sz="2800" b="1" dirty="0" smtClean="0"/>
              <a:t>Morgue </a:t>
            </a:r>
            <a:r>
              <a:rPr lang="en-US" sz="2800" b="1" dirty="0"/>
              <a:t>File</a:t>
            </a:r>
            <a:r>
              <a:rPr lang="en-US" sz="2800" dirty="0"/>
              <a:t>: </a:t>
            </a:r>
            <a:r>
              <a:rPr lang="en-US" sz="2800" dirty="0" err="1"/>
              <a:t>www.morguefile.com</a:t>
            </a:r>
            <a:endParaRPr lang="en-US" sz="2800" dirty="0"/>
          </a:p>
          <a:p>
            <a:r>
              <a:rPr lang="en-US" sz="2800" b="1" dirty="0"/>
              <a:t>Flickr Creative Commons</a:t>
            </a:r>
            <a:r>
              <a:rPr lang="en-US" sz="2800" dirty="0"/>
              <a:t>: </a:t>
            </a:r>
            <a:br>
              <a:rPr lang="en-US" sz="2800" dirty="0"/>
            </a:br>
            <a:r>
              <a:rPr lang="en-US" sz="2800" dirty="0" err="1"/>
              <a:t>www.flickr.com</a:t>
            </a:r>
            <a:r>
              <a:rPr lang="en-US" sz="2800" dirty="0"/>
              <a:t>/</a:t>
            </a:r>
            <a:r>
              <a:rPr lang="en-US" sz="2800" dirty="0" err="1" smtClean="0"/>
              <a:t>creativecommons</a:t>
            </a:r>
            <a:endParaRPr lang="en-US" sz="2800" dirty="0" smtClean="0"/>
          </a:p>
          <a:p>
            <a:r>
              <a:rPr lang="en-US" sz="2800" b="1" dirty="0" err="1" smtClean="0"/>
              <a:t>Everystockphoto</a:t>
            </a:r>
            <a:r>
              <a:rPr lang="en-US" sz="2800" dirty="0" smtClean="0"/>
              <a:t>: </a:t>
            </a:r>
            <a:r>
              <a:rPr lang="en-US" sz="2600" dirty="0" err="1" smtClean="0"/>
              <a:t>www.everystockphoto.com</a:t>
            </a:r>
            <a:endParaRPr lang="en-US" sz="2600" dirty="0"/>
          </a:p>
        </p:txBody>
      </p:sp>
      <p:sp>
        <p:nvSpPr>
          <p:cNvPr id="8" name="TextBox 7"/>
          <p:cNvSpPr txBox="1"/>
          <p:nvPr/>
        </p:nvSpPr>
        <p:spPr>
          <a:xfrm>
            <a:off x="4" y="4572006"/>
            <a:ext cx="9143999" cy="430887"/>
          </a:xfrm>
          <a:prstGeom prst="rect">
            <a:avLst/>
          </a:prstGeom>
          <a:noFill/>
        </p:spPr>
        <p:txBody>
          <a:bodyPr wrap="square" rtlCol="0">
            <a:spAutoFit/>
          </a:bodyPr>
          <a:lstStyle/>
          <a:p>
            <a:pPr algn="ctr"/>
            <a:r>
              <a:rPr lang="en-US" sz="2200" b="1" i="1" dirty="0" smtClean="0">
                <a:solidFill>
                  <a:srgbClr val="1782BF"/>
                </a:solidFill>
                <a:latin typeface="Eurostile"/>
                <a:cs typeface="Eurostile"/>
              </a:rPr>
              <a:t>Find a Visual Metaphor: Use these sites as search engines!</a:t>
            </a:r>
            <a:endParaRPr lang="en-US" sz="2200" b="1" i="1" dirty="0">
              <a:solidFill>
                <a:srgbClr val="1782BF"/>
              </a:solidFill>
              <a:latin typeface="Eurostile"/>
              <a:cs typeface="Eurostile"/>
            </a:endParaRPr>
          </a:p>
        </p:txBody>
      </p:sp>
    </p:spTree>
    <p:extLst>
      <p:ext uri="{BB962C8B-B14F-4D97-AF65-F5344CB8AC3E}">
        <p14:creationId xmlns:p14="http://schemas.microsoft.com/office/powerpoint/2010/main" val="126412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2106613Large-videogrpah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51694" y="-54343"/>
            <a:ext cx="5728706" cy="5197843"/>
          </a:xfrm>
          <a:prstGeom prst="rect">
            <a:avLst/>
          </a:prstGeom>
        </p:spPr>
      </p:pic>
      <p:sp>
        <p:nvSpPr>
          <p:cNvPr id="4" name="Title 3"/>
          <p:cNvSpPr>
            <a:spLocks noGrp="1"/>
          </p:cNvSpPr>
          <p:nvPr>
            <p:ph type="title"/>
          </p:nvPr>
        </p:nvSpPr>
        <p:spPr>
          <a:xfrm>
            <a:off x="741268" y="1338937"/>
            <a:ext cx="4141537" cy="857250"/>
          </a:xfrm>
        </p:spPr>
        <p:txBody>
          <a:bodyPr/>
          <a:lstStyle/>
          <a:p>
            <a:r>
              <a:rPr lang="en-US" dirty="0" smtClean="0">
                <a:solidFill>
                  <a:schemeClr val="tx2"/>
                </a:solidFill>
                <a:effectLst>
                  <a:outerShdw blurRad="50800" dist="38100" dir="2700000" algn="tl" rotWithShape="0">
                    <a:srgbClr val="000000">
                      <a:alpha val="43000"/>
                    </a:srgbClr>
                  </a:outerShdw>
                </a:effectLst>
              </a:rPr>
              <a:t>Consider Video </a:t>
            </a:r>
            <a:endParaRPr lang="en-US" dirty="0">
              <a:solidFill>
                <a:schemeClr val="tx2"/>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21960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Coping with Backgrounds </a:t>
            </a:r>
            <a:endParaRPr lang="en-US" sz="4800" dirty="0"/>
          </a:p>
        </p:txBody>
      </p:sp>
      <p:pic>
        <p:nvPicPr>
          <p:cNvPr id="3" name="Picture 2" descr="typ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1072" y="1354307"/>
            <a:ext cx="3333750" cy="3267075"/>
          </a:xfrm>
          <a:prstGeom prst="rect">
            <a:avLst/>
          </a:prstGeom>
        </p:spPr>
      </p:pic>
      <p:sp>
        <p:nvSpPr>
          <p:cNvPr id="5" name="TextBox 4"/>
          <p:cNvSpPr txBox="1"/>
          <p:nvPr/>
        </p:nvSpPr>
        <p:spPr>
          <a:xfrm>
            <a:off x="5664200" y="1600200"/>
            <a:ext cx="2400300" cy="2862323"/>
          </a:xfrm>
          <a:prstGeom prst="rect">
            <a:avLst/>
          </a:prstGeom>
          <a:noFill/>
        </p:spPr>
        <p:txBody>
          <a:bodyPr wrap="square" rtlCol="0">
            <a:spAutoFit/>
          </a:bodyPr>
          <a:lstStyle/>
          <a:p>
            <a:r>
              <a:rPr lang="en-US" dirty="0" smtClean="0">
                <a:latin typeface="Eurostile"/>
                <a:cs typeface="Eurostile"/>
              </a:rPr>
              <a:t>Format Picture &gt;&gt;</a:t>
            </a:r>
          </a:p>
          <a:p>
            <a:endParaRPr lang="en-US" dirty="0" smtClean="0">
              <a:latin typeface="Eurostile"/>
              <a:cs typeface="Eurostile"/>
            </a:endParaRPr>
          </a:p>
          <a:p>
            <a:r>
              <a:rPr lang="en-US" dirty="0" smtClean="0">
                <a:latin typeface="Eurostile"/>
                <a:cs typeface="Eurostile"/>
              </a:rPr>
              <a:t>Recolor &gt;&gt;</a:t>
            </a:r>
          </a:p>
          <a:p>
            <a:endParaRPr lang="en-US" dirty="0" smtClean="0">
              <a:latin typeface="Eurostile"/>
              <a:cs typeface="Eurostile"/>
            </a:endParaRPr>
          </a:p>
          <a:p>
            <a:r>
              <a:rPr lang="en-US" dirty="0" smtClean="0">
                <a:latin typeface="Eurostile"/>
                <a:cs typeface="Eurostile"/>
              </a:rPr>
              <a:t>Set Transparent Color &gt;&gt;</a:t>
            </a:r>
          </a:p>
          <a:p>
            <a:endParaRPr lang="en-US" dirty="0">
              <a:latin typeface="Eurostile"/>
              <a:cs typeface="Eurostile"/>
            </a:endParaRPr>
          </a:p>
          <a:p>
            <a:r>
              <a:rPr lang="en-US" dirty="0" smtClean="0">
                <a:latin typeface="Eurostile"/>
                <a:cs typeface="Eurostile"/>
              </a:rPr>
              <a:t>CLICK ON COLOR TO REMOVE</a:t>
            </a:r>
          </a:p>
          <a:p>
            <a:endParaRPr lang="en-US" dirty="0">
              <a:latin typeface="Eurostile"/>
              <a:cs typeface="Eurostile"/>
            </a:endParaRPr>
          </a:p>
        </p:txBody>
      </p:sp>
    </p:spTree>
    <p:extLst>
      <p:ext uri="{BB962C8B-B14F-4D97-AF65-F5344CB8AC3E}">
        <p14:creationId xmlns:p14="http://schemas.microsoft.com/office/powerpoint/2010/main" val="201504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0088"/>
            <a:ext cx="8229600" cy="857250"/>
          </a:xfrm>
        </p:spPr>
        <p:txBody>
          <a:bodyPr/>
          <a:lstStyle/>
          <a:p>
            <a:r>
              <a:rPr lang="en-US" dirty="0" smtClean="0"/>
              <a:t>White </a:t>
            </a:r>
            <a:r>
              <a:rPr lang="en-US" dirty="0"/>
              <a:t>S</a:t>
            </a:r>
            <a:r>
              <a:rPr lang="en-US" dirty="0" smtClean="0"/>
              <a:t>pace</a:t>
            </a:r>
            <a:endParaRPr lang="en-US" dirty="0"/>
          </a:p>
        </p:txBody>
      </p:sp>
    </p:spTree>
    <p:extLst>
      <p:ext uri="{BB962C8B-B14F-4D97-AF65-F5344CB8AC3E}">
        <p14:creationId xmlns:p14="http://schemas.microsoft.com/office/powerpoint/2010/main" val="118427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57200" y="1740088"/>
            <a:ext cx="8229600" cy="857250"/>
          </a:xfrm>
          <a:prstGeom prst="rect">
            <a:avLst/>
          </a:prstGeom>
          <a:ln w="50800">
            <a:solidFill>
              <a:schemeClr val="accent6"/>
            </a:solidFill>
            <a:prstDash val="dash"/>
          </a:ln>
        </p:spPr>
        <p:txBody>
          <a:bodyPr vert="horz" lIns="91440" tIns="45720" rIns="91440" bIns="45720" rtlCol="0" anchor="ctr">
            <a:normAutofit/>
          </a:bodyPr>
          <a:lstStyle>
            <a:lvl1pPr algn="ctr" defTabSz="457200" rtl="0" eaLnBrk="1" latinLnBrk="0" hangingPunct="1">
              <a:spcBef>
                <a:spcPct val="0"/>
              </a:spcBef>
              <a:buNone/>
              <a:defRPr sz="4400" b="1" kern="1200">
                <a:solidFill>
                  <a:srgbClr val="000090"/>
                </a:solidFill>
                <a:latin typeface="+mj-lt"/>
                <a:ea typeface="+mj-ea"/>
                <a:cs typeface="+mj-cs"/>
              </a:defRPr>
            </a:lvl1pPr>
          </a:lstStyle>
          <a:p>
            <a:r>
              <a:rPr lang="en-US" dirty="0" smtClean="0">
                <a:solidFill>
                  <a:schemeClr val="accent6"/>
                </a:solidFill>
                <a:latin typeface="Eurostile"/>
                <a:cs typeface="Eurostile"/>
              </a:rPr>
              <a:t>Negative Space</a:t>
            </a:r>
            <a:endParaRPr lang="en-US" dirty="0">
              <a:solidFill>
                <a:schemeClr val="accent6"/>
              </a:solidFill>
              <a:latin typeface="Eurostile"/>
              <a:cs typeface="Eurostile"/>
            </a:endParaRPr>
          </a:p>
        </p:txBody>
      </p:sp>
    </p:spTree>
    <p:extLst>
      <p:ext uri="{BB962C8B-B14F-4D97-AF65-F5344CB8AC3E}">
        <p14:creationId xmlns:p14="http://schemas.microsoft.com/office/powerpoint/2010/main" val="421219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66344954.jpg"/>
          <p:cNvPicPr>
            <a:picLocks noChangeAspect="1"/>
          </p:cNvPicPr>
          <p:nvPr/>
        </p:nvPicPr>
        <p:blipFill rotWithShape="1">
          <a:blip r:embed="rId2">
            <a:extLst>
              <a:ext uri="{28A0092B-C50C-407E-A947-70E740481C1C}">
                <a14:useLocalDpi xmlns:a14="http://schemas.microsoft.com/office/drawing/2010/main" val="0"/>
              </a:ext>
            </a:extLst>
          </a:blip>
          <a:srcRect l="7670" r="6367"/>
          <a:stretch/>
        </p:blipFill>
        <p:spPr>
          <a:xfrm>
            <a:off x="1" y="0"/>
            <a:ext cx="9144000" cy="5308600"/>
          </a:xfrm>
          <a:prstGeom prst="rect">
            <a:avLst/>
          </a:prstGeom>
        </p:spPr>
      </p:pic>
      <p:sp>
        <p:nvSpPr>
          <p:cNvPr id="5" name="Freeform 4"/>
          <p:cNvSpPr/>
          <p:nvPr/>
        </p:nvSpPr>
        <p:spPr>
          <a:xfrm>
            <a:off x="139700" y="142876"/>
            <a:ext cx="8864600" cy="2524125"/>
          </a:xfrm>
          <a:custGeom>
            <a:avLst/>
            <a:gdLst>
              <a:gd name="connsiteX0" fmla="*/ 0 w 8864600"/>
              <a:gd name="connsiteY0" fmla="*/ 0 h 3365500"/>
              <a:gd name="connsiteX1" fmla="*/ 8801100 w 8864600"/>
              <a:gd name="connsiteY1" fmla="*/ 12700 h 3365500"/>
              <a:gd name="connsiteX2" fmla="*/ 8864600 w 8864600"/>
              <a:gd name="connsiteY2" fmla="*/ 3352800 h 3365500"/>
              <a:gd name="connsiteX3" fmla="*/ 5791200 w 8864600"/>
              <a:gd name="connsiteY3" fmla="*/ 3365500 h 3365500"/>
              <a:gd name="connsiteX4" fmla="*/ 5257800 w 8864600"/>
              <a:gd name="connsiteY4" fmla="*/ 3060700 h 3365500"/>
              <a:gd name="connsiteX5" fmla="*/ 5118100 w 8864600"/>
              <a:gd name="connsiteY5" fmla="*/ 1638300 h 3365500"/>
              <a:gd name="connsiteX6" fmla="*/ 4089400 w 8864600"/>
              <a:gd name="connsiteY6" fmla="*/ 736600 h 3365500"/>
              <a:gd name="connsiteX7" fmla="*/ 12700 w 8864600"/>
              <a:gd name="connsiteY7" fmla="*/ 622300 h 3365500"/>
              <a:gd name="connsiteX8" fmla="*/ 0 w 8864600"/>
              <a:gd name="connsiteY8" fmla="*/ 0 h 33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600" h="3365500">
                <a:moveTo>
                  <a:pt x="0" y="0"/>
                </a:moveTo>
                <a:lnTo>
                  <a:pt x="8801100" y="12700"/>
                </a:lnTo>
                <a:lnTo>
                  <a:pt x="8864600" y="3352800"/>
                </a:lnTo>
                <a:lnTo>
                  <a:pt x="5791200" y="3365500"/>
                </a:lnTo>
                <a:lnTo>
                  <a:pt x="5257800" y="3060700"/>
                </a:lnTo>
                <a:lnTo>
                  <a:pt x="5118100" y="1638300"/>
                </a:lnTo>
                <a:lnTo>
                  <a:pt x="4089400" y="736600"/>
                </a:lnTo>
                <a:lnTo>
                  <a:pt x="12700" y="622300"/>
                </a:lnTo>
                <a:lnTo>
                  <a:pt x="0" y="0"/>
                </a:lnTo>
                <a:close/>
              </a:path>
            </a:pathLst>
          </a:custGeom>
          <a:noFill/>
          <a:ln w="50800">
            <a:solidFill>
              <a:schemeClr val="accent6"/>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885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503658902.jpg"/>
          <p:cNvPicPr>
            <a:picLocks noChangeAspect="1"/>
          </p:cNvPicPr>
          <p:nvPr/>
        </p:nvPicPr>
        <p:blipFill rotWithShape="1">
          <a:blip r:embed="rId3">
            <a:extLst>
              <a:ext uri="{28A0092B-C50C-407E-A947-70E740481C1C}">
                <a14:useLocalDpi xmlns:a14="http://schemas.microsoft.com/office/drawing/2010/main" val="0"/>
              </a:ext>
            </a:extLst>
          </a:blip>
          <a:srcRect t="15436"/>
          <a:stretch/>
        </p:blipFill>
        <p:spPr>
          <a:xfrm>
            <a:off x="0" y="-1"/>
            <a:ext cx="9144000" cy="5155045"/>
          </a:xfrm>
          <a:prstGeom prst="rect">
            <a:avLst/>
          </a:prstGeom>
        </p:spPr>
      </p:pic>
      <p:sp>
        <p:nvSpPr>
          <p:cNvPr id="3" name="Title 1"/>
          <p:cNvSpPr txBox="1">
            <a:spLocks/>
          </p:cNvSpPr>
          <p:nvPr/>
        </p:nvSpPr>
        <p:spPr>
          <a:xfrm>
            <a:off x="0" y="1128060"/>
            <a:ext cx="9143999" cy="2275540"/>
          </a:xfrm>
          <a:prstGeom prst="rect">
            <a:avLst/>
          </a:prstGeom>
        </p:spPr>
        <p:txBody>
          <a:bodyPr>
            <a:noAutofit/>
          </a:bodyPr>
          <a:lstStyle>
            <a:lvl1pPr algn="ctr" defTabSz="457200" rtl="0" eaLnBrk="1" latinLnBrk="0" hangingPunct="1">
              <a:spcBef>
                <a:spcPct val="0"/>
              </a:spcBef>
              <a:buNone/>
              <a:defRPr sz="4400" b="1" kern="1200">
                <a:solidFill>
                  <a:srgbClr val="000090"/>
                </a:solidFill>
                <a:latin typeface="+mj-lt"/>
                <a:ea typeface="+mj-ea"/>
                <a:cs typeface="+mj-cs"/>
              </a:defRPr>
            </a:lvl1pPr>
          </a:lstStyle>
          <a:p>
            <a:r>
              <a:rPr lang="en-US" sz="12000" dirty="0" smtClean="0">
                <a:solidFill>
                  <a:srgbClr val="FFFFFF"/>
                </a:solidFill>
                <a:effectLst>
                  <a:outerShdw blurRad="50800" dist="38100" dir="2700000" algn="tl" rotWithShape="0">
                    <a:srgbClr val="000000">
                      <a:alpha val="43000"/>
                    </a:srgbClr>
                  </a:outerShdw>
                </a:effectLst>
                <a:latin typeface="Eurostile Condensed"/>
                <a:cs typeface="Eurostile Condensed"/>
              </a:rPr>
              <a:t>Typography</a:t>
            </a:r>
            <a:endParaRPr lang="en-US" sz="12000" dirty="0">
              <a:solidFill>
                <a:srgbClr val="FFFFFF"/>
              </a:solidFill>
              <a:effectLst>
                <a:outerShdw blurRad="50800" dist="38100" dir="2700000" algn="tl" rotWithShape="0">
                  <a:srgbClr val="000000">
                    <a:alpha val="43000"/>
                  </a:srgbClr>
                </a:outerShdw>
              </a:effectLst>
              <a:latin typeface="Eurostile Condensed"/>
              <a:cs typeface="Eurostile Condensed"/>
            </a:endParaRPr>
          </a:p>
        </p:txBody>
      </p:sp>
    </p:spTree>
    <p:extLst>
      <p:ext uri="{BB962C8B-B14F-4D97-AF65-F5344CB8AC3E}">
        <p14:creationId xmlns:p14="http://schemas.microsoft.com/office/powerpoint/2010/main" val="121846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nkstockPhotos-470832381.jpg"/>
          <p:cNvPicPr>
            <a:picLocks noChangeAspect="1"/>
          </p:cNvPicPr>
          <p:nvPr/>
        </p:nvPicPr>
        <p:blipFill rotWithShape="1">
          <a:blip r:embed="rId2">
            <a:extLst>
              <a:ext uri="{28A0092B-C50C-407E-A947-70E740481C1C}">
                <a14:useLocalDpi xmlns:a14="http://schemas.microsoft.com/office/drawing/2010/main" val="0"/>
              </a:ext>
            </a:extLst>
          </a:blip>
          <a:srcRect l="3565" t="19159"/>
          <a:stretch/>
        </p:blipFill>
        <p:spPr>
          <a:xfrm>
            <a:off x="-1" y="-1"/>
            <a:ext cx="9160933" cy="5143501"/>
          </a:xfrm>
          <a:prstGeom prst="rect">
            <a:avLst/>
          </a:prstGeom>
        </p:spPr>
      </p:pic>
    </p:spTree>
    <p:extLst>
      <p:ext uri="{BB962C8B-B14F-4D97-AF65-F5344CB8AC3E}">
        <p14:creationId xmlns:p14="http://schemas.microsoft.com/office/powerpoint/2010/main" val="263748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4800" dirty="0"/>
              <a:t>Types of fonts</a:t>
            </a:r>
          </a:p>
        </p:txBody>
      </p:sp>
      <p:sp>
        <p:nvSpPr>
          <p:cNvPr id="15363" name="Rectangle 3"/>
          <p:cNvSpPr>
            <a:spLocks noGrp="1" noChangeArrowheads="1"/>
          </p:cNvSpPr>
          <p:nvPr>
            <p:ph type="body" idx="1"/>
          </p:nvPr>
        </p:nvSpPr>
        <p:spPr>
          <a:xfrm>
            <a:off x="457200" y="1188244"/>
            <a:ext cx="8305800" cy="3086100"/>
          </a:xfrm>
        </p:spPr>
        <p:txBody>
          <a:bodyPr>
            <a:normAutofit fontScale="92500" lnSpcReduction="10000"/>
          </a:bodyPr>
          <a:lstStyle/>
          <a:p>
            <a:pPr>
              <a:lnSpc>
                <a:spcPct val="80000"/>
              </a:lnSpc>
              <a:spcBef>
                <a:spcPct val="50000"/>
              </a:spcBef>
            </a:pPr>
            <a:r>
              <a:rPr lang="en-US" sz="4000" b="1" dirty="0">
                <a:latin typeface="Times New Roman"/>
                <a:cs typeface="Times New Roman"/>
              </a:rPr>
              <a:t>Serif:</a:t>
            </a:r>
            <a:r>
              <a:rPr lang="en-US" sz="4000" dirty="0">
                <a:latin typeface="Times New Roman"/>
                <a:cs typeface="Times New Roman"/>
              </a:rPr>
              <a:t> </a:t>
            </a:r>
            <a:r>
              <a:rPr lang="en-US" sz="3800" dirty="0"/>
              <a:t>Has tiny strokes </a:t>
            </a:r>
            <a:r>
              <a:rPr lang="en-US" sz="3800" dirty="0" smtClean="0"/>
              <a:t>(or serifs) </a:t>
            </a:r>
            <a:r>
              <a:rPr lang="en-US" sz="3800" dirty="0"/>
              <a:t>at the tip of each </a:t>
            </a:r>
            <a:r>
              <a:rPr lang="en-US" sz="3800" dirty="0" smtClean="0"/>
              <a:t>letter</a:t>
            </a:r>
            <a:endParaRPr lang="en-US" sz="3800" dirty="0"/>
          </a:p>
          <a:p>
            <a:pPr>
              <a:lnSpc>
                <a:spcPct val="80000"/>
              </a:lnSpc>
              <a:spcBef>
                <a:spcPct val="50000"/>
              </a:spcBef>
            </a:pPr>
            <a:r>
              <a:rPr lang="en-US" sz="3600" dirty="0">
                <a:latin typeface="Arial Black" charset="0"/>
              </a:rPr>
              <a:t>Sans Serif:</a:t>
            </a:r>
            <a:r>
              <a:rPr lang="en-US" sz="4000" dirty="0"/>
              <a:t> </a:t>
            </a:r>
            <a:r>
              <a:rPr lang="en-US" sz="3800" dirty="0"/>
              <a:t>Has no serifs</a:t>
            </a:r>
          </a:p>
          <a:p>
            <a:pPr>
              <a:lnSpc>
                <a:spcPct val="80000"/>
              </a:lnSpc>
              <a:spcBef>
                <a:spcPct val="50000"/>
              </a:spcBef>
            </a:pPr>
            <a:r>
              <a:rPr lang="en-US" sz="4000" dirty="0">
                <a:latin typeface="Brush Script MT" charset="0"/>
              </a:rPr>
              <a:t>Cursive</a:t>
            </a:r>
            <a:r>
              <a:rPr lang="en-US" sz="4800" dirty="0">
                <a:latin typeface="Brush Script MT" charset="0"/>
              </a:rPr>
              <a:t>:</a:t>
            </a:r>
            <a:r>
              <a:rPr lang="en-US" sz="4000" dirty="0"/>
              <a:t> </a:t>
            </a:r>
            <a:r>
              <a:rPr lang="en-US" sz="3800" dirty="0"/>
              <a:t>Looks like handwritten script</a:t>
            </a:r>
          </a:p>
          <a:p>
            <a:pPr>
              <a:lnSpc>
                <a:spcPct val="80000"/>
              </a:lnSpc>
              <a:spcBef>
                <a:spcPct val="50000"/>
              </a:spcBef>
            </a:pPr>
            <a:r>
              <a:rPr lang="en-US" sz="3800" dirty="0">
                <a:latin typeface="RemedyDouble"/>
                <a:cs typeface="RemedyDouble"/>
              </a:rPr>
              <a:t>Novelty:</a:t>
            </a:r>
            <a:r>
              <a:rPr lang="en-US" sz="4000" dirty="0">
                <a:latin typeface="RemedyDouble"/>
                <a:cs typeface="RemedyDouble"/>
              </a:rPr>
              <a:t> </a:t>
            </a:r>
            <a:r>
              <a:rPr lang="en-US" sz="3800" dirty="0"/>
              <a:t>Adds flavor and character</a:t>
            </a:r>
          </a:p>
        </p:txBody>
      </p:sp>
    </p:spTree>
    <p:extLst>
      <p:ext uri="{BB962C8B-B14F-4D97-AF65-F5344CB8AC3E}">
        <p14:creationId xmlns:p14="http://schemas.microsoft.com/office/powerpoint/2010/main" val="3710002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nkstockPhotos-92835743.jpg"/>
          <p:cNvPicPr>
            <a:picLocks noChangeAspect="1"/>
          </p:cNvPicPr>
          <p:nvPr/>
        </p:nvPicPr>
        <p:blipFill rotWithShape="1">
          <a:blip r:embed="rId3">
            <a:extLst>
              <a:ext uri="{28A0092B-C50C-407E-A947-70E740481C1C}">
                <a14:useLocalDpi xmlns:a14="http://schemas.microsoft.com/office/drawing/2010/main" val="0"/>
              </a:ext>
            </a:extLst>
          </a:blip>
          <a:srcRect t="8784" b="6842"/>
          <a:stretch/>
        </p:blipFill>
        <p:spPr>
          <a:xfrm>
            <a:off x="0" y="0"/>
            <a:ext cx="9144000" cy="5143500"/>
          </a:xfrm>
          <a:prstGeom prst="rect">
            <a:avLst/>
          </a:prstGeom>
        </p:spPr>
      </p:pic>
      <p:sp>
        <p:nvSpPr>
          <p:cNvPr id="4" name="Title 3"/>
          <p:cNvSpPr>
            <a:spLocks noGrp="1"/>
          </p:cNvSpPr>
          <p:nvPr>
            <p:ph type="title"/>
          </p:nvPr>
        </p:nvSpPr>
        <p:spPr>
          <a:xfrm>
            <a:off x="2505676" y="4208198"/>
            <a:ext cx="6181124" cy="857250"/>
          </a:xfrm>
          <a:effectLst>
            <a:outerShdw blurRad="50800" dist="38100" dir="2700000" algn="tl" rotWithShape="0">
              <a:prstClr val="black">
                <a:alpha val="40000"/>
              </a:prstClr>
            </a:outerShdw>
          </a:effectLst>
        </p:spPr>
        <p:txBody>
          <a:bodyPr/>
          <a:lstStyle/>
          <a:p>
            <a:r>
              <a:rPr lang="en-US" dirty="0" smtClean="0">
                <a:solidFill>
                  <a:schemeClr val="accent3">
                    <a:lumMod val="40000"/>
                    <a:lumOff val="60000"/>
                  </a:schemeClr>
                </a:solidFill>
              </a:rPr>
              <a:t>Can Your Text be Read?</a:t>
            </a:r>
            <a:endParaRPr lang="en-US" dirty="0">
              <a:solidFill>
                <a:schemeClr val="accent3">
                  <a:lumMod val="40000"/>
                  <a:lumOff val="60000"/>
                </a:schemeClr>
              </a:solidFill>
            </a:endParaRPr>
          </a:p>
        </p:txBody>
      </p:sp>
    </p:spTree>
    <p:extLst>
      <p:ext uri="{BB962C8B-B14F-4D97-AF65-F5344CB8AC3E}">
        <p14:creationId xmlns:p14="http://schemas.microsoft.com/office/powerpoint/2010/main" val="97755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Checking for appropriate font size</a:t>
            </a:r>
            <a:endParaRPr lang="en-US" dirty="0"/>
          </a:p>
        </p:txBody>
      </p:sp>
      <p:sp>
        <p:nvSpPr>
          <p:cNvPr id="5" name="Content Placeholder 4"/>
          <p:cNvSpPr>
            <a:spLocks noGrp="1"/>
          </p:cNvSpPr>
          <p:nvPr>
            <p:ph idx="1"/>
          </p:nvPr>
        </p:nvSpPr>
        <p:spPr/>
        <p:txBody>
          <a:bodyPr>
            <a:normAutofit lnSpcReduction="10000"/>
          </a:bodyPr>
          <a:lstStyle/>
          <a:p>
            <a:r>
              <a:rPr lang="en-US" b="1" dirty="0" smtClean="0"/>
              <a:t>Rarely should use any size less than 24 points</a:t>
            </a:r>
          </a:p>
          <a:p>
            <a:r>
              <a:rPr lang="en-US" b="1" dirty="0" smtClean="0"/>
              <a:t>In the venue: </a:t>
            </a:r>
            <a:r>
              <a:rPr lang="en-US" dirty="0" smtClean="0"/>
              <a:t>Stand in the back of the room at your venue and view all slides</a:t>
            </a:r>
          </a:p>
          <a:p>
            <a:r>
              <a:rPr lang="en-US" b="1" dirty="0" smtClean="0"/>
              <a:t>Guy Kawasaki’s rule: Divide the oldest investor’s age in half to get minimum font size</a:t>
            </a:r>
          </a:p>
          <a:p>
            <a:endParaRPr lang="en-US" dirty="0"/>
          </a:p>
        </p:txBody>
      </p:sp>
    </p:spTree>
    <p:extLst>
      <p:ext uri="{BB962C8B-B14F-4D97-AF65-F5344CB8AC3E}">
        <p14:creationId xmlns:p14="http://schemas.microsoft.com/office/powerpoint/2010/main" val="2062936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19600" y="2712126"/>
            <a:ext cx="4546600"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000" b="1" dirty="0" smtClean="0">
                <a:solidFill>
                  <a:schemeClr val="tx2"/>
                </a:solidFill>
                <a:latin typeface="Eurostile"/>
                <a:cs typeface="Eurostile"/>
              </a:rPr>
              <a:t>Templates</a:t>
            </a:r>
            <a:endParaRPr lang="en-US" sz="6000" b="1" dirty="0">
              <a:solidFill>
                <a:schemeClr val="tx2"/>
              </a:solidFill>
              <a:latin typeface="Eurostile"/>
              <a:cs typeface="Eurostile"/>
            </a:endParaRPr>
          </a:p>
        </p:txBody>
      </p:sp>
      <p:grpSp>
        <p:nvGrpSpPr>
          <p:cNvPr id="5" name="Group 4"/>
          <p:cNvGrpSpPr/>
          <p:nvPr/>
        </p:nvGrpSpPr>
        <p:grpSpPr>
          <a:xfrm>
            <a:off x="660400" y="355600"/>
            <a:ext cx="1231900" cy="1231900"/>
            <a:chOff x="1270000" y="2146300"/>
            <a:chExt cx="1231900" cy="1231900"/>
          </a:xfrm>
        </p:grpSpPr>
        <p:sp>
          <p:nvSpPr>
            <p:cNvPr id="6" name="Oval 5"/>
            <p:cNvSpPr/>
            <p:nvPr/>
          </p:nvSpPr>
          <p:spPr>
            <a:xfrm>
              <a:off x="1270000" y="2146300"/>
              <a:ext cx="1231900" cy="1231900"/>
            </a:xfrm>
            <a:prstGeom prst="ellipse">
              <a:avLst/>
            </a:prstGeom>
            <a:solidFill>
              <a:schemeClr val="bg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b="1" i="1" dirty="0">
                  <a:latin typeface="Eurostile"/>
                  <a:cs typeface="Eurostile"/>
                </a:rPr>
                <a:t>3</a:t>
              </a:r>
            </a:p>
          </p:txBody>
        </p:sp>
        <p:sp>
          <p:nvSpPr>
            <p:cNvPr id="7" name="TextBox 6"/>
            <p:cNvSpPr txBox="1"/>
            <p:nvPr/>
          </p:nvSpPr>
          <p:spPr>
            <a:xfrm>
              <a:off x="1435100" y="2146300"/>
              <a:ext cx="457200" cy="369332"/>
            </a:xfrm>
            <a:prstGeom prst="rect">
              <a:avLst/>
            </a:prstGeom>
            <a:noFill/>
          </p:spPr>
          <p:txBody>
            <a:bodyPr wrap="square" rtlCol="0">
              <a:spAutoFit/>
            </a:bodyPr>
            <a:lstStyle/>
            <a:p>
              <a:r>
                <a:rPr lang="en-US" i="1" dirty="0" smtClean="0">
                  <a:solidFill>
                    <a:schemeClr val="bg1"/>
                  </a:solidFill>
                  <a:latin typeface="Eurostile"/>
                  <a:cs typeface="Eurostile"/>
                </a:rPr>
                <a:t>Tip</a:t>
              </a:r>
              <a:endParaRPr lang="en-US" i="1" dirty="0">
                <a:solidFill>
                  <a:schemeClr val="bg1"/>
                </a:solidFill>
                <a:latin typeface="Eurostile"/>
                <a:cs typeface="Eurostile"/>
              </a:endParaRPr>
            </a:p>
          </p:txBody>
        </p:sp>
      </p:grpSp>
      <p:pic>
        <p:nvPicPr>
          <p:cNvPr id="3" name="Picture 2" descr="Slide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11500" y="3629026"/>
            <a:ext cx="2286000" cy="1285875"/>
          </a:xfrm>
          <a:prstGeom prst="rect">
            <a:avLst/>
          </a:prstGeom>
          <a:ln w="3175">
            <a:solidFill>
              <a:schemeClr val="tx1">
                <a:alpha val="60000"/>
              </a:schemeClr>
            </a:solidFill>
          </a:ln>
          <a:effectLst>
            <a:outerShdw blurRad="50800" dist="38100" dir="2700000" algn="tl" rotWithShape="0">
              <a:srgbClr val="000000">
                <a:alpha val="43000"/>
              </a:srgbClr>
            </a:outerShdw>
          </a:effectLst>
        </p:spPr>
      </p:pic>
      <p:pic>
        <p:nvPicPr>
          <p:cNvPr id="4" name="Picture 3" descr="Slide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75300" y="3629026"/>
            <a:ext cx="2286000" cy="1285875"/>
          </a:xfrm>
          <a:prstGeom prst="rect">
            <a:avLst/>
          </a:prstGeom>
          <a:ln w="3175">
            <a:solidFill>
              <a:schemeClr val="tx1">
                <a:alpha val="60000"/>
              </a:schemeClr>
            </a:solidFill>
          </a:ln>
          <a:effectLst>
            <a:outerShdw blurRad="50800" dist="38100" dir="2700000" algn="tl" rotWithShape="0">
              <a:srgbClr val="000000">
                <a:alpha val="43000"/>
              </a:srgbClr>
            </a:outerShdw>
          </a:effectLst>
        </p:spPr>
      </p:pic>
      <p:pic>
        <p:nvPicPr>
          <p:cNvPr id="2" name="Picture 1" descr="ThinkstockPhotos-178540579.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96" y="0"/>
            <a:ext cx="2530093" cy="4102100"/>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4622800" y="2209960"/>
            <a:ext cx="1320800" cy="55399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000" dirty="0" smtClean="0">
                <a:solidFill>
                  <a:schemeClr val="bg2"/>
                </a:solidFill>
                <a:latin typeface="Eurostile"/>
                <a:cs typeface="Eurostile"/>
              </a:rPr>
              <a:t>Tame</a:t>
            </a:r>
            <a:endParaRPr lang="en-US" sz="3000" dirty="0">
              <a:solidFill>
                <a:schemeClr val="bg2"/>
              </a:solidFill>
              <a:latin typeface="Eurostile"/>
              <a:cs typeface="Eurostile"/>
            </a:endParaRPr>
          </a:p>
        </p:txBody>
      </p:sp>
      <p:sp>
        <p:nvSpPr>
          <p:cNvPr id="10" name="TextBox 9"/>
          <p:cNvSpPr txBox="1"/>
          <p:nvPr/>
        </p:nvSpPr>
        <p:spPr>
          <a:xfrm>
            <a:off x="4876800" y="2578100"/>
            <a:ext cx="1320800" cy="55399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000" dirty="0" smtClean="0">
                <a:solidFill>
                  <a:schemeClr val="bg2"/>
                </a:solidFill>
                <a:latin typeface="Eurostile"/>
                <a:cs typeface="Eurostile"/>
              </a:rPr>
              <a:t>Your</a:t>
            </a:r>
            <a:endParaRPr lang="en-US" sz="3000" dirty="0">
              <a:solidFill>
                <a:schemeClr val="bg2"/>
              </a:solidFill>
              <a:latin typeface="Eurostile"/>
              <a:cs typeface="Eurostile"/>
            </a:endParaRPr>
          </a:p>
        </p:txBody>
      </p:sp>
    </p:spTree>
    <p:extLst>
      <p:ext uri="{BB962C8B-B14F-4D97-AF65-F5344CB8AC3E}">
        <p14:creationId xmlns:p14="http://schemas.microsoft.com/office/powerpoint/2010/main" val="8372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b="0" dirty="0" smtClean="0">
                <a:latin typeface="Impact"/>
                <a:cs typeface="Impact"/>
              </a:rPr>
              <a:t>Branded Templates or DIY?</a:t>
            </a:r>
            <a:endParaRPr lang="en-US" b="0" dirty="0">
              <a:latin typeface="Impact"/>
              <a:cs typeface="Impact"/>
            </a:endParaRPr>
          </a:p>
        </p:txBody>
      </p:sp>
      <p:sp>
        <p:nvSpPr>
          <p:cNvPr id="7" name="Title 1"/>
          <p:cNvSpPr txBox="1">
            <a:spLocks/>
          </p:cNvSpPr>
          <p:nvPr/>
        </p:nvSpPr>
        <p:spPr>
          <a:xfrm>
            <a:off x="0" y="2958703"/>
            <a:ext cx="91440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r>
              <a:rPr lang="en-US" sz="2800" i="1" dirty="0" smtClean="0">
                <a:solidFill>
                  <a:schemeClr val="tx2"/>
                </a:solidFill>
                <a:latin typeface="Eurostile"/>
                <a:cs typeface="Eurostile"/>
              </a:rPr>
              <a:t>You might try creating your own templates</a:t>
            </a:r>
            <a:endParaRPr lang="en-US" sz="2800" i="1" dirty="0">
              <a:solidFill>
                <a:schemeClr val="tx2"/>
              </a:solidFill>
              <a:latin typeface="Eurostile"/>
              <a:cs typeface="Eurostile"/>
            </a:endParaRPr>
          </a:p>
        </p:txBody>
      </p:sp>
      <p:sp>
        <p:nvSpPr>
          <p:cNvPr id="8" name="Title 1"/>
          <p:cNvSpPr txBox="1">
            <a:spLocks/>
          </p:cNvSpPr>
          <p:nvPr/>
        </p:nvSpPr>
        <p:spPr>
          <a:xfrm>
            <a:off x="0" y="4031457"/>
            <a:ext cx="91440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r>
              <a:rPr lang="en-US" sz="2800" i="1" dirty="0" smtClean="0">
                <a:solidFill>
                  <a:srgbClr val="1782BF"/>
                </a:solidFill>
                <a:latin typeface="Eurostile"/>
                <a:cs typeface="Eurostile"/>
              </a:rPr>
              <a:t>PLEASE, avoid using</a:t>
            </a:r>
            <a:br>
              <a:rPr lang="en-US" sz="2800" i="1" dirty="0" smtClean="0">
                <a:solidFill>
                  <a:srgbClr val="1782BF"/>
                </a:solidFill>
                <a:latin typeface="Eurostile"/>
                <a:cs typeface="Eurostile"/>
              </a:rPr>
            </a:br>
            <a:r>
              <a:rPr lang="en-US" sz="2800" i="1" dirty="0" smtClean="0">
                <a:solidFill>
                  <a:srgbClr val="1782BF"/>
                </a:solidFill>
                <a:latin typeface="Eurostile"/>
                <a:cs typeface="Eurostile"/>
              </a:rPr>
              <a:t>the stock templates in PowerPoint!</a:t>
            </a:r>
            <a:endParaRPr lang="en-US" sz="2800" i="1" dirty="0">
              <a:solidFill>
                <a:srgbClr val="1782BF"/>
              </a:solidFill>
              <a:latin typeface="Eurostile"/>
              <a:cs typeface="Eurostile"/>
            </a:endParaRPr>
          </a:p>
        </p:txBody>
      </p:sp>
      <p:pic>
        <p:nvPicPr>
          <p:cNvPr id="9" name="Picture 8" descr="Slide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5800" y="1190626"/>
            <a:ext cx="2286000" cy="1285875"/>
          </a:xfrm>
          <a:prstGeom prst="rect">
            <a:avLst/>
          </a:prstGeom>
          <a:ln w="3175">
            <a:solidFill>
              <a:schemeClr val="tx1">
                <a:alpha val="60000"/>
              </a:schemeClr>
            </a:solidFill>
          </a:ln>
          <a:effectLst>
            <a:outerShdw blurRad="50800" dist="38100" dir="2700000" algn="tl" rotWithShape="0">
              <a:srgbClr val="000000">
                <a:alpha val="43000"/>
              </a:srgbClr>
            </a:outerShdw>
          </a:effectLst>
        </p:spPr>
      </p:pic>
      <p:pic>
        <p:nvPicPr>
          <p:cNvPr id="10" name="Picture 9" descr="Slide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9500" y="1190626"/>
            <a:ext cx="2286000" cy="1285875"/>
          </a:xfrm>
          <a:prstGeom prst="rect">
            <a:avLst/>
          </a:prstGeom>
          <a:ln w="3175">
            <a:solidFill>
              <a:schemeClr val="tx1">
                <a:alpha val="60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428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p>
            <a:r>
              <a:rPr lang="en-US" dirty="0" smtClean="0">
                <a:solidFill>
                  <a:schemeClr val="bg1"/>
                </a:solidFill>
              </a:rPr>
              <a:t>Use the Slide Master </a:t>
            </a:r>
            <a:endParaRPr lang="en-US" dirty="0">
              <a:solidFill>
                <a:schemeClr val="bg1"/>
              </a:solidFill>
            </a:endParaRPr>
          </a:p>
        </p:txBody>
      </p:sp>
      <p:pic>
        <p:nvPicPr>
          <p:cNvPr id="3" name="Picture 2" descr="SlideMa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188" y="1063229"/>
            <a:ext cx="5206108" cy="3715156"/>
          </a:xfrm>
          <a:prstGeom prst="rect">
            <a:avLst/>
          </a:prstGeom>
        </p:spPr>
      </p:pic>
      <p:sp>
        <p:nvSpPr>
          <p:cNvPr id="4" name="TextBox 3"/>
          <p:cNvSpPr txBox="1"/>
          <p:nvPr/>
        </p:nvSpPr>
        <p:spPr>
          <a:xfrm>
            <a:off x="6489718" y="1600200"/>
            <a:ext cx="2400300" cy="2585323"/>
          </a:xfrm>
          <a:prstGeom prst="rect">
            <a:avLst/>
          </a:prstGeom>
          <a:noFill/>
        </p:spPr>
        <p:txBody>
          <a:bodyPr wrap="square" rtlCol="0">
            <a:spAutoFit/>
          </a:bodyPr>
          <a:lstStyle/>
          <a:p>
            <a:r>
              <a:rPr lang="en-US" dirty="0" smtClean="0">
                <a:solidFill>
                  <a:srgbClr val="FFEB99"/>
                </a:solidFill>
                <a:latin typeface="Eurostile"/>
                <a:cs typeface="Eurostile"/>
              </a:rPr>
              <a:t>View &gt;&gt;</a:t>
            </a:r>
          </a:p>
          <a:p>
            <a:endParaRPr lang="en-US" dirty="0" smtClean="0">
              <a:solidFill>
                <a:srgbClr val="FFEB99"/>
              </a:solidFill>
              <a:latin typeface="Eurostile"/>
              <a:cs typeface="Eurostile"/>
            </a:endParaRPr>
          </a:p>
          <a:p>
            <a:r>
              <a:rPr lang="en-US" dirty="0" smtClean="0">
                <a:solidFill>
                  <a:srgbClr val="FFEB99"/>
                </a:solidFill>
                <a:latin typeface="Eurostile"/>
                <a:cs typeface="Eurostile"/>
              </a:rPr>
              <a:t>Master &gt;&gt;</a:t>
            </a:r>
          </a:p>
          <a:p>
            <a:endParaRPr lang="en-US" dirty="0" smtClean="0">
              <a:solidFill>
                <a:srgbClr val="FFEB99"/>
              </a:solidFill>
              <a:latin typeface="Eurostile"/>
              <a:cs typeface="Eurostile"/>
            </a:endParaRPr>
          </a:p>
          <a:p>
            <a:r>
              <a:rPr lang="en-US" dirty="0" smtClean="0">
                <a:solidFill>
                  <a:srgbClr val="FFEB99"/>
                </a:solidFill>
                <a:latin typeface="Eurostile"/>
                <a:cs typeface="Eurostile"/>
              </a:rPr>
              <a:t>Slide Master &gt;&gt;</a:t>
            </a:r>
          </a:p>
          <a:p>
            <a:endParaRPr lang="en-US" dirty="0">
              <a:solidFill>
                <a:srgbClr val="FFEB99"/>
              </a:solidFill>
              <a:latin typeface="Eurostile"/>
              <a:cs typeface="Eurostile"/>
            </a:endParaRPr>
          </a:p>
          <a:p>
            <a:r>
              <a:rPr lang="en-US" dirty="0" smtClean="0">
                <a:solidFill>
                  <a:srgbClr val="FFEB99"/>
                </a:solidFill>
                <a:latin typeface="Eurostile"/>
                <a:cs typeface="Eurostile"/>
              </a:rPr>
              <a:t>Choose which template to alter</a:t>
            </a:r>
          </a:p>
          <a:p>
            <a:endParaRPr lang="en-US" dirty="0">
              <a:solidFill>
                <a:srgbClr val="FFEB99"/>
              </a:solidFill>
              <a:latin typeface="Eurostile"/>
              <a:cs typeface="Eurostile"/>
            </a:endParaRPr>
          </a:p>
        </p:txBody>
      </p:sp>
    </p:spTree>
    <p:extLst>
      <p:ext uri="{BB962C8B-B14F-4D97-AF65-F5344CB8AC3E}">
        <p14:creationId xmlns:p14="http://schemas.microsoft.com/office/powerpoint/2010/main" val="156989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0" y="1345407"/>
            <a:ext cx="9144000" cy="857250"/>
          </a:xfrm>
        </p:spPr>
        <p:txBody>
          <a:bodyPr>
            <a:noAutofit/>
          </a:bodyPr>
          <a:lstStyle/>
          <a:p>
            <a:r>
              <a:rPr lang="en-US" sz="6800" dirty="0" smtClean="0">
                <a:solidFill>
                  <a:srgbClr val="FFCC00"/>
                </a:solidFill>
                <a:effectLst>
                  <a:outerShdw blurRad="50800" dist="38100" dir="2700000" algn="tl" rotWithShape="0">
                    <a:srgbClr val="000000">
                      <a:alpha val="43000"/>
                    </a:srgbClr>
                  </a:outerShdw>
                </a:effectLst>
              </a:rPr>
              <a:t>Avoid Template Crowding</a:t>
            </a:r>
            <a:endParaRPr lang="en-US" sz="6800" dirty="0">
              <a:solidFill>
                <a:srgbClr val="FFCC00"/>
              </a:solidFill>
              <a:effectLst>
                <a:outerShdw blurRad="50800" dist="38100" dir="2700000" algn="tl" rotWithShape="0">
                  <a:srgbClr val="000000">
                    <a:alpha val="43000"/>
                  </a:srgbClr>
                </a:outerShdw>
              </a:effectLst>
            </a:endParaRPr>
          </a:p>
        </p:txBody>
      </p:sp>
      <p:sp>
        <p:nvSpPr>
          <p:cNvPr id="4" name="TextBox 3"/>
          <p:cNvSpPr txBox="1"/>
          <p:nvPr/>
        </p:nvSpPr>
        <p:spPr>
          <a:xfrm>
            <a:off x="5422900" y="4686300"/>
            <a:ext cx="3352800"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b="1" dirty="0" smtClean="0">
                <a:solidFill>
                  <a:schemeClr val="accent4">
                    <a:lumMod val="75000"/>
                  </a:schemeClr>
                </a:solidFill>
                <a:latin typeface="B Eurostile Bold"/>
                <a:cs typeface="B Eurostile Bold"/>
              </a:rPr>
              <a:t>EVMS Template Example</a:t>
            </a:r>
            <a:endParaRPr lang="en-US" b="1" dirty="0">
              <a:solidFill>
                <a:schemeClr val="accent4">
                  <a:lumMod val="75000"/>
                </a:schemeClr>
              </a:solidFill>
              <a:latin typeface="B Eurostile Bold"/>
              <a:cs typeface="B Eurostile Bold"/>
            </a:endParaRPr>
          </a:p>
        </p:txBody>
      </p:sp>
    </p:spTree>
    <p:extLst>
      <p:ext uri="{BB962C8B-B14F-4D97-AF65-F5344CB8AC3E}">
        <p14:creationId xmlns:p14="http://schemas.microsoft.com/office/powerpoint/2010/main" val="123134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82077572.jpg"/>
          <p:cNvPicPr>
            <a:picLocks noChangeAspect="1"/>
          </p:cNvPicPr>
          <p:nvPr/>
        </p:nvPicPr>
        <p:blipFill rotWithShape="1">
          <a:blip r:embed="rId3">
            <a:extLst>
              <a:ext uri="{28A0092B-C50C-407E-A947-70E740481C1C}">
                <a14:useLocalDpi xmlns:a14="http://schemas.microsoft.com/office/drawing/2010/main" val="0"/>
              </a:ext>
            </a:extLst>
          </a:blip>
          <a:srcRect t="14968" b="12684"/>
          <a:stretch/>
        </p:blipFill>
        <p:spPr>
          <a:xfrm>
            <a:off x="0" y="-1"/>
            <a:ext cx="9144000" cy="5143501"/>
          </a:xfrm>
          <a:prstGeom prst="rect">
            <a:avLst/>
          </a:prstGeom>
        </p:spPr>
      </p:pic>
      <p:grpSp>
        <p:nvGrpSpPr>
          <p:cNvPr id="3" name="Group 2"/>
          <p:cNvGrpSpPr/>
          <p:nvPr/>
        </p:nvGrpSpPr>
        <p:grpSpPr>
          <a:xfrm>
            <a:off x="6908800" y="304800"/>
            <a:ext cx="1231900" cy="1231900"/>
            <a:chOff x="1270000" y="2146300"/>
            <a:chExt cx="1231900" cy="1231900"/>
          </a:xfrm>
        </p:grpSpPr>
        <p:sp>
          <p:nvSpPr>
            <p:cNvPr id="4" name="Oval 3"/>
            <p:cNvSpPr/>
            <p:nvPr/>
          </p:nvSpPr>
          <p:spPr>
            <a:xfrm>
              <a:off x="1270000" y="2146300"/>
              <a:ext cx="1231900" cy="1231900"/>
            </a:xfrm>
            <a:prstGeom prst="ellipse">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b="1" i="1" dirty="0" smtClean="0">
                  <a:latin typeface="Eurostile"/>
                  <a:cs typeface="Eurostile"/>
                </a:rPr>
                <a:t>4</a:t>
              </a:r>
              <a:endParaRPr lang="en-US" sz="7000" b="1" i="1" dirty="0">
                <a:latin typeface="Eurostile"/>
                <a:cs typeface="Eurostile"/>
              </a:endParaRPr>
            </a:p>
          </p:txBody>
        </p:sp>
        <p:sp>
          <p:nvSpPr>
            <p:cNvPr id="5" name="TextBox 4"/>
            <p:cNvSpPr txBox="1"/>
            <p:nvPr/>
          </p:nvSpPr>
          <p:spPr>
            <a:xfrm>
              <a:off x="1435100" y="2146300"/>
              <a:ext cx="457200" cy="369332"/>
            </a:xfrm>
            <a:prstGeom prst="rect">
              <a:avLst/>
            </a:prstGeom>
            <a:noFill/>
          </p:spPr>
          <p:txBody>
            <a:bodyPr wrap="square" rtlCol="0">
              <a:spAutoFit/>
            </a:bodyPr>
            <a:lstStyle/>
            <a:p>
              <a:r>
                <a:rPr lang="en-US" i="1" dirty="0" smtClean="0">
                  <a:solidFill>
                    <a:schemeClr val="bg1"/>
                  </a:solidFill>
                  <a:latin typeface="Eurostile"/>
                  <a:cs typeface="Eurostile"/>
                </a:rPr>
                <a:t>Tip</a:t>
              </a:r>
              <a:endParaRPr lang="en-US" i="1" dirty="0">
                <a:solidFill>
                  <a:schemeClr val="bg1"/>
                </a:solidFill>
                <a:latin typeface="Eurostile"/>
                <a:cs typeface="Eurostile"/>
              </a:endParaRPr>
            </a:p>
          </p:txBody>
        </p:sp>
      </p:grpSp>
      <p:sp>
        <p:nvSpPr>
          <p:cNvPr id="6" name="TextBox 5"/>
          <p:cNvSpPr txBox="1"/>
          <p:nvPr/>
        </p:nvSpPr>
        <p:spPr>
          <a:xfrm>
            <a:off x="0" y="3937000"/>
            <a:ext cx="9144000" cy="938719"/>
          </a:xfrm>
          <a:prstGeom prst="rect">
            <a:avLst/>
          </a:prstGeom>
          <a:noFill/>
          <a:effectLst>
            <a:softEdge rad="12700"/>
          </a:effectLst>
        </p:spPr>
        <p:txBody>
          <a:bodyPr wrap="square" rtlCol="0">
            <a:spAutoFit/>
          </a:bodyPr>
          <a:lstStyle/>
          <a:p>
            <a:pPr algn="ctr"/>
            <a:r>
              <a:rPr lang="en-US" sz="5500" b="1" dirty="0" smtClean="0">
                <a:solidFill>
                  <a:schemeClr val="accent3">
                    <a:lumMod val="40000"/>
                    <a:lumOff val="60000"/>
                  </a:schemeClr>
                </a:solidFill>
                <a:latin typeface="B Eurostile Bold"/>
                <a:cs typeface="B Eurostile Bold"/>
              </a:rPr>
              <a:t>De-Clutter Your Data</a:t>
            </a:r>
            <a:endParaRPr lang="en-US" sz="5500" b="1" dirty="0">
              <a:solidFill>
                <a:schemeClr val="accent3">
                  <a:lumMod val="40000"/>
                  <a:lumOff val="60000"/>
                </a:schemeClr>
              </a:solidFill>
              <a:latin typeface="B Eurostile Bold"/>
              <a:cs typeface="B Eurostile Bold"/>
            </a:endParaRPr>
          </a:p>
        </p:txBody>
      </p:sp>
    </p:spTree>
    <p:extLst>
      <p:ext uri="{BB962C8B-B14F-4D97-AF65-F5344CB8AC3E}">
        <p14:creationId xmlns:p14="http://schemas.microsoft.com/office/powerpoint/2010/main" val="135639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Present Data in Clearest Way Possible</a:t>
            </a:r>
            <a:endParaRPr lang="en-US" dirty="0"/>
          </a:p>
        </p:txBody>
      </p:sp>
      <p:sp>
        <p:nvSpPr>
          <p:cNvPr id="3" name="Content Placeholder 2"/>
          <p:cNvSpPr>
            <a:spLocks noGrp="1"/>
          </p:cNvSpPr>
          <p:nvPr>
            <p:ph idx="1"/>
          </p:nvPr>
        </p:nvSpPr>
        <p:spPr>
          <a:xfrm>
            <a:off x="457200" y="1200151"/>
            <a:ext cx="8229600" cy="2819400"/>
          </a:xfrm>
        </p:spPr>
        <p:txBody>
          <a:bodyPr>
            <a:normAutofit fontScale="92500" lnSpcReduction="10000"/>
          </a:bodyPr>
          <a:lstStyle/>
          <a:p>
            <a:r>
              <a:rPr lang="en-US" sz="3600" dirty="0" smtClean="0"/>
              <a:t>Tell the truth</a:t>
            </a:r>
          </a:p>
          <a:p>
            <a:r>
              <a:rPr lang="en-US" sz="3600" dirty="0" smtClean="0"/>
              <a:t>Get to the point</a:t>
            </a:r>
          </a:p>
          <a:p>
            <a:r>
              <a:rPr lang="en-US" sz="3600" dirty="0" smtClean="0"/>
              <a:t>Pick the right tool for the job</a:t>
            </a:r>
          </a:p>
          <a:p>
            <a:r>
              <a:rPr lang="en-US" sz="3600" dirty="0" smtClean="0"/>
              <a:t>Highlight what’s important</a:t>
            </a:r>
          </a:p>
          <a:p>
            <a:r>
              <a:rPr lang="en-US" sz="3600" dirty="0" smtClean="0"/>
              <a:t>Keep it simple</a:t>
            </a:r>
            <a:endParaRPr lang="en-US" sz="3600" dirty="0"/>
          </a:p>
        </p:txBody>
      </p:sp>
      <p:sp>
        <p:nvSpPr>
          <p:cNvPr id="4" name="TextBox 3"/>
          <p:cNvSpPr txBox="1"/>
          <p:nvPr/>
        </p:nvSpPr>
        <p:spPr>
          <a:xfrm>
            <a:off x="1536700" y="4381501"/>
            <a:ext cx="7150100" cy="677108"/>
          </a:xfrm>
          <a:prstGeom prst="rect">
            <a:avLst/>
          </a:prstGeom>
          <a:noFill/>
        </p:spPr>
        <p:txBody>
          <a:bodyPr wrap="square" rtlCol="0">
            <a:spAutoFit/>
          </a:bodyPr>
          <a:lstStyle/>
          <a:p>
            <a:pPr algn="r"/>
            <a:r>
              <a:rPr lang="en-US" sz="2200" b="1" dirty="0" smtClean="0">
                <a:latin typeface="Eurostile"/>
                <a:cs typeface="Eurostile"/>
              </a:rPr>
              <a:t>Nancy Duarte</a:t>
            </a:r>
          </a:p>
          <a:p>
            <a:pPr algn="r"/>
            <a:r>
              <a:rPr lang="en-US" sz="1600" i="1" dirty="0" err="1" smtClean="0">
                <a:latin typeface="Eurostile"/>
                <a:cs typeface="Eurostile"/>
              </a:rPr>
              <a:t>slide:ology</a:t>
            </a:r>
            <a:r>
              <a:rPr lang="en-US" sz="1600" i="1" dirty="0" smtClean="0">
                <a:latin typeface="Eurostile"/>
                <a:cs typeface="Eurostile"/>
              </a:rPr>
              <a:t> (p. 65)</a:t>
            </a:r>
            <a:endParaRPr lang="en-US" sz="1600" i="1" dirty="0">
              <a:latin typeface="Eurostile"/>
              <a:cs typeface="Eurostile"/>
            </a:endParaRPr>
          </a:p>
        </p:txBody>
      </p:sp>
    </p:spTree>
    <p:extLst>
      <p:ext uri="{BB962C8B-B14F-4D97-AF65-F5344CB8AC3E}">
        <p14:creationId xmlns:p14="http://schemas.microsoft.com/office/powerpoint/2010/main" val="613281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0" y="1135857"/>
            <a:ext cx="9144000" cy="857250"/>
          </a:xfrm>
        </p:spPr>
        <p:txBody>
          <a:bodyPr>
            <a:noAutofit/>
          </a:bodyPr>
          <a:lstStyle/>
          <a:p>
            <a:r>
              <a:rPr lang="en-US" sz="6800" dirty="0" smtClean="0">
                <a:solidFill>
                  <a:srgbClr val="FFCC00"/>
                </a:solidFill>
                <a:effectLst>
                  <a:outerShdw blurRad="50800" dist="38100" dir="2700000" algn="tl" rotWithShape="0">
                    <a:srgbClr val="000000">
                      <a:alpha val="43000"/>
                    </a:srgbClr>
                  </a:outerShdw>
                </a:effectLst>
              </a:rPr>
              <a:t>This is a BAD Chart</a:t>
            </a:r>
            <a:endParaRPr lang="en-US" sz="6800" dirty="0">
              <a:solidFill>
                <a:srgbClr val="FFCC00"/>
              </a:solidFill>
              <a:effectLst>
                <a:outerShdw blurRad="50800" dist="38100" dir="2700000" algn="tl" rotWithShape="0">
                  <a:srgbClr val="000000">
                    <a:alpha val="43000"/>
                  </a:srgbClr>
                </a:outerShdw>
              </a:effectLst>
            </a:endParaRPr>
          </a:p>
        </p:txBody>
      </p:sp>
      <p:sp>
        <p:nvSpPr>
          <p:cNvPr id="4" name="Right Arrow 3"/>
          <p:cNvSpPr/>
          <p:nvPr/>
        </p:nvSpPr>
        <p:spPr>
          <a:xfrm>
            <a:off x="7408559" y="3660346"/>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2719174" y="2074463"/>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2871574" y="3311512"/>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0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1"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7" grpId="0" animBg="1"/>
      <p:bldP spid="7"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514268249.jpg"/>
          <p:cNvPicPr>
            <a:picLocks noChangeAspect="1"/>
          </p:cNvPicPr>
          <p:nvPr/>
        </p:nvPicPr>
        <p:blipFill rotWithShape="1">
          <a:blip r:embed="rId2">
            <a:extLst>
              <a:ext uri="{28A0092B-C50C-407E-A947-70E740481C1C}">
                <a14:useLocalDpi xmlns:a14="http://schemas.microsoft.com/office/drawing/2010/main" val="0"/>
              </a:ext>
            </a:extLst>
          </a:blip>
          <a:srcRect l="7406" r="3717"/>
          <a:stretch/>
        </p:blipFill>
        <p:spPr>
          <a:xfrm>
            <a:off x="0" y="1"/>
            <a:ext cx="9144000" cy="5143500"/>
          </a:xfrm>
          <a:prstGeom prst="rect">
            <a:avLst/>
          </a:prstGeom>
        </p:spPr>
      </p:pic>
    </p:spTree>
    <p:extLst>
      <p:ext uri="{BB962C8B-B14F-4D97-AF65-F5344CB8AC3E}">
        <p14:creationId xmlns:p14="http://schemas.microsoft.com/office/powerpoint/2010/main" val="66694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a:t>
            </a:r>
            <a:r>
              <a:rPr lang="en-US" u="sng" dirty="0" smtClean="0"/>
              <a:t>need</a:t>
            </a:r>
            <a:r>
              <a:rPr lang="en-US" dirty="0" smtClean="0"/>
              <a:t> a chart, graph or table?</a:t>
            </a:r>
            <a:endParaRPr lang="en-US" dirty="0"/>
          </a:p>
        </p:txBody>
      </p:sp>
      <p:sp>
        <p:nvSpPr>
          <p:cNvPr id="4" name="Rectangle 3"/>
          <p:cNvSpPr/>
          <p:nvPr/>
        </p:nvSpPr>
        <p:spPr>
          <a:xfrm>
            <a:off x="1371600" y="1143000"/>
            <a:ext cx="6515100" cy="3581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771900" y="1523605"/>
            <a:ext cx="2542132" cy="1200329"/>
          </a:xfrm>
          <a:prstGeom prst="rect">
            <a:avLst/>
          </a:prstGeom>
          <a:noFill/>
        </p:spPr>
        <p:txBody>
          <a:bodyPr wrap="none" rtlCol="0">
            <a:spAutoFit/>
          </a:bodyPr>
          <a:lstStyle/>
          <a:p>
            <a:r>
              <a:rPr lang="en-US" sz="7200" b="1" dirty="0" smtClean="0">
                <a:solidFill>
                  <a:srgbClr val="A30000"/>
                </a:solidFill>
                <a:latin typeface="Arial Narrow"/>
                <a:cs typeface="Arial Narrow"/>
              </a:rPr>
              <a:t>73.4 %</a:t>
            </a:r>
            <a:endParaRPr lang="en-US" sz="7200" b="1" dirty="0">
              <a:solidFill>
                <a:srgbClr val="A30000"/>
              </a:solidFill>
              <a:latin typeface="Arial Narrow"/>
              <a:cs typeface="Arial Narrow"/>
            </a:endParaRPr>
          </a:p>
        </p:txBody>
      </p:sp>
      <p:pic>
        <p:nvPicPr>
          <p:cNvPr id="5" name="Picture 4" descr="iStock_000025247260Small-PsychoKiller.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50304" y="1476375"/>
            <a:ext cx="2882062" cy="3238500"/>
          </a:xfrm>
          <a:prstGeom prst="rect">
            <a:avLst/>
          </a:prstGeom>
        </p:spPr>
      </p:pic>
      <p:sp>
        <p:nvSpPr>
          <p:cNvPr id="7" name="TextBox 6"/>
          <p:cNvSpPr txBox="1"/>
          <p:nvPr/>
        </p:nvSpPr>
        <p:spPr>
          <a:xfrm>
            <a:off x="2692400" y="2840832"/>
            <a:ext cx="2532302" cy="1446550"/>
          </a:xfrm>
          <a:prstGeom prst="rect">
            <a:avLst/>
          </a:prstGeom>
          <a:noFill/>
        </p:spPr>
        <p:txBody>
          <a:bodyPr wrap="square" rtlCol="0">
            <a:spAutoFit/>
          </a:bodyPr>
          <a:lstStyle/>
          <a:p>
            <a:pPr algn="r"/>
            <a:r>
              <a:rPr lang="en-US" sz="2200" b="1" dirty="0" smtClean="0">
                <a:solidFill>
                  <a:srgbClr val="A30000"/>
                </a:solidFill>
                <a:latin typeface="Arial Narrow"/>
                <a:cs typeface="Arial Narrow"/>
              </a:rPr>
              <a:t>fantasize about killing their speakers during the writing &amp; rehearsing process</a:t>
            </a:r>
            <a:endParaRPr lang="en-US" sz="2200" b="1" dirty="0">
              <a:solidFill>
                <a:srgbClr val="A30000"/>
              </a:solidFill>
              <a:latin typeface="Arial Narrow"/>
              <a:cs typeface="Arial Narrow"/>
            </a:endParaRPr>
          </a:p>
        </p:txBody>
      </p:sp>
      <p:sp>
        <p:nvSpPr>
          <p:cNvPr id="8" name="TextBox 7"/>
          <p:cNvSpPr txBox="1"/>
          <p:nvPr/>
        </p:nvSpPr>
        <p:spPr>
          <a:xfrm>
            <a:off x="2867562" y="2352927"/>
            <a:ext cx="3193377" cy="646331"/>
          </a:xfrm>
          <a:prstGeom prst="rect">
            <a:avLst/>
          </a:prstGeom>
          <a:noFill/>
        </p:spPr>
        <p:txBody>
          <a:bodyPr wrap="none" rtlCol="0">
            <a:spAutoFit/>
          </a:bodyPr>
          <a:lstStyle/>
          <a:p>
            <a:r>
              <a:rPr lang="en-US" sz="3600" b="1" dirty="0">
                <a:solidFill>
                  <a:srgbClr val="A30000"/>
                </a:solidFill>
                <a:latin typeface="Arial Narrow"/>
                <a:cs typeface="Arial Narrow"/>
              </a:rPr>
              <a:t>of speechwriters </a:t>
            </a:r>
            <a:endParaRPr lang="en-US" sz="3600" dirty="0"/>
          </a:p>
        </p:txBody>
      </p:sp>
      <p:sp>
        <p:nvSpPr>
          <p:cNvPr id="9" name="Text Box 13"/>
          <p:cNvSpPr txBox="1">
            <a:spLocks noChangeArrowheads="1"/>
          </p:cNvSpPr>
          <p:nvPr/>
        </p:nvSpPr>
        <p:spPr bwMode="auto">
          <a:xfrm>
            <a:off x="212811" y="4851184"/>
            <a:ext cx="86977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000" i="1" dirty="0" smtClean="0">
                <a:latin typeface="Eurostile"/>
                <a:cs typeface="Eurostile"/>
              </a:rPr>
              <a:t>This is NOT a real statistic… Although it sometimes feels like it might be true!</a:t>
            </a:r>
            <a:endParaRPr lang="en-US" sz="1000" i="1" dirty="0">
              <a:latin typeface="Eurostile"/>
              <a:cs typeface="Eurostile"/>
            </a:endParaRPr>
          </a:p>
        </p:txBody>
      </p:sp>
    </p:spTree>
    <p:extLst>
      <p:ext uri="{BB962C8B-B14F-4D97-AF65-F5344CB8AC3E}">
        <p14:creationId xmlns:p14="http://schemas.microsoft.com/office/powerpoint/2010/main" val="340614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Picture Superiority Effect</a:t>
            </a:r>
            <a:endParaRPr lang="en-US" dirty="0"/>
          </a:p>
        </p:txBody>
      </p:sp>
      <p:grpSp>
        <p:nvGrpSpPr>
          <p:cNvPr id="231" name="Group 230"/>
          <p:cNvGrpSpPr/>
          <p:nvPr/>
        </p:nvGrpSpPr>
        <p:grpSpPr>
          <a:xfrm>
            <a:off x="1358900" y="1536700"/>
            <a:ext cx="2489200" cy="2489200"/>
            <a:chOff x="1206500" y="1828800"/>
            <a:chExt cx="2489200" cy="2489200"/>
          </a:xfrm>
        </p:grpSpPr>
        <p:sp>
          <p:nvSpPr>
            <p:cNvPr id="4" name="Rectangle 3"/>
            <p:cNvSpPr/>
            <p:nvPr/>
          </p:nvSpPr>
          <p:spPr>
            <a:xfrm>
              <a:off x="1206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Rectangle 4"/>
            <p:cNvSpPr/>
            <p:nvPr/>
          </p:nvSpPr>
          <p:spPr>
            <a:xfrm>
              <a:off x="1460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Rectangle 5"/>
            <p:cNvSpPr/>
            <p:nvPr/>
          </p:nvSpPr>
          <p:spPr>
            <a:xfrm>
              <a:off x="1714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Rectangle 6"/>
            <p:cNvSpPr/>
            <p:nvPr/>
          </p:nvSpPr>
          <p:spPr>
            <a:xfrm>
              <a:off x="1968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Rectangle 11"/>
            <p:cNvSpPr/>
            <p:nvPr/>
          </p:nvSpPr>
          <p:spPr>
            <a:xfrm>
              <a:off x="2222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 name="Rectangle 12"/>
            <p:cNvSpPr/>
            <p:nvPr/>
          </p:nvSpPr>
          <p:spPr>
            <a:xfrm>
              <a:off x="2476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 name="Rectangle 13"/>
            <p:cNvSpPr/>
            <p:nvPr/>
          </p:nvSpPr>
          <p:spPr>
            <a:xfrm>
              <a:off x="2730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 name="Rectangle 14"/>
            <p:cNvSpPr/>
            <p:nvPr/>
          </p:nvSpPr>
          <p:spPr>
            <a:xfrm>
              <a:off x="2984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ectangle 15"/>
            <p:cNvSpPr/>
            <p:nvPr/>
          </p:nvSpPr>
          <p:spPr>
            <a:xfrm>
              <a:off x="3238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Rectangle 16"/>
            <p:cNvSpPr/>
            <p:nvPr/>
          </p:nvSpPr>
          <p:spPr>
            <a:xfrm>
              <a:off x="3492500" y="4114800"/>
              <a:ext cx="203200" cy="203200"/>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ectangle 17"/>
            <p:cNvSpPr/>
            <p:nvPr/>
          </p:nvSpPr>
          <p:spPr>
            <a:xfrm>
              <a:off x="1206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Rectangle 18"/>
            <p:cNvSpPr/>
            <p:nvPr/>
          </p:nvSpPr>
          <p:spPr>
            <a:xfrm>
              <a:off x="1460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 name="Rectangle 19"/>
            <p:cNvSpPr/>
            <p:nvPr/>
          </p:nvSpPr>
          <p:spPr>
            <a:xfrm>
              <a:off x="1714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Rectangle 20"/>
            <p:cNvSpPr/>
            <p:nvPr/>
          </p:nvSpPr>
          <p:spPr>
            <a:xfrm>
              <a:off x="1968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Rectangle 21"/>
            <p:cNvSpPr/>
            <p:nvPr/>
          </p:nvSpPr>
          <p:spPr>
            <a:xfrm>
              <a:off x="2222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Rectangle 22"/>
            <p:cNvSpPr/>
            <p:nvPr/>
          </p:nvSpPr>
          <p:spPr>
            <a:xfrm>
              <a:off x="2476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Rectangle 23"/>
            <p:cNvSpPr/>
            <p:nvPr/>
          </p:nvSpPr>
          <p:spPr>
            <a:xfrm>
              <a:off x="2730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Rectangle 24"/>
            <p:cNvSpPr/>
            <p:nvPr/>
          </p:nvSpPr>
          <p:spPr>
            <a:xfrm>
              <a:off x="2984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6" name="Rectangle 25"/>
            <p:cNvSpPr/>
            <p:nvPr/>
          </p:nvSpPr>
          <p:spPr>
            <a:xfrm>
              <a:off x="3238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7" name="Rectangle 26"/>
            <p:cNvSpPr/>
            <p:nvPr/>
          </p:nvSpPr>
          <p:spPr>
            <a:xfrm>
              <a:off x="3492500" y="386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8" name="Rectangle 27"/>
            <p:cNvSpPr/>
            <p:nvPr/>
          </p:nvSpPr>
          <p:spPr>
            <a:xfrm>
              <a:off x="1206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Rectangle 28"/>
            <p:cNvSpPr/>
            <p:nvPr/>
          </p:nvSpPr>
          <p:spPr>
            <a:xfrm>
              <a:off x="1460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0" name="Rectangle 29"/>
            <p:cNvSpPr/>
            <p:nvPr/>
          </p:nvSpPr>
          <p:spPr>
            <a:xfrm>
              <a:off x="1714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Rectangle 30"/>
            <p:cNvSpPr/>
            <p:nvPr/>
          </p:nvSpPr>
          <p:spPr>
            <a:xfrm>
              <a:off x="1968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Rectangle 31"/>
            <p:cNvSpPr/>
            <p:nvPr/>
          </p:nvSpPr>
          <p:spPr>
            <a:xfrm>
              <a:off x="2222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3" name="Rectangle 32"/>
            <p:cNvSpPr/>
            <p:nvPr/>
          </p:nvSpPr>
          <p:spPr>
            <a:xfrm>
              <a:off x="2476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Rectangle 33"/>
            <p:cNvSpPr/>
            <p:nvPr/>
          </p:nvSpPr>
          <p:spPr>
            <a:xfrm>
              <a:off x="2730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5" name="Rectangle 34"/>
            <p:cNvSpPr/>
            <p:nvPr/>
          </p:nvSpPr>
          <p:spPr>
            <a:xfrm>
              <a:off x="2984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ectangle 35"/>
            <p:cNvSpPr/>
            <p:nvPr/>
          </p:nvSpPr>
          <p:spPr>
            <a:xfrm>
              <a:off x="3238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Rectangle 36"/>
            <p:cNvSpPr/>
            <p:nvPr/>
          </p:nvSpPr>
          <p:spPr>
            <a:xfrm>
              <a:off x="3492500" y="360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p:cNvSpPr/>
            <p:nvPr/>
          </p:nvSpPr>
          <p:spPr>
            <a:xfrm>
              <a:off x="1206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ectangle 38"/>
            <p:cNvSpPr/>
            <p:nvPr/>
          </p:nvSpPr>
          <p:spPr>
            <a:xfrm>
              <a:off x="1460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0" name="Rectangle 39"/>
            <p:cNvSpPr/>
            <p:nvPr/>
          </p:nvSpPr>
          <p:spPr>
            <a:xfrm>
              <a:off x="1714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1" name="Rectangle 40"/>
            <p:cNvSpPr/>
            <p:nvPr/>
          </p:nvSpPr>
          <p:spPr>
            <a:xfrm>
              <a:off x="1968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ectangle 41"/>
            <p:cNvSpPr/>
            <p:nvPr/>
          </p:nvSpPr>
          <p:spPr>
            <a:xfrm>
              <a:off x="2222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Rectangle 42"/>
            <p:cNvSpPr/>
            <p:nvPr/>
          </p:nvSpPr>
          <p:spPr>
            <a:xfrm>
              <a:off x="2476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Rectangle 43"/>
            <p:cNvSpPr/>
            <p:nvPr/>
          </p:nvSpPr>
          <p:spPr>
            <a:xfrm>
              <a:off x="2730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5" name="Rectangle 44"/>
            <p:cNvSpPr/>
            <p:nvPr/>
          </p:nvSpPr>
          <p:spPr>
            <a:xfrm>
              <a:off x="2984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6" name="Rectangle 45"/>
            <p:cNvSpPr/>
            <p:nvPr/>
          </p:nvSpPr>
          <p:spPr>
            <a:xfrm>
              <a:off x="3238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7" name="Rectangle 46"/>
            <p:cNvSpPr/>
            <p:nvPr/>
          </p:nvSpPr>
          <p:spPr>
            <a:xfrm>
              <a:off x="3492500" y="335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8" name="Rectangle 47"/>
            <p:cNvSpPr/>
            <p:nvPr/>
          </p:nvSpPr>
          <p:spPr>
            <a:xfrm>
              <a:off x="1206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Rectangle 48"/>
            <p:cNvSpPr/>
            <p:nvPr/>
          </p:nvSpPr>
          <p:spPr>
            <a:xfrm>
              <a:off x="1460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0" name="Rectangle 49"/>
            <p:cNvSpPr/>
            <p:nvPr/>
          </p:nvSpPr>
          <p:spPr>
            <a:xfrm>
              <a:off x="1714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1" name="Rectangle 50"/>
            <p:cNvSpPr/>
            <p:nvPr/>
          </p:nvSpPr>
          <p:spPr>
            <a:xfrm>
              <a:off x="1968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2" name="Rectangle 51"/>
            <p:cNvSpPr/>
            <p:nvPr/>
          </p:nvSpPr>
          <p:spPr>
            <a:xfrm>
              <a:off x="2222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3" name="Rectangle 52"/>
            <p:cNvSpPr/>
            <p:nvPr/>
          </p:nvSpPr>
          <p:spPr>
            <a:xfrm>
              <a:off x="2476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Rectangle 53"/>
            <p:cNvSpPr/>
            <p:nvPr/>
          </p:nvSpPr>
          <p:spPr>
            <a:xfrm>
              <a:off x="2730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5" name="Rectangle 54"/>
            <p:cNvSpPr/>
            <p:nvPr/>
          </p:nvSpPr>
          <p:spPr>
            <a:xfrm>
              <a:off x="2984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6" name="Rectangle 55"/>
            <p:cNvSpPr/>
            <p:nvPr/>
          </p:nvSpPr>
          <p:spPr>
            <a:xfrm>
              <a:off x="3238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7" name="Rectangle 56"/>
            <p:cNvSpPr/>
            <p:nvPr/>
          </p:nvSpPr>
          <p:spPr>
            <a:xfrm>
              <a:off x="3492500" y="309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8" name="Rectangle 57"/>
            <p:cNvSpPr/>
            <p:nvPr/>
          </p:nvSpPr>
          <p:spPr>
            <a:xfrm>
              <a:off x="1206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9" name="Rectangle 58"/>
            <p:cNvSpPr/>
            <p:nvPr/>
          </p:nvSpPr>
          <p:spPr>
            <a:xfrm>
              <a:off x="1460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0" name="Rectangle 59"/>
            <p:cNvSpPr/>
            <p:nvPr/>
          </p:nvSpPr>
          <p:spPr>
            <a:xfrm>
              <a:off x="1714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1" name="Rectangle 60"/>
            <p:cNvSpPr/>
            <p:nvPr/>
          </p:nvSpPr>
          <p:spPr>
            <a:xfrm>
              <a:off x="1968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2" name="Rectangle 61"/>
            <p:cNvSpPr/>
            <p:nvPr/>
          </p:nvSpPr>
          <p:spPr>
            <a:xfrm>
              <a:off x="2222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3" name="Rectangle 62"/>
            <p:cNvSpPr/>
            <p:nvPr/>
          </p:nvSpPr>
          <p:spPr>
            <a:xfrm>
              <a:off x="2476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4" name="Rectangle 63"/>
            <p:cNvSpPr/>
            <p:nvPr/>
          </p:nvSpPr>
          <p:spPr>
            <a:xfrm>
              <a:off x="2730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5" name="Rectangle 64"/>
            <p:cNvSpPr/>
            <p:nvPr/>
          </p:nvSpPr>
          <p:spPr>
            <a:xfrm>
              <a:off x="2984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6" name="Rectangle 65"/>
            <p:cNvSpPr/>
            <p:nvPr/>
          </p:nvSpPr>
          <p:spPr>
            <a:xfrm>
              <a:off x="3238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7" name="Rectangle 66"/>
            <p:cNvSpPr/>
            <p:nvPr/>
          </p:nvSpPr>
          <p:spPr>
            <a:xfrm>
              <a:off x="3492500" y="2844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8" name="Rectangle 67"/>
            <p:cNvSpPr/>
            <p:nvPr/>
          </p:nvSpPr>
          <p:spPr>
            <a:xfrm>
              <a:off x="1206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9" name="Rectangle 68"/>
            <p:cNvSpPr/>
            <p:nvPr/>
          </p:nvSpPr>
          <p:spPr>
            <a:xfrm>
              <a:off x="1460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Rectangle 69"/>
            <p:cNvSpPr/>
            <p:nvPr/>
          </p:nvSpPr>
          <p:spPr>
            <a:xfrm>
              <a:off x="1714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1" name="Rectangle 70"/>
            <p:cNvSpPr/>
            <p:nvPr/>
          </p:nvSpPr>
          <p:spPr>
            <a:xfrm>
              <a:off x="1968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2" name="Rectangle 71"/>
            <p:cNvSpPr/>
            <p:nvPr/>
          </p:nvSpPr>
          <p:spPr>
            <a:xfrm>
              <a:off x="2222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3" name="Rectangle 72"/>
            <p:cNvSpPr/>
            <p:nvPr/>
          </p:nvSpPr>
          <p:spPr>
            <a:xfrm>
              <a:off x="2476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4" name="Rectangle 73"/>
            <p:cNvSpPr/>
            <p:nvPr/>
          </p:nvSpPr>
          <p:spPr>
            <a:xfrm>
              <a:off x="2730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5" name="Rectangle 74"/>
            <p:cNvSpPr/>
            <p:nvPr/>
          </p:nvSpPr>
          <p:spPr>
            <a:xfrm>
              <a:off x="2984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6" name="Rectangle 75"/>
            <p:cNvSpPr/>
            <p:nvPr/>
          </p:nvSpPr>
          <p:spPr>
            <a:xfrm>
              <a:off x="3238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7" name="Rectangle 76"/>
            <p:cNvSpPr/>
            <p:nvPr/>
          </p:nvSpPr>
          <p:spPr>
            <a:xfrm>
              <a:off x="34925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8" name="Rectangle 77"/>
            <p:cNvSpPr/>
            <p:nvPr/>
          </p:nvSpPr>
          <p:spPr>
            <a:xfrm>
              <a:off x="1206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9" name="Rectangle 78"/>
            <p:cNvSpPr/>
            <p:nvPr/>
          </p:nvSpPr>
          <p:spPr>
            <a:xfrm>
              <a:off x="1460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0" name="Rectangle 79"/>
            <p:cNvSpPr/>
            <p:nvPr/>
          </p:nvSpPr>
          <p:spPr>
            <a:xfrm>
              <a:off x="1714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1" name="Rectangle 80"/>
            <p:cNvSpPr/>
            <p:nvPr/>
          </p:nvSpPr>
          <p:spPr>
            <a:xfrm>
              <a:off x="1968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2" name="Rectangle 81"/>
            <p:cNvSpPr/>
            <p:nvPr/>
          </p:nvSpPr>
          <p:spPr>
            <a:xfrm>
              <a:off x="2222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3" name="Rectangle 82"/>
            <p:cNvSpPr/>
            <p:nvPr/>
          </p:nvSpPr>
          <p:spPr>
            <a:xfrm>
              <a:off x="2476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4" name="Rectangle 83"/>
            <p:cNvSpPr/>
            <p:nvPr/>
          </p:nvSpPr>
          <p:spPr>
            <a:xfrm>
              <a:off x="2730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5" name="Rectangle 84"/>
            <p:cNvSpPr/>
            <p:nvPr/>
          </p:nvSpPr>
          <p:spPr>
            <a:xfrm>
              <a:off x="2984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6" name="Rectangle 85"/>
            <p:cNvSpPr/>
            <p:nvPr/>
          </p:nvSpPr>
          <p:spPr>
            <a:xfrm>
              <a:off x="3238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7" name="Rectangle 86"/>
            <p:cNvSpPr/>
            <p:nvPr/>
          </p:nvSpPr>
          <p:spPr>
            <a:xfrm>
              <a:off x="34925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8" name="Rectangle 87"/>
            <p:cNvSpPr/>
            <p:nvPr/>
          </p:nvSpPr>
          <p:spPr>
            <a:xfrm>
              <a:off x="1206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9" name="Rectangle 88"/>
            <p:cNvSpPr/>
            <p:nvPr/>
          </p:nvSpPr>
          <p:spPr>
            <a:xfrm>
              <a:off x="1460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0" name="Rectangle 89"/>
            <p:cNvSpPr/>
            <p:nvPr/>
          </p:nvSpPr>
          <p:spPr>
            <a:xfrm>
              <a:off x="1714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1" name="Rectangle 90"/>
            <p:cNvSpPr/>
            <p:nvPr/>
          </p:nvSpPr>
          <p:spPr>
            <a:xfrm>
              <a:off x="1968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2" name="Rectangle 91"/>
            <p:cNvSpPr/>
            <p:nvPr/>
          </p:nvSpPr>
          <p:spPr>
            <a:xfrm>
              <a:off x="2222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3" name="Rectangle 92"/>
            <p:cNvSpPr/>
            <p:nvPr/>
          </p:nvSpPr>
          <p:spPr>
            <a:xfrm>
              <a:off x="2476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4" name="Rectangle 93"/>
            <p:cNvSpPr/>
            <p:nvPr/>
          </p:nvSpPr>
          <p:spPr>
            <a:xfrm>
              <a:off x="2730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5" name="Rectangle 94"/>
            <p:cNvSpPr/>
            <p:nvPr/>
          </p:nvSpPr>
          <p:spPr>
            <a:xfrm>
              <a:off x="2984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6" name="Rectangle 95"/>
            <p:cNvSpPr/>
            <p:nvPr/>
          </p:nvSpPr>
          <p:spPr>
            <a:xfrm>
              <a:off x="3238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7" name="Rectangle 96"/>
            <p:cNvSpPr/>
            <p:nvPr/>
          </p:nvSpPr>
          <p:spPr>
            <a:xfrm>
              <a:off x="34925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8" name="Rectangle 97"/>
            <p:cNvSpPr/>
            <p:nvPr/>
          </p:nvSpPr>
          <p:spPr>
            <a:xfrm>
              <a:off x="1206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9" name="Rectangle 98"/>
            <p:cNvSpPr/>
            <p:nvPr/>
          </p:nvSpPr>
          <p:spPr>
            <a:xfrm>
              <a:off x="1460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0" name="Rectangle 99"/>
            <p:cNvSpPr/>
            <p:nvPr/>
          </p:nvSpPr>
          <p:spPr>
            <a:xfrm>
              <a:off x="1714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1" name="Rectangle 100"/>
            <p:cNvSpPr/>
            <p:nvPr/>
          </p:nvSpPr>
          <p:spPr>
            <a:xfrm>
              <a:off x="1968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2" name="Rectangle 101"/>
            <p:cNvSpPr/>
            <p:nvPr/>
          </p:nvSpPr>
          <p:spPr>
            <a:xfrm>
              <a:off x="2222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3" name="Rectangle 102"/>
            <p:cNvSpPr/>
            <p:nvPr/>
          </p:nvSpPr>
          <p:spPr>
            <a:xfrm>
              <a:off x="2476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Rectangle 103"/>
            <p:cNvSpPr/>
            <p:nvPr/>
          </p:nvSpPr>
          <p:spPr>
            <a:xfrm>
              <a:off x="2730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5" name="Rectangle 104"/>
            <p:cNvSpPr/>
            <p:nvPr/>
          </p:nvSpPr>
          <p:spPr>
            <a:xfrm>
              <a:off x="2984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6" name="Rectangle 105"/>
            <p:cNvSpPr/>
            <p:nvPr/>
          </p:nvSpPr>
          <p:spPr>
            <a:xfrm>
              <a:off x="3238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7" name="Rectangle 106"/>
            <p:cNvSpPr/>
            <p:nvPr/>
          </p:nvSpPr>
          <p:spPr>
            <a:xfrm>
              <a:off x="34925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pSp>
        <p:nvGrpSpPr>
          <p:cNvPr id="230" name="Group 229"/>
          <p:cNvGrpSpPr/>
          <p:nvPr/>
        </p:nvGrpSpPr>
        <p:grpSpPr>
          <a:xfrm>
            <a:off x="5168900" y="1536700"/>
            <a:ext cx="2489200" cy="2489200"/>
            <a:chOff x="5346700" y="1828800"/>
            <a:chExt cx="2489200" cy="2489200"/>
          </a:xfrm>
        </p:grpSpPr>
        <p:sp>
          <p:nvSpPr>
            <p:cNvPr id="130" name="Rectangle 129"/>
            <p:cNvSpPr/>
            <p:nvPr/>
          </p:nvSpPr>
          <p:spPr>
            <a:xfrm>
              <a:off x="5346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1" name="Rectangle 130"/>
            <p:cNvSpPr/>
            <p:nvPr/>
          </p:nvSpPr>
          <p:spPr>
            <a:xfrm>
              <a:off x="5600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2" name="Rectangle 131"/>
            <p:cNvSpPr/>
            <p:nvPr/>
          </p:nvSpPr>
          <p:spPr>
            <a:xfrm>
              <a:off x="5854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3" name="Rectangle 132"/>
            <p:cNvSpPr/>
            <p:nvPr/>
          </p:nvSpPr>
          <p:spPr>
            <a:xfrm>
              <a:off x="6108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4" name="Rectangle 133"/>
            <p:cNvSpPr/>
            <p:nvPr/>
          </p:nvSpPr>
          <p:spPr>
            <a:xfrm>
              <a:off x="6362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5" name="Rectangle 134"/>
            <p:cNvSpPr/>
            <p:nvPr/>
          </p:nvSpPr>
          <p:spPr>
            <a:xfrm>
              <a:off x="6616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6" name="Rectangle 135"/>
            <p:cNvSpPr/>
            <p:nvPr/>
          </p:nvSpPr>
          <p:spPr>
            <a:xfrm>
              <a:off x="6870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7" name="Rectangle 136"/>
            <p:cNvSpPr/>
            <p:nvPr/>
          </p:nvSpPr>
          <p:spPr>
            <a:xfrm>
              <a:off x="7124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8" name="Rectangle 137"/>
            <p:cNvSpPr/>
            <p:nvPr/>
          </p:nvSpPr>
          <p:spPr>
            <a:xfrm>
              <a:off x="7378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39" name="Rectangle 138"/>
            <p:cNvSpPr/>
            <p:nvPr/>
          </p:nvSpPr>
          <p:spPr>
            <a:xfrm>
              <a:off x="7632700" y="411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0" name="Rectangle 139"/>
            <p:cNvSpPr/>
            <p:nvPr/>
          </p:nvSpPr>
          <p:spPr>
            <a:xfrm>
              <a:off x="5346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1" name="Rectangle 140"/>
            <p:cNvSpPr/>
            <p:nvPr/>
          </p:nvSpPr>
          <p:spPr>
            <a:xfrm>
              <a:off x="5600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2" name="Rectangle 141"/>
            <p:cNvSpPr/>
            <p:nvPr/>
          </p:nvSpPr>
          <p:spPr>
            <a:xfrm>
              <a:off x="5854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3" name="Rectangle 142"/>
            <p:cNvSpPr/>
            <p:nvPr/>
          </p:nvSpPr>
          <p:spPr>
            <a:xfrm>
              <a:off x="6108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4" name="Rectangle 143"/>
            <p:cNvSpPr/>
            <p:nvPr/>
          </p:nvSpPr>
          <p:spPr>
            <a:xfrm>
              <a:off x="6362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5" name="Rectangle 144"/>
            <p:cNvSpPr/>
            <p:nvPr/>
          </p:nvSpPr>
          <p:spPr>
            <a:xfrm>
              <a:off x="6616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6" name="Rectangle 145"/>
            <p:cNvSpPr/>
            <p:nvPr/>
          </p:nvSpPr>
          <p:spPr>
            <a:xfrm>
              <a:off x="6870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7" name="Rectangle 146"/>
            <p:cNvSpPr/>
            <p:nvPr/>
          </p:nvSpPr>
          <p:spPr>
            <a:xfrm>
              <a:off x="7124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8" name="Rectangle 147"/>
            <p:cNvSpPr/>
            <p:nvPr/>
          </p:nvSpPr>
          <p:spPr>
            <a:xfrm>
              <a:off x="7378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49" name="Rectangle 148"/>
            <p:cNvSpPr/>
            <p:nvPr/>
          </p:nvSpPr>
          <p:spPr>
            <a:xfrm>
              <a:off x="7632700" y="386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0" name="Rectangle 149"/>
            <p:cNvSpPr/>
            <p:nvPr/>
          </p:nvSpPr>
          <p:spPr>
            <a:xfrm>
              <a:off x="5346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1" name="Rectangle 150"/>
            <p:cNvSpPr/>
            <p:nvPr/>
          </p:nvSpPr>
          <p:spPr>
            <a:xfrm>
              <a:off x="5600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2" name="Rectangle 151"/>
            <p:cNvSpPr/>
            <p:nvPr/>
          </p:nvSpPr>
          <p:spPr>
            <a:xfrm>
              <a:off x="5854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3" name="Rectangle 152"/>
            <p:cNvSpPr/>
            <p:nvPr/>
          </p:nvSpPr>
          <p:spPr>
            <a:xfrm>
              <a:off x="6108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4" name="Rectangle 153"/>
            <p:cNvSpPr/>
            <p:nvPr/>
          </p:nvSpPr>
          <p:spPr>
            <a:xfrm>
              <a:off x="6362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5" name="Rectangle 154"/>
            <p:cNvSpPr/>
            <p:nvPr/>
          </p:nvSpPr>
          <p:spPr>
            <a:xfrm>
              <a:off x="6616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6" name="Rectangle 155"/>
            <p:cNvSpPr/>
            <p:nvPr/>
          </p:nvSpPr>
          <p:spPr>
            <a:xfrm>
              <a:off x="6870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7" name="Rectangle 156"/>
            <p:cNvSpPr/>
            <p:nvPr/>
          </p:nvSpPr>
          <p:spPr>
            <a:xfrm>
              <a:off x="7124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8" name="Rectangle 157"/>
            <p:cNvSpPr/>
            <p:nvPr/>
          </p:nvSpPr>
          <p:spPr>
            <a:xfrm>
              <a:off x="7378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9" name="Rectangle 158"/>
            <p:cNvSpPr/>
            <p:nvPr/>
          </p:nvSpPr>
          <p:spPr>
            <a:xfrm>
              <a:off x="7632700" y="3606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0" name="Rectangle 159"/>
            <p:cNvSpPr/>
            <p:nvPr/>
          </p:nvSpPr>
          <p:spPr>
            <a:xfrm>
              <a:off x="5346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1" name="Rectangle 160"/>
            <p:cNvSpPr/>
            <p:nvPr/>
          </p:nvSpPr>
          <p:spPr>
            <a:xfrm>
              <a:off x="5600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2" name="Rectangle 161"/>
            <p:cNvSpPr/>
            <p:nvPr/>
          </p:nvSpPr>
          <p:spPr>
            <a:xfrm>
              <a:off x="5854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3" name="Rectangle 162"/>
            <p:cNvSpPr/>
            <p:nvPr/>
          </p:nvSpPr>
          <p:spPr>
            <a:xfrm>
              <a:off x="6108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4" name="Rectangle 163"/>
            <p:cNvSpPr/>
            <p:nvPr/>
          </p:nvSpPr>
          <p:spPr>
            <a:xfrm>
              <a:off x="6362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5" name="Rectangle 164"/>
            <p:cNvSpPr/>
            <p:nvPr/>
          </p:nvSpPr>
          <p:spPr>
            <a:xfrm>
              <a:off x="6616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6" name="Rectangle 165"/>
            <p:cNvSpPr/>
            <p:nvPr/>
          </p:nvSpPr>
          <p:spPr>
            <a:xfrm>
              <a:off x="6870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7" name="Rectangle 166"/>
            <p:cNvSpPr/>
            <p:nvPr/>
          </p:nvSpPr>
          <p:spPr>
            <a:xfrm>
              <a:off x="7124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8" name="Rectangle 167"/>
            <p:cNvSpPr/>
            <p:nvPr/>
          </p:nvSpPr>
          <p:spPr>
            <a:xfrm>
              <a:off x="7378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9" name="Rectangle 168"/>
            <p:cNvSpPr/>
            <p:nvPr/>
          </p:nvSpPr>
          <p:spPr>
            <a:xfrm>
              <a:off x="7632700" y="3352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0" name="Rectangle 169"/>
            <p:cNvSpPr/>
            <p:nvPr/>
          </p:nvSpPr>
          <p:spPr>
            <a:xfrm>
              <a:off x="5346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1" name="Rectangle 170"/>
            <p:cNvSpPr/>
            <p:nvPr/>
          </p:nvSpPr>
          <p:spPr>
            <a:xfrm>
              <a:off x="5600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2" name="Rectangle 171"/>
            <p:cNvSpPr/>
            <p:nvPr/>
          </p:nvSpPr>
          <p:spPr>
            <a:xfrm>
              <a:off x="5854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3" name="Rectangle 172"/>
            <p:cNvSpPr/>
            <p:nvPr/>
          </p:nvSpPr>
          <p:spPr>
            <a:xfrm>
              <a:off x="6108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4" name="Rectangle 173"/>
            <p:cNvSpPr/>
            <p:nvPr/>
          </p:nvSpPr>
          <p:spPr>
            <a:xfrm>
              <a:off x="6362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5" name="Rectangle 174"/>
            <p:cNvSpPr/>
            <p:nvPr/>
          </p:nvSpPr>
          <p:spPr>
            <a:xfrm>
              <a:off x="6616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6" name="Rectangle 175"/>
            <p:cNvSpPr/>
            <p:nvPr/>
          </p:nvSpPr>
          <p:spPr>
            <a:xfrm>
              <a:off x="6870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7" name="Rectangle 176"/>
            <p:cNvSpPr/>
            <p:nvPr/>
          </p:nvSpPr>
          <p:spPr>
            <a:xfrm>
              <a:off x="7124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8" name="Rectangle 177"/>
            <p:cNvSpPr/>
            <p:nvPr/>
          </p:nvSpPr>
          <p:spPr>
            <a:xfrm>
              <a:off x="7378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9" name="Rectangle 178"/>
            <p:cNvSpPr/>
            <p:nvPr/>
          </p:nvSpPr>
          <p:spPr>
            <a:xfrm>
              <a:off x="7632700" y="3098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0" name="Rectangle 179"/>
            <p:cNvSpPr/>
            <p:nvPr/>
          </p:nvSpPr>
          <p:spPr>
            <a:xfrm>
              <a:off x="5346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1" name="Rectangle 180"/>
            <p:cNvSpPr/>
            <p:nvPr/>
          </p:nvSpPr>
          <p:spPr>
            <a:xfrm>
              <a:off x="5600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2" name="Rectangle 181"/>
            <p:cNvSpPr/>
            <p:nvPr/>
          </p:nvSpPr>
          <p:spPr>
            <a:xfrm>
              <a:off x="5854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3" name="Rectangle 182"/>
            <p:cNvSpPr/>
            <p:nvPr/>
          </p:nvSpPr>
          <p:spPr>
            <a:xfrm>
              <a:off x="6108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4" name="Rectangle 183"/>
            <p:cNvSpPr/>
            <p:nvPr/>
          </p:nvSpPr>
          <p:spPr>
            <a:xfrm>
              <a:off x="6362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5" name="Rectangle 184"/>
            <p:cNvSpPr/>
            <p:nvPr/>
          </p:nvSpPr>
          <p:spPr>
            <a:xfrm>
              <a:off x="6616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6" name="Rectangle 185"/>
            <p:cNvSpPr/>
            <p:nvPr/>
          </p:nvSpPr>
          <p:spPr>
            <a:xfrm>
              <a:off x="6870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7" name="Rectangle 186"/>
            <p:cNvSpPr/>
            <p:nvPr/>
          </p:nvSpPr>
          <p:spPr>
            <a:xfrm>
              <a:off x="7124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8" name="Rectangle 187"/>
            <p:cNvSpPr/>
            <p:nvPr/>
          </p:nvSpPr>
          <p:spPr>
            <a:xfrm>
              <a:off x="7378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9" name="Rectangle 188"/>
            <p:cNvSpPr/>
            <p:nvPr/>
          </p:nvSpPr>
          <p:spPr>
            <a:xfrm>
              <a:off x="7632700" y="2844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0" name="Rectangle 189"/>
            <p:cNvSpPr/>
            <p:nvPr/>
          </p:nvSpPr>
          <p:spPr>
            <a:xfrm>
              <a:off x="5346700" y="259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1" name="Rectangle 190"/>
            <p:cNvSpPr/>
            <p:nvPr/>
          </p:nvSpPr>
          <p:spPr>
            <a:xfrm>
              <a:off x="5600700" y="259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2" name="Rectangle 191"/>
            <p:cNvSpPr/>
            <p:nvPr/>
          </p:nvSpPr>
          <p:spPr>
            <a:xfrm>
              <a:off x="5854700" y="259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3" name="Rectangle 192"/>
            <p:cNvSpPr/>
            <p:nvPr/>
          </p:nvSpPr>
          <p:spPr>
            <a:xfrm>
              <a:off x="6108700" y="259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4" name="Rectangle 193"/>
            <p:cNvSpPr/>
            <p:nvPr/>
          </p:nvSpPr>
          <p:spPr>
            <a:xfrm>
              <a:off x="6362700" y="2590800"/>
              <a:ext cx="203200" cy="203200"/>
            </a:xfrm>
            <a:prstGeom prst="rect">
              <a:avLst/>
            </a:prstGeom>
            <a:solidFill>
              <a:srgbClr val="1782BF"/>
            </a:solidFill>
            <a:ln>
              <a:solidFill>
                <a:srgbClr val="1782BF"/>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5" name="Rectangle 194"/>
            <p:cNvSpPr/>
            <p:nvPr/>
          </p:nvSpPr>
          <p:spPr>
            <a:xfrm>
              <a:off x="66167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6" name="Rectangle 195"/>
            <p:cNvSpPr/>
            <p:nvPr/>
          </p:nvSpPr>
          <p:spPr>
            <a:xfrm>
              <a:off x="68707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7" name="Rectangle 196"/>
            <p:cNvSpPr/>
            <p:nvPr/>
          </p:nvSpPr>
          <p:spPr>
            <a:xfrm>
              <a:off x="71247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8" name="Rectangle 197"/>
            <p:cNvSpPr/>
            <p:nvPr/>
          </p:nvSpPr>
          <p:spPr>
            <a:xfrm>
              <a:off x="73787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9" name="Rectangle 198"/>
            <p:cNvSpPr/>
            <p:nvPr/>
          </p:nvSpPr>
          <p:spPr>
            <a:xfrm>
              <a:off x="7632700" y="2590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0" name="Rectangle 199"/>
            <p:cNvSpPr/>
            <p:nvPr/>
          </p:nvSpPr>
          <p:spPr>
            <a:xfrm>
              <a:off x="5346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1" name="Rectangle 200"/>
            <p:cNvSpPr/>
            <p:nvPr/>
          </p:nvSpPr>
          <p:spPr>
            <a:xfrm>
              <a:off x="5600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2" name="Rectangle 201"/>
            <p:cNvSpPr/>
            <p:nvPr/>
          </p:nvSpPr>
          <p:spPr>
            <a:xfrm>
              <a:off x="5854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3" name="Rectangle 202"/>
            <p:cNvSpPr/>
            <p:nvPr/>
          </p:nvSpPr>
          <p:spPr>
            <a:xfrm>
              <a:off x="6108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4" name="Rectangle 203"/>
            <p:cNvSpPr/>
            <p:nvPr/>
          </p:nvSpPr>
          <p:spPr>
            <a:xfrm>
              <a:off x="6362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5" name="Rectangle 204"/>
            <p:cNvSpPr/>
            <p:nvPr/>
          </p:nvSpPr>
          <p:spPr>
            <a:xfrm>
              <a:off x="6616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6" name="Rectangle 205"/>
            <p:cNvSpPr/>
            <p:nvPr/>
          </p:nvSpPr>
          <p:spPr>
            <a:xfrm>
              <a:off x="6870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7" name="Rectangle 206"/>
            <p:cNvSpPr/>
            <p:nvPr/>
          </p:nvSpPr>
          <p:spPr>
            <a:xfrm>
              <a:off x="7124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8" name="Rectangle 207"/>
            <p:cNvSpPr/>
            <p:nvPr/>
          </p:nvSpPr>
          <p:spPr>
            <a:xfrm>
              <a:off x="7378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9" name="Rectangle 208"/>
            <p:cNvSpPr/>
            <p:nvPr/>
          </p:nvSpPr>
          <p:spPr>
            <a:xfrm>
              <a:off x="7632700" y="2336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0" name="Rectangle 209"/>
            <p:cNvSpPr/>
            <p:nvPr/>
          </p:nvSpPr>
          <p:spPr>
            <a:xfrm>
              <a:off x="5346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1" name="Rectangle 210"/>
            <p:cNvSpPr/>
            <p:nvPr/>
          </p:nvSpPr>
          <p:spPr>
            <a:xfrm>
              <a:off x="5600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2" name="Rectangle 211"/>
            <p:cNvSpPr/>
            <p:nvPr/>
          </p:nvSpPr>
          <p:spPr>
            <a:xfrm>
              <a:off x="5854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3" name="Rectangle 212"/>
            <p:cNvSpPr/>
            <p:nvPr/>
          </p:nvSpPr>
          <p:spPr>
            <a:xfrm>
              <a:off x="6108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4" name="Rectangle 213"/>
            <p:cNvSpPr/>
            <p:nvPr/>
          </p:nvSpPr>
          <p:spPr>
            <a:xfrm>
              <a:off x="6362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5" name="Rectangle 214"/>
            <p:cNvSpPr/>
            <p:nvPr/>
          </p:nvSpPr>
          <p:spPr>
            <a:xfrm>
              <a:off x="6616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6" name="Rectangle 215"/>
            <p:cNvSpPr/>
            <p:nvPr/>
          </p:nvSpPr>
          <p:spPr>
            <a:xfrm>
              <a:off x="6870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7" name="Rectangle 216"/>
            <p:cNvSpPr/>
            <p:nvPr/>
          </p:nvSpPr>
          <p:spPr>
            <a:xfrm>
              <a:off x="7124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8" name="Rectangle 217"/>
            <p:cNvSpPr/>
            <p:nvPr/>
          </p:nvSpPr>
          <p:spPr>
            <a:xfrm>
              <a:off x="7378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9" name="Rectangle 218"/>
            <p:cNvSpPr/>
            <p:nvPr/>
          </p:nvSpPr>
          <p:spPr>
            <a:xfrm>
              <a:off x="7632700" y="2082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0" name="Rectangle 219"/>
            <p:cNvSpPr/>
            <p:nvPr/>
          </p:nvSpPr>
          <p:spPr>
            <a:xfrm>
              <a:off x="5346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1" name="Rectangle 220"/>
            <p:cNvSpPr/>
            <p:nvPr/>
          </p:nvSpPr>
          <p:spPr>
            <a:xfrm>
              <a:off x="5600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2" name="Rectangle 221"/>
            <p:cNvSpPr/>
            <p:nvPr/>
          </p:nvSpPr>
          <p:spPr>
            <a:xfrm>
              <a:off x="5854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3" name="Rectangle 222"/>
            <p:cNvSpPr/>
            <p:nvPr/>
          </p:nvSpPr>
          <p:spPr>
            <a:xfrm>
              <a:off x="6108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4" name="Rectangle 223"/>
            <p:cNvSpPr/>
            <p:nvPr/>
          </p:nvSpPr>
          <p:spPr>
            <a:xfrm>
              <a:off x="6362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5" name="Rectangle 224"/>
            <p:cNvSpPr/>
            <p:nvPr/>
          </p:nvSpPr>
          <p:spPr>
            <a:xfrm>
              <a:off x="6616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6" name="Rectangle 225"/>
            <p:cNvSpPr/>
            <p:nvPr/>
          </p:nvSpPr>
          <p:spPr>
            <a:xfrm>
              <a:off x="6870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7" name="Rectangle 226"/>
            <p:cNvSpPr/>
            <p:nvPr/>
          </p:nvSpPr>
          <p:spPr>
            <a:xfrm>
              <a:off x="7124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8" name="Rectangle 227"/>
            <p:cNvSpPr/>
            <p:nvPr/>
          </p:nvSpPr>
          <p:spPr>
            <a:xfrm>
              <a:off x="7378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9" name="Rectangle 228"/>
            <p:cNvSpPr/>
            <p:nvPr/>
          </p:nvSpPr>
          <p:spPr>
            <a:xfrm>
              <a:off x="7632700" y="1828800"/>
              <a:ext cx="203200" cy="203200"/>
            </a:xfrm>
            <a:prstGeom prst="rect">
              <a:avLst/>
            </a:prstGeom>
            <a:solidFill>
              <a:schemeClr val="bg1">
                <a:lumMod val="85000"/>
              </a:schemeClr>
            </a:solidFill>
            <a:ln>
              <a:solidFill>
                <a:schemeClr val="bg1">
                  <a:lumMod val="7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232" name="TextBox 231"/>
          <p:cNvSpPr txBox="1"/>
          <p:nvPr/>
        </p:nvSpPr>
        <p:spPr>
          <a:xfrm>
            <a:off x="0" y="901700"/>
            <a:ext cx="9144000" cy="369332"/>
          </a:xfrm>
          <a:prstGeom prst="rect">
            <a:avLst/>
          </a:prstGeom>
          <a:noFill/>
        </p:spPr>
        <p:txBody>
          <a:bodyPr wrap="square" rtlCol="0">
            <a:spAutoFit/>
          </a:bodyPr>
          <a:lstStyle/>
          <a:p>
            <a:pPr algn="ctr"/>
            <a:r>
              <a:rPr lang="en-US" b="1" i="1" dirty="0">
                <a:solidFill>
                  <a:srgbClr val="7F7F7F"/>
                </a:solidFill>
                <a:latin typeface="Eurostile"/>
                <a:cs typeface="Eurostile"/>
              </a:rPr>
              <a:t>m</a:t>
            </a:r>
            <a:r>
              <a:rPr lang="en-US" b="1" i="1" dirty="0" smtClean="0">
                <a:solidFill>
                  <a:srgbClr val="7F7F7F"/>
                </a:solidFill>
                <a:latin typeface="Eurostile"/>
                <a:cs typeface="Eurostile"/>
              </a:rPr>
              <a:t>emory retention after 3 days</a:t>
            </a:r>
            <a:endParaRPr lang="en-US" b="1" i="1" dirty="0">
              <a:solidFill>
                <a:srgbClr val="7F7F7F"/>
              </a:solidFill>
              <a:latin typeface="Eurostile"/>
              <a:cs typeface="Eurostile"/>
            </a:endParaRPr>
          </a:p>
        </p:txBody>
      </p:sp>
      <p:sp>
        <p:nvSpPr>
          <p:cNvPr id="233" name="TextBox 232"/>
          <p:cNvSpPr txBox="1"/>
          <p:nvPr/>
        </p:nvSpPr>
        <p:spPr>
          <a:xfrm>
            <a:off x="2438400" y="4089400"/>
            <a:ext cx="1473200" cy="646331"/>
          </a:xfrm>
          <a:prstGeom prst="rect">
            <a:avLst/>
          </a:prstGeom>
          <a:noFill/>
        </p:spPr>
        <p:txBody>
          <a:bodyPr wrap="square" rtlCol="0">
            <a:spAutoFit/>
          </a:bodyPr>
          <a:lstStyle/>
          <a:p>
            <a:r>
              <a:rPr lang="en-US" b="1" i="1" dirty="0" smtClean="0">
                <a:solidFill>
                  <a:srgbClr val="7F7F7F"/>
                </a:solidFill>
                <a:latin typeface="Eurostile"/>
                <a:cs typeface="Eurostile"/>
              </a:rPr>
              <a:t>Text or Audio Only</a:t>
            </a:r>
            <a:endParaRPr lang="en-US" b="1" i="1" dirty="0">
              <a:solidFill>
                <a:srgbClr val="7F7F7F"/>
              </a:solidFill>
              <a:latin typeface="Eurostile"/>
              <a:cs typeface="Eurostile"/>
            </a:endParaRPr>
          </a:p>
        </p:txBody>
      </p:sp>
      <p:sp>
        <p:nvSpPr>
          <p:cNvPr id="234" name="TextBox 233"/>
          <p:cNvSpPr txBox="1"/>
          <p:nvPr/>
        </p:nvSpPr>
        <p:spPr>
          <a:xfrm>
            <a:off x="1244600" y="4089400"/>
            <a:ext cx="1371600" cy="646331"/>
          </a:xfrm>
          <a:prstGeom prst="rect">
            <a:avLst/>
          </a:prstGeom>
          <a:noFill/>
        </p:spPr>
        <p:txBody>
          <a:bodyPr wrap="square" rtlCol="0">
            <a:spAutoFit/>
          </a:bodyPr>
          <a:lstStyle/>
          <a:p>
            <a:r>
              <a:rPr lang="en-US" sz="3600" b="1" i="1" dirty="0" smtClean="0">
                <a:solidFill>
                  <a:schemeClr val="tx2"/>
                </a:solidFill>
                <a:latin typeface="Eurostile"/>
                <a:cs typeface="Eurostile"/>
              </a:rPr>
              <a:t>10%</a:t>
            </a:r>
            <a:endParaRPr lang="en-US" sz="3600" b="1" i="1" dirty="0">
              <a:solidFill>
                <a:schemeClr val="tx2"/>
              </a:solidFill>
              <a:latin typeface="Eurostile"/>
              <a:cs typeface="Eurostile"/>
            </a:endParaRPr>
          </a:p>
        </p:txBody>
      </p:sp>
      <p:sp>
        <p:nvSpPr>
          <p:cNvPr id="235" name="TextBox 234"/>
          <p:cNvSpPr txBox="1"/>
          <p:nvPr/>
        </p:nvSpPr>
        <p:spPr>
          <a:xfrm>
            <a:off x="6489700" y="4100731"/>
            <a:ext cx="1473200" cy="646331"/>
          </a:xfrm>
          <a:prstGeom prst="rect">
            <a:avLst/>
          </a:prstGeom>
          <a:noFill/>
        </p:spPr>
        <p:txBody>
          <a:bodyPr wrap="square" rtlCol="0">
            <a:spAutoFit/>
          </a:bodyPr>
          <a:lstStyle/>
          <a:p>
            <a:r>
              <a:rPr lang="en-US" b="1" i="1" dirty="0" smtClean="0">
                <a:solidFill>
                  <a:srgbClr val="7F7F7F"/>
                </a:solidFill>
                <a:latin typeface="Eurostile"/>
                <a:cs typeface="Eurostile"/>
              </a:rPr>
              <a:t>Text + Picture</a:t>
            </a:r>
            <a:endParaRPr lang="en-US" b="1" i="1" dirty="0">
              <a:solidFill>
                <a:srgbClr val="7F7F7F"/>
              </a:solidFill>
              <a:latin typeface="Eurostile"/>
              <a:cs typeface="Eurostile"/>
            </a:endParaRPr>
          </a:p>
        </p:txBody>
      </p:sp>
      <p:sp>
        <p:nvSpPr>
          <p:cNvPr id="236" name="TextBox 235"/>
          <p:cNvSpPr txBox="1"/>
          <p:nvPr/>
        </p:nvSpPr>
        <p:spPr>
          <a:xfrm>
            <a:off x="5295900" y="4100731"/>
            <a:ext cx="1371600" cy="646331"/>
          </a:xfrm>
          <a:prstGeom prst="rect">
            <a:avLst/>
          </a:prstGeom>
          <a:noFill/>
        </p:spPr>
        <p:txBody>
          <a:bodyPr wrap="square" rtlCol="0">
            <a:spAutoFit/>
          </a:bodyPr>
          <a:lstStyle/>
          <a:p>
            <a:r>
              <a:rPr lang="en-US" sz="3600" b="1" i="1" dirty="0" smtClean="0">
                <a:solidFill>
                  <a:schemeClr val="tx2"/>
                </a:solidFill>
                <a:latin typeface="Eurostile"/>
                <a:cs typeface="Eurostile"/>
              </a:rPr>
              <a:t>65%</a:t>
            </a:r>
            <a:endParaRPr lang="en-US" sz="3600" b="1" i="1" dirty="0">
              <a:solidFill>
                <a:schemeClr val="tx2"/>
              </a:solidFill>
              <a:latin typeface="Eurostile"/>
              <a:cs typeface="Eurostile"/>
            </a:endParaRPr>
          </a:p>
        </p:txBody>
      </p:sp>
      <p:sp>
        <p:nvSpPr>
          <p:cNvPr id="238" name="Text Box 13"/>
          <p:cNvSpPr txBox="1">
            <a:spLocks noChangeArrowheads="1"/>
          </p:cNvSpPr>
          <p:nvPr/>
        </p:nvSpPr>
        <p:spPr bwMode="auto">
          <a:xfrm>
            <a:off x="0" y="4851184"/>
            <a:ext cx="891059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defRPr/>
            </a:pPr>
            <a:r>
              <a:rPr lang="en-US" sz="1000" dirty="0" smtClean="0">
                <a:latin typeface="Eurostile"/>
                <a:cs typeface="Eurostile"/>
              </a:rPr>
              <a:t>Randy Krum, </a:t>
            </a:r>
            <a:r>
              <a:rPr lang="en-US" sz="1000" i="1" dirty="0" smtClean="0">
                <a:latin typeface="Eurostile"/>
                <a:cs typeface="Eurostile"/>
              </a:rPr>
              <a:t>Cool </a:t>
            </a:r>
            <a:r>
              <a:rPr lang="en-US" sz="1000" i="1" dirty="0" err="1" smtClean="0">
                <a:latin typeface="Eurostile"/>
                <a:cs typeface="Eurostile"/>
              </a:rPr>
              <a:t>Infographics</a:t>
            </a:r>
            <a:r>
              <a:rPr lang="en-US" sz="1000" dirty="0" smtClean="0">
                <a:latin typeface="Eurostile"/>
                <a:cs typeface="Eurostile"/>
              </a:rPr>
              <a:t> (p. 22)</a:t>
            </a:r>
            <a:endParaRPr lang="en-US" sz="1000" dirty="0">
              <a:latin typeface="Eurostile"/>
              <a:cs typeface="Eurostile"/>
            </a:endParaRPr>
          </a:p>
        </p:txBody>
      </p:sp>
    </p:spTree>
    <p:extLst>
      <p:ext uri="{BB962C8B-B14F-4D97-AF65-F5344CB8AC3E}">
        <p14:creationId xmlns:p14="http://schemas.microsoft.com/office/powerpoint/2010/main" val="310353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 y="4762498"/>
            <a:ext cx="9143999" cy="246221"/>
          </a:xfrm>
          <a:prstGeom prst="rect">
            <a:avLst/>
          </a:prstGeom>
          <a:noFill/>
        </p:spPr>
        <p:txBody>
          <a:bodyPr wrap="square" rtlCol="0">
            <a:spAutoFit/>
          </a:bodyPr>
          <a:lstStyle/>
          <a:p>
            <a:pPr algn="ctr"/>
            <a:r>
              <a:rPr lang="en-US" sz="1000" i="1" dirty="0">
                <a:latin typeface="Eurostile"/>
                <a:cs typeface="Eurostile"/>
              </a:rPr>
              <a:t>Source: </a:t>
            </a:r>
            <a:r>
              <a:rPr lang="en-US" sz="1000" i="1" dirty="0" err="1">
                <a:latin typeface="Eurostile"/>
                <a:cs typeface="Eurostile"/>
              </a:rPr>
              <a:t>comScore</a:t>
            </a:r>
            <a:r>
              <a:rPr lang="en-US" sz="1000" i="1" dirty="0">
                <a:latin typeface="Eurostile"/>
                <a:cs typeface="Eurostile"/>
              </a:rPr>
              <a:t> Video </a:t>
            </a:r>
            <a:r>
              <a:rPr lang="en-US" sz="1000" i="1" dirty="0" err="1">
                <a:latin typeface="Eurostile"/>
                <a:cs typeface="Eurostile"/>
              </a:rPr>
              <a:t>Metrix</a:t>
            </a:r>
            <a:r>
              <a:rPr lang="en-US" sz="1000" i="1" dirty="0">
                <a:latin typeface="Eurostile"/>
                <a:cs typeface="Eurostile"/>
              </a:rPr>
              <a:t>, December 2012</a:t>
            </a:r>
          </a:p>
        </p:txBody>
      </p:sp>
      <p:grpSp>
        <p:nvGrpSpPr>
          <p:cNvPr id="3" name="Group 2"/>
          <p:cNvGrpSpPr/>
          <p:nvPr/>
        </p:nvGrpSpPr>
        <p:grpSpPr>
          <a:xfrm>
            <a:off x="1029125" y="1222003"/>
            <a:ext cx="6573802" cy="3095997"/>
            <a:chOff x="686225" y="1164829"/>
            <a:chExt cx="6573802" cy="3095997"/>
          </a:xfrm>
        </p:grpSpPr>
        <p:pic>
          <p:nvPicPr>
            <p:cNvPr id="7" name="Picture 6" descr="Number of Videos Watched 2.png"/>
            <p:cNvPicPr>
              <a:picLocks noChangeAspect="1"/>
            </p:cNvPicPr>
            <p:nvPr/>
          </p:nvPicPr>
          <p:blipFill rotWithShape="1">
            <a:blip r:embed="rId2">
              <a:extLst>
                <a:ext uri="{28A0092B-C50C-407E-A947-70E740481C1C}">
                  <a14:useLocalDpi xmlns:a14="http://schemas.microsoft.com/office/drawing/2010/main" val="0"/>
                </a:ext>
              </a:extLst>
            </a:blip>
            <a:srcRect l="23920" t="31175" r="24999"/>
            <a:stretch/>
          </p:blipFill>
          <p:spPr>
            <a:xfrm>
              <a:off x="4230004" y="1164829"/>
              <a:ext cx="3030023" cy="3064271"/>
            </a:xfrm>
            <a:prstGeom prst="rect">
              <a:avLst/>
            </a:prstGeom>
          </p:spPr>
        </p:pic>
        <p:sp>
          <p:nvSpPr>
            <p:cNvPr id="5" name="Title 2"/>
            <p:cNvSpPr txBox="1">
              <a:spLocks/>
            </p:cNvSpPr>
            <p:nvPr/>
          </p:nvSpPr>
          <p:spPr>
            <a:xfrm>
              <a:off x="686225" y="1164829"/>
              <a:ext cx="3295211" cy="30959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2"/>
                  </a:solidFill>
                  <a:latin typeface="+mj-lt"/>
                  <a:ea typeface="+mj-ea"/>
                  <a:cs typeface="+mj-cs"/>
                </a:defRPr>
              </a:lvl1pPr>
            </a:lstStyle>
            <a:p>
              <a:pPr algn="r"/>
              <a:r>
                <a:rPr lang="en-US" sz="6000" dirty="0">
                  <a:solidFill>
                    <a:schemeClr val="tx1"/>
                  </a:solidFill>
                  <a:latin typeface="Eurostile"/>
                  <a:cs typeface="Eurostile"/>
                </a:rPr>
                <a:t>800</a:t>
              </a:r>
              <a:r>
                <a:rPr lang="en-US" sz="6000" dirty="0" smtClean="0">
                  <a:solidFill>
                    <a:schemeClr val="tx1"/>
                  </a:solidFill>
                  <a:latin typeface="Eurostile"/>
                  <a:cs typeface="Eurostile"/>
                </a:rPr>
                <a:t>% </a:t>
              </a:r>
            </a:p>
            <a:p>
              <a:pPr algn="r"/>
              <a:r>
                <a:rPr lang="en-US" sz="2800" dirty="0" smtClean="0">
                  <a:solidFill>
                    <a:schemeClr val="tx1"/>
                  </a:solidFill>
                  <a:latin typeface="Eurostile"/>
                  <a:cs typeface="Eurostile"/>
                </a:rPr>
                <a:t>increase in number </a:t>
              </a:r>
            </a:p>
            <a:p>
              <a:pPr algn="r"/>
              <a:r>
                <a:rPr lang="en-US" sz="2800" dirty="0" smtClean="0">
                  <a:solidFill>
                    <a:schemeClr val="tx1"/>
                  </a:solidFill>
                  <a:latin typeface="Eurostile"/>
                  <a:cs typeface="Eurostile"/>
                </a:rPr>
                <a:t>of online videos</a:t>
              </a:r>
            </a:p>
            <a:p>
              <a:pPr algn="r"/>
              <a:r>
                <a:rPr lang="en-US" sz="2800" dirty="0" smtClean="0">
                  <a:solidFill>
                    <a:schemeClr val="tx1"/>
                  </a:solidFill>
                  <a:latin typeface="Eurostile"/>
                  <a:cs typeface="Eurostile"/>
                </a:rPr>
                <a:t>watched in just</a:t>
              </a:r>
            </a:p>
            <a:p>
              <a:pPr algn="r"/>
              <a:r>
                <a:rPr lang="en-US" sz="2800" dirty="0" smtClean="0">
                  <a:solidFill>
                    <a:schemeClr val="tx1"/>
                  </a:solidFill>
                  <a:latin typeface="Eurostile"/>
                  <a:cs typeface="Eurostile"/>
                </a:rPr>
                <a:t>6 years</a:t>
              </a:r>
              <a:endParaRPr lang="en-US" sz="2800" dirty="0">
                <a:solidFill>
                  <a:schemeClr val="tx1"/>
                </a:solidFill>
                <a:latin typeface="Eurostile"/>
                <a:cs typeface="Eurostile"/>
              </a:endParaRPr>
            </a:p>
          </p:txBody>
        </p:sp>
      </p:grpSp>
      <p:sp>
        <p:nvSpPr>
          <p:cNvPr id="8" name="Title 2"/>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r>
              <a:rPr lang="en-US" sz="5000" dirty="0" smtClean="0"/>
              <a:t>Simplify, Simply, Simplify!</a:t>
            </a:r>
            <a:endParaRPr lang="en-US" sz="5000" dirty="0"/>
          </a:p>
        </p:txBody>
      </p:sp>
    </p:spTree>
    <p:extLst>
      <p:ext uri="{BB962C8B-B14F-4D97-AF65-F5344CB8AC3E}">
        <p14:creationId xmlns:p14="http://schemas.microsoft.com/office/powerpoint/2010/main" val="91887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olGraphics-p2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918" y="1092299"/>
            <a:ext cx="5367528" cy="3785616"/>
          </a:xfrm>
          <a:prstGeom prst="rect">
            <a:avLst/>
          </a:prstGeom>
        </p:spPr>
      </p:pic>
      <p:sp>
        <p:nvSpPr>
          <p:cNvPr id="3" name="Title 2"/>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r>
              <a:rPr lang="en-US" sz="5000" dirty="0" smtClean="0"/>
              <a:t>Simplify, Simply, Simplify!</a:t>
            </a:r>
            <a:endParaRPr lang="en-US" sz="5000" dirty="0"/>
          </a:p>
        </p:txBody>
      </p:sp>
      <p:sp>
        <p:nvSpPr>
          <p:cNvPr id="4" name="Text Box 13"/>
          <p:cNvSpPr txBox="1">
            <a:spLocks noChangeArrowheads="1"/>
          </p:cNvSpPr>
          <p:nvPr/>
        </p:nvSpPr>
        <p:spPr bwMode="auto">
          <a:xfrm>
            <a:off x="0" y="4851184"/>
            <a:ext cx="891059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defRPr/>
            </a:pPr>
            <a:r>
              <a:rPr lang="en-US" sz="1000" dirty="0" smtClean="0">
                <a:latin typeface="Eurostile"/>
                <a:cs typeface="Eurostile"/>
              </a:rPr>
              <a:t>Randy Krum, </a:t>
            </a:r>
            <a:r>
              <a:rPr lang="en-US" sz="1000" i="1" dirty="0" smtClean="0">
                <a:latin typeface="Eurostile"/>
                <a:cs typeface="Eurostile"/>
              </a:rPr>
              <a:t>Cool </a:t>
            </a:r>
            <a:r>
              <a:rPr lang="en-US" sz="1000" i="1" dirty="0" err="1" smtClean="0">
                <a:latin typeface="Eurostile"/>
                <a:cs typeface="Eurostile"/>
              </a:rPr>
              <a:t>Infographics</a:t>
            </a:r>
            <a:r>
              <a:rPr lang="en-US" sz="1000" dirty="0" smtClean="0">
                <a:latin typeface="Eurostile"/>
                <a:cs typeface="Eurostile"/>
              </a:rPr>
              <a:t> (p. 261)</a:t>
            </a:r>
            <a:endParaRPr lang="en-US" sz="1000" dirty="0">
              <a:latin typeface="Eurostile"/>
              <a:cs typeface="Eurostile"/>
            </a:endParaRPr>
          </a:p>
        </p:txBody>
      </p:sp>
      <p:sp>
        <p:nvSpPr>
          <p:cNvPr id="5" name="Right Arrow 4"/>
          <p:cNvSpPr/>
          <p:nvPr/>
        </p:nvSpPr>
        <p:spPr>
          <a:xfrm>
            <a:off x="1099750" y="1442995"/>
            <a:ext cx="535460" cy="510557"/>
          </a:xfrm>
          <a:prstGeom prst="rightArrow">
            <a:avLst/>
          </a:prstGeom>
          <a:solidFill>
            <a:schemeClr val="accent6">
              <a:lumMod val="40000"/>
              <a:lumOff val="60000"/>
            </a:schemeClr>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5177481" y="2178905"/>
            <a:ext cx="1017373" cy="1298645"/>
            <a:chOff x="5177481" y="2178905"/>
            <a:chExt cx="1017373" cy="1298645"/>
          </a:xfrm>
        </p:grpSpPr>
        <p:sp>
          <p:nvSpPr>
            <p:cNvPr id="6" name="Right Arrow 5"/>
            <p:cNvSpPr/>
            <p:nvPr/>
          </p:nvSpPr>
          <p:spPr>
            <a:xfrm>
              <a:off x="5177481" y="2966993"/>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5659394" y="2178905"/>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ight Arrow 10"/>
          <p:cNvSpPr/>
          <p:nvPr/>
        </p:nvSpPr>
        <p:spPr>
          <a:xfrm>
            <a:off x="1444290" y="4018693"/>
            <a:ext cx="535460" cy="510557"/>
          </a:xfrm>
          <a:prstGeom prst="rightArrow">
            <a:avLst/>
          </a:prstGeom>
          <a:solidFill>
            <a:schemeClr val="accent6">
              <a:lumMod val="40000"/>
              <a:lumOff val="60000"/>
            </a:schemeClr>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15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8.33333E-7 1.05897E-6 L 8.33333E-7 0.56344 " pathEditMode="relative" ptsTypes="AA">
                                      <p:cBhvr>
                                        <p:cTn id="10" dur="2000" fill="hold"/>
                                        <p:tgtEl>
                                          <p:spTgt spid="5"/>
                                        </p:tgtEl>
                                        <p:attrNameLst>
                                          <p:attrName>ppt_x</p:attrName>
                                          <p:attrName>ppt_y</p:attrName>
                                        </p:attrNameLst>
                                      </p:cBhvr>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xit" presetSubtype="0" fill="hold" nodeType="afterEffect">
                                  <p:stCondLst>
                                    <p:cond delay="200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45762" y="448653"/>
            <a:ext cx="2431535" cy="33304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accent1"/>
                </a:solidFill>
                <a:latin typeface="Eurostile Condensed"/>
                <a:ea typeface="+mj-ea"/>
                <a:cs typeface="Eurostile Condensed"/>
              </a:defRPr>
            </a:lvl1pPr>
          </a:lstStyle>
          <a:p>
            <a:pPr algn="r"/>
            <a:r>
              <a:rPr lang="en-US" sz="5000" dirty="0" smtClean="0"/>
              <a:t>Simplify, Simply, Simplify!</a:t>
            </a:r>
            <a:endParaRPr lang="en-US" sz="5000" dirty="0"/>
          </a:p>
        </p:txBody>
      </p:sp>
      <p:sp>
        <p:nvSpPr>
          <p:cNvPr id="4" name="Text Box 13"/>
          <p:cNvSpPr txBox="1">
            <a:spLocks noChangeArrowheads="1"/>
          </p:cNvSpPr>
          <p:nvPr/>
        </p:nvSpPr>
        <p:spPr bwMode="auto">
          <a:xfrm>
            <a:off x="0" y="4851184"/>
            <a:ext cx="891059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defRPr/>
            </a:pPr>
            <a:r>
              <a:rPr lang="en-US" sz="1000" dirty="0" smtClean="0">
                <a:latin typeface="Eurostile"/>
                <a:cs typeface="Eurostile"/>
              </a:rPr>
              <a:t>Cole </a:t>
            </a:r>
            <a:r>
              <a:rPr lang="en-US" sz="1000" dirty="0" err="1" smtClean="0">
                <a:latin typeface="Eurostile"/>
                <a:cs typeface="Eurostile"/>
              </a:rPr>
              <a:t>Nussbaumer</a:t>
            </a:r>
            <a:r>
              <a:rPr lang="en-US" sz="1000" dirty="0" smtClean="0">
                <a:latin typeface="Eurostile"/>
                <a:cs typeface="Eurostile"/>
              </a:rPr>
              <a:t> </a:t>
            </a:r>
            <a:r>
              <a:rPr lang="en-US" sz="1000" dirty="0" err="1" smtClean="0">
                <a:latin typeface="Eurostile"/>
                <a:cs typeface="Eurostile"/>
              </a:rPr>
              <a:t>Knaflic</a:t>
            </a:r>
            <a:r>
              <a:rPr lang="en-US" sz="1000" dirty="0" smtClean="0">
                <a:latin typeface="Eurostile"/>
                <a:cs typeface="Eurostile"/>
              </a:rPr>
              <a:t>, </a:t>
            </a:r>
            <a:r>
              <a:rPr lang="en-US" sz="1000" i="1" dirty="0" smtClean="0">
                <a:latin typeface="Eurostile"/>
                <a:cs typeface="Eurostile"/>
              </a:rPr>
              <a:t>Storytelling with data:  A data visualization guide for business professionals  </a:t>
            </a:r>
            <a:r>
              <a:rPr lang="en-US" sz="1000" dirty="0" smtClean="0">
                <a:latin typeface="Eurostile"/>
                <a:cs typeface="Eurostile"/>
              </a:rPr>
              <a:t>(p. 88)</a:t>
            </a:r>
            <a:endParaRPr lang="en-US" sz="1000" dirty="0">
              <a:latin typeface="Eurostile"/>
              <a:cs typeface="Eurostile"/>
            </a:endParaRPr>
          </a:p>
        </p:txBody>
      </p:sp>
      <p:grpSp>
        <p:nvGrpSpPr>
          <p:cNvPr id="55" name="Group 54"/>
          <p:cNvGrpSpPr/>
          <p:nvPr/>
        </p:nvGrpSpPr>
        <p:grpSpPr>
          <a:xfrm>
            <a:off x="3185401" y="448652"/>
            <a:ext cx="5565815" cy="3797265"/>
            <a:chOff x="3277129" y="335756"/>
            <a:chExt cx="5565815" cy="3797265"/>
          </a:xfrm>
        </p:grpSpPr>
        <p:grpSp>
          <p:nvGrpSpPr>
            <p:cNvPr id="43" name="Group 42"/>
            <p:cNvGrpSpPr/>
            <p:nvPr/>
          </p:nvGrpSpPr>
          <p:grpSpPr>
            <a:xfrm>
              <a:off x="5537169" y="1119164"/>
              <a:ext cx="3305775" cy="3013857"/>
              <a:chOff x="5424273" y="1105052"/>
              <a:chExt cx="3305775" cy="3013857"/>
            </a:xfrm>
          </p:grpSpPr>
          <p:sp>
            <p:nvSpPr>
              <p:cNvPr id="3" name="Rectangle 2"/>
              <p:cNvSpPr/>
              <p:nvPr/>
            </p:nvSpPr>
            <p:spPr>
              <a:xfrm>
                <a:off x="5427361" y="1105052"/>
                <a:ext cx="2471351" cy="75514"/>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427361" y="1187622"/>
                <a:ext cx="2198129"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426675" y="1271785"/>
                <a:ext cx="352853"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427361" y="1355124"/>
                <a:ext cx="1401805"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26675" y="1432010"/>
                <a:ext cx="2198129"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426675" y="1508896"/>
                <a:ext cx="1031102"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427361" y="1737490"/>
                <a:ext cx="2337486" cy="82379"/>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426675" y="1827425"/>
                <a:ext cx="2993081" cy="9061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426675" y="1918041"/>
                <a:ext cx="976182"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426675" y="1994927"/>
                <a:ext cx="1119659"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424273" y="2077301"/>
                <a:ext cx="2243849" cy="71398"/>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427567" y="2148699"/>
                <a:ext cx="45719"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427567" y="2384851"/>
                <a:ext cx="976182" cy="82379"/>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424409" y="2467230"/>
                <a:ext cx="2704757"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24273" y="2544116"/>
                <a:ext cx="840944"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424273" y="2621002"/>
                <a:ext cx="912682"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424273" y="2697888"/>
                <a:ext cx="1508551"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424273" y="2774774"/>
                <a:ext cx="1632121"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424273" y="3208633"/>
                <a:ext cx="1680174"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424273" y="3131747"/>
                <a:ext cx="670696"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424273" y="3039754"/>
                <a:ext cx="407772" cy="82379"/>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5424273" y="3285519"/>
                <a:ext cx="912682"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24273" y="3362405"/>
                <a:ext cx="1508551"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424273" y="3444371"/>
                <a:ext cx="2822832"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424274" y="3652100"/>
                <a:ext cx="276608" cy="82379"/>
              </a:xfrm>
              <a:prstGeom prst="rect">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5424273" y="3734479"/>
                <a:ext cx="335350"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424273" y="3811365"/>
                <a:ext cx="1178423"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424273" y="3888251"/>
                <a:ext cx="567552"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424273" y="3965137"/>
                <a:ext cx="2198130"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5424273" y="4042023"/>
                <a:ext cx="3305775" cy="76886"/>
              </a:xfrm>
              <a:prstGeom prst="rect">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p:nvSpPr>
          <p:spPr>
            <a:xfrm>
              <a:off x="3277129" y="335756"/>
              <a:ext cx="2342295" cy="369332"/>
            </a:xfrm>
            <a:prstGeom prst="rect">
              <a:avLst/>
            </a:prstGeom>
            <a:noFill/>
          </p:spPr>
          <p:txBody>
            <a:bodyPr wrap="none" rtlCol="0">
              <a:spAutoFit/>
            </a:bodyPr>
            <a:lstStyle/>
            <a:p>
              <a:r>
                <a:rPr lang="en-US" dirty="0" smtClean="0">
                  <a:solidFill>
                    <a:schemeClr val="tx1">
                      <a:lumMod val="50000"/>
                      <a:lumOff val="50000"/>
                    </a:schemeClr>
                  </a:solidFill>
                </a:rPr>
                <a:t>Performance Overview</a:t>
              </a:r>
              <a:endParaRPr lang="en-US" dirty="0">
                <a:solidFill>
                  <a:schemeClr val="tx1">
                    <a:lumMod val="50000"/>
                    <a:lumOff val="50000"/>
                  </a:schemeClr>
                </a:solidFill>
              </a:endParaRPr>
            </a:p>
          </p:txBody>
        </p:sp>
        <p:sp>
          <p:nvSpPr>
            <p:cNvPr id="36" name="TextBox 35"/>
            <p:cNvSpPr txBox="1"/>
            <p:nvPr/>
          </p:nvSpPr>
          <p:spPr>
            <a:xfrm>
              <a:off x="3453518" y="864692"/>
              <a:ext cx="1011665" cy="1231106"/>
            </a:xfrm>
            <a:prstGeom prst="rect">
              <a:avLst/>
            </a:prstGeom>
            <a:noFill/>
          </p:spPr>
          <p:txBody>
            <a:bodyPr wrap="none" rtlCol="0">
              <a:spAutoFit/>
            </a:bodyPr>
            <a:lstStyle/>
            <a:p>
              <a:r>
                <a:rPr lang="en-US" sz="1200" b="1" dirty="0" smtClean="0">
                  <a:solidFill>
                    <a:schemeClr val="tx2"/>
                  </a:solidFill>
                </a:rPr>
                <a:t>Our Business</a:t>
              </a:r>
            </a:p>
            <a:p>
              <a:r>
                <a:rPr lang="en-US" sz="1000" dirty="0" smtClean="0">
                  <a:solidFill>
                    <a:schemeClr val="bg1">
                      <a:lumMod val="65000"/>
                    </a:schemeClr>
                  </a:solidFill>
                </a:rPr>
                <a:t>Competitor A</a:t>
              </a:r>
            </a:p>
            <a:p>
              <a:r>
                <a:rPr lang="en-US" sz="1000" dirty="0">
                  <a:solidFill>
                    <a:schemeClr val="bg1">
                      <a:lumMod val="65000"/>
                    </a:schemeClr>
                  </a:solidFill>
                </a:rPr>
                <a:t>Competitor </a:t>
              </a:r>
              <a:r>
                <a:rPr lang="en-US" sz="1000" dirty="0" smtClean="0">
                  <a:solidFill>
                    <a:schemeClr val="bg1">
                      <a:lumMod val="65000"/>
                    </a:schemeClr>
                  </a:solidFill>
                </a:rPr>
                <a:t>B</a:t>
              </a:r>
              <a:endParaRPr lang="en-US" sz="1000" dirty="0">
                <a:solidFill>
                  <a:schemeClr val="bg1">
                    <a:lumMod val="65000"/>
                  </a:schemeClr>
                </a:solidFill>
              </a:endParaRPr>
            </a:p>
            <a:p>
              <a:r>
                <a:rPr lang="en-US" sz="1000" dirty="0" smtClean="0">
                  <a:solidFill>
                    <a:schemeClr val="bg1">
                      <a:lumMod val="65000"/>
                    </a:schemeClr>
                  </a:solidFill>
                </a:rPr>
                <a:t>Competitor C</a:t>
              </a:r>
              <a:endParaRPr lang="en-US" sz="1000" dirty="0">
                <a:solidFill>
                  <a:schemeClr val="bg1">
                    <a:lumMod val="65000"/>
                  </a:schemeClr>
                </a:solidFill>
              </a:endParaRPr>
            </a:p>
            <a:p>
              <a:r>
                <a:rPr lang="en-US" sz="1000" dirty="0">
                  <a:solidFill>
                    <a:schemeClr val="bg1">
                      <a:lumMod val="65000"/>
                    </a:schemeClr>
                  </a:solidFill>
                </a:rPr>
                <a:t>Competitor </a:t>
              </a:r>
              <a:r>
                <a:rPr lang="en-US" sz="1000" dirty="0" smtClean="0">
                  <a:solidFill>
                    <a:schemeClr val="bg1">
                      <a:lumMod val="65000"/>
                    </a:schemeClr>
                  </a:solidFill>
                </a:rPr>
                <a:t>D</a:t>
              </a:r>
            </a:p>
            <a:p>
              <a:r>
                <a:rPr lang="en-US" sz="1000" dirty="0">
                  <a:solidFill>
                    <a:schemeClr val="bg1">
                      <a:lumMod val="65000"/>
                    </a:schemeClr>
                  </a:solidFill>
                </a:rPr>
                <a:t>Competitor E</a:t>
              </a:r>
            </a:p>
            <a:p>
              <a:endParaRPr lang="en-US" sz="1200" dirty="0" smtClean="0">
                <a:solidFill>
                  <a:schemeClr val="bg1">
                    <a:lumMod val="65000"/>
                  </a:schemeClr>
                </a:solidFill>
              </a:endParaRPr>
            </a:p>
          </p:txBody>
        </p:sp>
        <p:sp>
          <p:nvSpPr>
            <p:cNvPr id="37" name="Rectangle 36"/>
            <p:cNvSpPr/>
            <p:nvPr/>
          </p:nvSpPr>
          <p:spPr>
            <a:xfrm>
              <a:off x="3394880" y="1128984"/>
              <a:ext cx="117275" cy="117275"/>
            </a:xfrm>
            <a:prstGeom prst="rect">
              <a:avLst/>
            </a:prstGeom>
            <a:solidFill>
              <a:schemeClr val="bg1">
                <a:lumMod val="65000"/>
              </a:schemeClr>
            </a:solidFill>
            <a:ln>
              <a:solidFill>
                <a:schemeClr val="bg1">
                  <a:lumMod val="6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8" name="Rectangle 37"/>
            <p:cNvSpPr/>
            <p:nvPr/>
          </p:nvSpPr>
          <p:spPr>
            <a:xfrm>
              <a:off x="3394880" y="1278841"/>
              <a:ext cx="117275" cy="117275"/>
            </a:xfrm>
            <a:prstGeom prst="rect">
              <a:avLst/>
            </a:prstGeom>
            <a:solidFill>
              <a:schemeClr val="bg1">
                <a:lumMod val="65000"/>
              </a:schemeClr>
            </a:solidFill>
            <a:ln>
              <a:solidFill>
                <a:schemeClr val="bg1">
                  <a:lumMod val="6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9" name="Rectangle 38"/>
            <p:cNvSpPr/>
            <p:nvPr/>
          </p:nvSpPr>
          <p:spPr>
            <a:xfrm>
              <a:off x="3394880" y="1425399"/>
              <a:ext cx="117275" cy="117275"/>
            </a:xfrm>
            <a:prstGeom prst="rect">
              <a:avLst/>
            </a:prstGeom>
            <a:solidFill>
              <a:schemeClr val="bg1">
                <a:lumMod val="65000"/>
              </a:schemeClr>
            </a:solidFill>
            <a:ln>
              <a:solidFill>
                <a:schemeClr val="bg1">
                  <a:lumMod val="6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0" name="Rectangle 39"/>
            <p:cNvSpPr/>
            <p:nvPr/>
          </p:nvSpPr>
          <p:spPr>
            <a:xfrm>
              <a:off x="3394880" y="1575256"/>
              <a:ext cx="117275" cy="117275"/>
            </a:xfrm>
            <a:prstGeom prst="rect">
              <a:avLst/>
            </a:prstGeom>
            <a:solidFill>
              <a:schemeClr val="bg1">
                <a:lumMod val="65000"/>
              </a:schemeClr>
            </a:solidFill>
            <a:ln>
              <a:solidFill>
                <a:schemeClr val="bg1">
                  <a:lumMod val="6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1" name="Rectangle 40"/>
            <p:cNvSpPr/>
            <p:nvPr/>
          </p:nvSpPr>
          <p:spPr>
            <a:xfrm>
              <a:off x="3394880" y="1723378"/>
              <a:ext cx="117275" cy="117275"/>
            </a:xfrm>
            <a:prstGeom prst="rect">
              <a:avLst/>
            </a:prstGeom>
            <a:solidFill>
              <a:schemeClr val="bg1">
                <a:lumMod val="65000"/>
              </a:schemeClr>
            </a:solidFill>
            <a:ln>
              <a:solidFill>
                <a:schemeClr val="bg1">
                  <a:lumMod val="6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ectangle 41"/>
            <p:cNvSpPr/>
            <p:nvPr/>
          </p:nvSpPr>
          <p:spPr>
            <a:xfrm>
              <a:off x="3394880" y="955954"/>
              <a:ext cx="117275" cy="117275"/>
            </a:xfrm>
            <a:prstGeom prst="rect">
              <a:avLst/>
            </a:prstGeom>
            <a:solidFill>
              <a:schemeClr val="tx2"/>
            </a:solidFill>
            <a:ln>
              <a:solidFill>
                <a:schemeClr val="tx2"/>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TextBox 43"/>
            <p:cNvSpPr txBox="1"/>
            <p:nvPr/>
          </p:nvSpPr>
          <p:spPr>
            <a:xfrm>
              <a:off x="5452418" y="840538"/>
              <a:ext cx="2236510" cy="230832"/>
            </a:xfrm>
            <a:prstGeom prst="rect">
              <a:avLst/>
            </a:prstGeom>
            <a:noFill/>
          </p:spPr>
          <p:txBody>
            <a:bodyPr wrap="none" rtlCol="0">
              <a:spAutoFit/>
            </a:bodyPr>
            <a:lstStyle/>
            <a:p>
              <a:r>
                <a:rPr lang="en-US" sz="900" dirty="0" smtClean="0">
                  <a:solidFill>
                    <a:srgbClr val="7F7F7F"/>
                  </a:solidFill>
                </a:rPr>
                <a:t>weighted performance index | </a:t>
              </a:r>
              <a:r>
                <a:rPr lang="en-US" sz="900" dirty="0" smtClean="0">
                  <a:solidFill>
                    <a:schemeClr val="tx2"/>
                  </a:solidFill>
                </a:rPr>
                <a:t>relative rank</a:t>
              </a:r>
              <a:endParaRPr lang="en-US" sz="900" dirty="0">
                <a:solidFill>
                  <a:schemeClr val="tx2"/>
                </a:solidFill>
              </a:endParaRPr>
            </a:p>
          </p:txBody>
        </p:sp>
        <p:sp>
          <p:nvSpPr>
            <p:cNvPr id="45" name="TextBox 44"/>
            <p:cNvSpPr txBox="1"/>
            <p:nvPr/>
          </p:nvSpPr>
          <p:spPr>
            <a:xfrm>
              <a:off x="7955160" y="1052360"/>
              <a:ext cx="420458" cy="215444"/>
            </a:xfrm>
            <a:prstGeom prst="rect">
              <a:avLst/>
            </a:prstGeom>
            <a:noFill/>
          </p:spPr>
          <p:txBody>
            <a:bodyPr wrap="none" rtlCol="0">
              <a:spAutoFit/>
            </a:bodyPr>
            <a:lstStyle/>
            <a:p>
              <a:r>
                <a:rPr lang="en-US" sz="800" dirty="0" smtClean="0">
                  <a:solidFill>
                    <a:schemeClr val="tx2"/>
                  </a:solidFill>
                </a:rPr>
                <a:t>1 of 6</a:t>
              </a:r>
              <a:endParaRPr lang="en-US" sz="800" dirty="0">
                <a:solidFill>
                  <a:schemeClr val="tx2"/>
                </a:solidFill>
              </a:endParaRPr>
            </a:p>
          </p:txBody>
        </p:sp>
        <p:sp>
          <p:nvSpPr>
            <p:cNvPr id="46" name="TextBox 45"/>
            <p:cNvSpPr txBox="1"/>
            <p:nvPr/>
          </p:nvSpPr>
          <p:spPr>
            <a:xfrm>
              <a:off x="7828351" y="1670479"/>
              <a:ext cx="420458" cy="215444"/>
            </a:xfrm>
            <a:prstGeom prst="rect">
              <a:avLst/>
            </a:prstGeom>
            <a:noFill/>
          </p:spPr>
          <p:txBody>
            <a:bodyPr wrap="none" rtlCol="0">
              <a:spAutoFit/>
            </a:bodyPr>
            <a:lstStyle/>
            <a:p>
              <a:r>
                <a:rPr lang="en-US" sz="800" dirty="0" smtClean="0">
                  <a:solidFill>
                    <a:schemeClr val="tx2"/>
                  </a:solidFill>
                </a:rPr>
                <a:t>2 of 6</a:t>
              </a:r>
              <a:endParaRPr lang="en-US" sz="800" dirty="0">
                <a:solidFill>
                  <a:schemeClr val="tx2"/>
                </a:solidFill>
              </a:endParaRPr>
            </a:p>
          </p:txBody>
        </p:sp>
        <p:sp>
          <p:nvSpPr>
            <p:cNvPr id="47" name="TextBox 46"/>
            <p:cNvSpPr txBox="1"/>
            <p:nvPr/>
          </p:nvSpPr>
          <p:spPr>
            <a:xfrm>
              <a:off x="6467253" y="2311771"/>
              <a:ext cx="420458" cy="215444"/>
            </a:xfrm>
            <a:prstGeom prst="rect">
              <a:avLst/>
            </a:prstGeom>
            <a:noFill/>
          </p:spPr>
          <p:txBody>
            <a:bodyPr wrap="none" rtlCol="0">
              <a:spAutoFit/>
            </a:bodyPr>
            <a:lstStyle/>
            <a:p>
              <a:r>
                <a:rPr lang="en-US" sz="800" dirty="0" smtClean="0">
                  <a:solidFill>
                    <a:schemeClr val="tx2"/>
                  </a:solidFill>
                </a:rPr>
                <a:t>4 of 6</a:t>
              </a:r>
              <a:endParaRPr lang="en-US" sz="800" dirty="0">
                <a:solidFill>
                  <a:schemeClr val="tx2"/>
                </a:solidFill>
              </a:endParaRPr>
            </a:p>
          </p:txBody>
        </p:sp>
        <p:sp>
          <p:nvSpPr>
            <p:cNvPr id="48" name="TextBox 47"/>
            <p:cNvSpPr txBox="1"/>
            <p:nvPr/>
          </p:nvSpPr>
          <p:spPr>
            <a:xfrm>
              <a:off x="5887095" y="2974368"/>
              <a:ext cx="420458" cy="215444"/>
            </a:xfrm>
            <a:prstGeom prst="rect">
              <a:avLst/>
            </a:prstGeom>
            <a:noFill/>
          </p:spPr>
          <p:txBody>
            <a:bodyPr wrap="none" rtlCol="0">
              <a:spAutoFit/>
            </a:bodyPr>
            <a:lstStyle/>
            <a:p>
              <a:r>
                <a:rPr lang="en-US" sz="800" dirty="0" smtClean="0">
                  <a:solidFill>
                    <a:schemeClr val="tx2"/>
                  </a:solidFill>
                </a:rPr>
                <a:t>6 of 6</a:t>
              </a:r>
              <a:endParaRPr lang="en-US" sz="800" dirty="0">
                <a:solidFill>
                  <a:schemeClr val="tx2"/>
                </a:solidFill>
              </a:endParaRPr>
            </a:p>
          </p:txBody>
        </p:sp>
        <p:sp>
          <p:nvSpPr>
            <p:cNvPr id="49" name="TextBox 48"/>
            <p:cNvSpPr txBox="1"/>
            <p:nvPr/>
          </p:nvSpPr>
          <p:spPr>
            <a:xfrm>
              <a:off x="5757330" y="3579658"/>
              <a:ext cx="420458" cy="215444"/>
            </a:xfrm>
            <a:prstGeom prst="rect">
              <a:avLst/>
            </a:prstGeom>
            <a:noFill/>
          </p:spPr>
          <p:txBody>
            <a:bodyPr wrap="none" rtlCol="0">
              <a:spAutoFit/>
            </a:bodyPr>
            <a:lstStyle/>
            <a:p>
              <a:r>
                <a:rPr lang="en-US" sz="800" dirty="0" smtClean="0">
                  <a:solidFill>
                    <a:schemeClr val="tx2"/>
                  </a:solidFill>
                </a:rPr>
                <a:t>6 of 6</a:t>
              </a:r>
              <a:endParaRPr lang="en-US" sz="800" dirty="0">
                <a:solidFill>
                  <a:schemeClr val="tx2"/>
                </a:solidFill>
              </a:endParaRPr>
            </a:p>
          </p:txBody>
        </p:sp>
        <p:sp>
          <p:nvSpPr>
            <p:cNvPr id="50" name="TextBox 49"/>
            <p:cNvSpPr txBox="1"/>
            <p:nvPr/>
          </p:nvSpPr>
          <p:spPr>
            <a:xfrm>
              <a:off x="4345782" y="1231978"/>
              <a:ext cx="1106636" cy="261610"/>
            </a:xfrm>
            <a:prstGeom prst="rect">
              <a:avLst/>
            </a:prstGeom>
            <a:noFill/>
          </p:spPr>
          <p:txBody>
            <a:bodyPr wrap="square" rtlCol="0">
              <a:spAutoFit/>
            </a:bodyPr>
            <a:lstStyle/>
            <a:p>
              <a:pPr algn="r"/>
              <a:r>
                <a:rPr lang="en-US" sz="1100" dirty="0" smtClean="0">
                  <a:solidFill>
                    <a:srgbClr val="7F7F7F"/>
                  </a:solidFill>
                </a:rPr>
                <a:t>Price</a:t>
              </a:r>
              <a:endParaRPr lang="en-US" sz="1100" dirty="0">
                <a:solidFill>
                  <a:schemeClr val="tx2"/>
                </a:solidFill>
              </a:endParaRPr>
            </a:p>
          </p:txBody>
        </p:sp>
        <p:sp>
          <p:nvSpPr>
            <p:cNvPr id="51" name="TextBox 50"/>
            <p:cNvSpPr txBox="1"/>
            <p:nvPr/>
          </p:nvSpPr>
          <p:spPr>
            <a:xfrm>
              <a:off x="4345782" y="1841537"/>
              <a:ext cx="1106636" cy="261610"/>
            </a:xfrm>
            <a:prstGeom prst="rect">
              <a:avLst/>
            </a:prstGeom>
            <a:noFill/>
          </p:spPr>
          <p:txBody>
            <a:bodyPr wrap="square" rtlCol="0">
              <a:spAutoFit/>
            </a:bodyPr>
            <a:lstStyle/>
            <a:p>
              <a:pPr algn="r"/>
              <a:r>
                <a:rPr lang="en-US" sz="1100" dirty="0" smtClean="0">
                  <a:solidFill>
                    <a:srgbClr val="7F7F7F"/>
                  </a:solidFill>
                </a:rPr>
                <a:t>Convenience</a:t>
              </a:r>
              <a:endParaRPr lang="en-US" sz="1100" dirty="0">
                <a:solidFill>
                  <a:schemeClr val="tx2"/>
                </a:solidFill>
              </a:endParaRPr>
            </a:p>
          </p:txBody>
        </p:sp>
        <p:sp>
          <p:nvSpPr>
            <p:cNvPr id="52" name="TextBox 51"/>
            <p:cNvSpPr txBox="1"/>
            <p:nvPr/>
          </p:nvSpPr>
          <p:spPr>
            <a:xfrm>
              <a:off x="4345782" y="2527276"/>
              <a:ext cx="1106636" cy="261610"/>
            </a:xfrm>
            <a:prstGeom prst="rect">
              <a:avLst/>
            </a:prstGeom>
            <a:noFill/>
          </p:spPr>
          <p:txBody>
            <a:bodyPr wrap="square" rtlCol="0">
              <a:spAutoFit/>
            </a:bodyPr>
            <a:lstStyle/>
            <a:p>
              <a:pPr algn="r"/>
              <a:r>
                <a:rPr lang="en-US" sz="1100" dirty="0" smtClean="0">
                  <a:solidFill>
                    <a:srgbClr val="7F7F7F"/>
                  </a:solidFill>
                </a:rPr>
                <a:t>Relationship</a:t>
              </a:r>
              <a:endParaRPr lang="en-US" sz="1100" dirty="0">
                <a:solidFill>
                  <a:schemeClr val="tx2"/>
                </a:solidFill>
              </a:endParaRPr>
            </a:p>
          </p:txBody>
        </p:sp>
        <p:sp>
          <p:nvSpPr>
            <p:cNvPr id="53" name="TextBox 52"/>
            <p:cNvSpPr txBox="1"/>
            <p:nvPr/>
          </p:nvSpPr>
          <p:spPr>
            <a:xfrm>
              <a:off x="4345782" y="3216390"/>
              <a:ext cx="1106636" cy="261610"/>
            </a:xfrm>
            <a:prstGeom prst="rect">
              <a:avLst/>
            </a:prstGeom>
            <a:noFill/>
          </p:spPr>
          <p:txBody>
            <a:bodyPr wrap="square" rtlCol="0">
              <a:spAutoFit/>
            </a:bodyPr>
            <a:lstStyle/>
            <a:p>
              <a:pPr algn="r"/>
              <a:r>
                <a:rPr lang="en-US" sz="1100" dirty="0" smtClean="0">
                  <a:solidFill>
                    <a:srgbClr val="7F7F7F"/>
                  </a:solidFill>
                </a:rPr>
                <a:t>Service</a:t>
              </a:r>
              <a:endParaRPr lang="en-US" sz="1100" dirty="0">
                <a:solidFill>
                  <a:schemeClr val="tx2"/>
                </a:solidFill>
              </a:endParaRPr>
            </a:p>
          </p:txBody>
        </p:sp>
        <p:sp>
          <p:nvSpPr>
            <p:cNvPr id="54" name="TextBox 53"/>
            <p:cNvSpPr txBox="1"/>
            <p:nvPr/>
          </p:nvSpPr>
          <p:spPr>
            <a:xfrm>
              <a:off x="4345782" y="3812481"/>
              <a:ext cx="1106636" cy="261610"/>
            </a:xfrm>
            <a:prstGeom prst="rect">
              <a:avLst/>
            </a:prstGeom>
            <a:noFill/>
          </p:spPr>
          <p:txBody>
            <a:bodyPr wrap="square" rtlCol="0">
              <a:spAutoFit/>
            </a:bodyPr>
            <a:lstStyle/>
            <a:p>
              <a:pPr algn="r"/>
              <a:r>
                <a:rPr lang="en-US" sz="1100" dirty="0" smtClean="0">
                  <a:solidFill>
                    <a:srgbClr val="7F7F7F"/>
                  </a:solidFill>
                </a:rPr>
                <a:t>Selection</a:t>
              </a:r>
              <a:endParaRPr lang="en-US" sz="1100" dirty="0">
                <a:solidFill>
                  <a:schemeClr val="tx2"/>
                </a:solidFill>
              </a:endParaRPr>
            </a:p>
          </p:txBody>
        </p:sp>
      </p:grpSp>
      <p:sp>
        <p:nvSpPr>
          <p:cNvPr id="57" name="Right Arrow 56"/>
          <p:cNvSpPr/>
          <p:nvPr/>
        </p:nvSpPr>
        <p:spPr>
          <a:xfrm>
            <a:off x="8261217" y="1040421"/>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ight Arrow 57"/>
          <p:cNvSpPr/>
          <p:nvPr/>
        </p:nvSpPr>
        <p:spPr>
          <a:xfrm>
            <a:off x="7870687" y="2748740"/>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Arrow 58"/>
          <p:cNvSpPr/>
          <p:nvPr/>
        </p:nvSpPr>
        <p:spPr>
          <a:xfrm>
            <a:off x="4224266" y="1303739"/>
            <a:ext cx="535460" cy="510557"/>
          </a:xfrm>
          <a:prstGeom prst="rightArrow">
            <a:avLst/>
          </a:prstGeom>
          <a:solidFill>
            <a:schemeClr val="accent6">
              <a:lumMod val="40000"/>
              <a:lumOff val="60000"/>
            </a:schemeClr>
          </a:solidFill>
          <a:ln w="25400">
            <a:solidFill>
              <a:schemeClr val="accent6"/>
            </a:solid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99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7"/>
                                        </p:tgtEl>
                                      </p:cBhvr>
                                    </p:animEffect>
                                    <p:set>
                                      <p:cBhvr>
                                        <p:cTn id="12" dur="1" fill="hold">
                                          <p:stCondLst>
                                            <p:cond delay="499"/>
                                          </p:stCondLst>
                                        </p:cTn>
                                        <p:tgtEl>
                                          <p:spTgt spid="5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8"/>
                                        </p:tgtEl>
                                      </p:cBhvr>
                                    </p:animEffect>
                                    <p:set>
                                      <p:cBhvr>
                                        <p:cTn id="21" dur="1" fill="hold">
                                          <p:stCondLst>
                                            <p:cond delay="499"/>
                                          </p:stCondLst>
                                        </p:cTn>
                                        <p:tgtEl>
                                          <p:spTgt spid="5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P spid="5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ytellingData-p1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98" y="1126106"/>
            <a:ext cx="3525012" cy="3461004"/>
          </a:xfrm>
          <a:prstGeom prst="rect">
            <a:avLst/>
          </a:prstGeom>
        </p:spPr>
      </p:pic>
      <p:pic>
        <p:nvPicPr>
          <p:cNvPr id="3" name="Picture 2" descr="StorytellingData-p1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398" y="1039394"/>
            <a:ext cx="3378708" cy="3589020"/>
          </a:xfrm>
          <a:prstGeom prst="rect">
            <a:avLst/>
          </a:prstGeom>
        </p:spPr>
      </p:pic>
      <p:sp>
        <p:nvSpPr>
          <p:cNvPr id="4" name="Title 3"/>
          <p:cNvSpPr>
            <a:spLocks noGrp="1"/>
          </p:cNvSpPr>
          <p:nvPr>
            <p:ph type="title"/>
          </p:nvPr>
        </p:nvSpPr>
        <p:spPr/>
        <p:txBody>
          <a:bodyPr>
            <a:normAutofit/>
          </a:bodyPr>
          <a:lstStyle/>
          <a:p>
            <a:r>
              <a:rPr lang="en-US" dirty="0"/>
              <a:t>Limit Colors (Use for emphasis</a:t>
            </a:r>
            <a:r>
              <a:rPr lang="en-US" dirty="0" smtClean="0"/>
              <a:t>)</a:t>
            </a:r>
            <a:endParaRPr lang="en-US" dirty="0"/>
          </a:p>
        </p:txBody>
      </p:sp>
      <p:sp>
        <p:nvSpPr>
          <p:cNvPr id="5" name="Text Box 13"/>
          <p:cNvSpPr txBox="1">
            <a:spLocks noChangeArrowheads="1"/>
          </p:cNvSpPr>
          <p:nvPr/>
        </p:nvSpPr>
        <p:spPr bwMode="auto">
          <a:xfrm>
            <a:off x="0" y="4851184"/>
            <a:ext cx="891059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defRPr/>
            </a:pPr>
            <a:r>
              <a:rPr lang="en-US" sz="1000" dirty="0" smtClean="0">
                <a:latin typeface="Eurostile"/>
                <a:cs typeface="Eurostile"/>
              </a:rPr>
              <a:t>Cole </a:t>
            </a:r>
            <a:r>
              <a:rPr lang="en-US" sz="1000" dirty="0" err="1" smtClean="0">
                <a:latin typeface="Eurostile"/>
                <a:cs typeface="Eurostile"/>
              </a:rPr>
              <a:t>Nussbaumer</a:t>
            </a:r>
            <a:r>
              <a:rPr lang="en-US" sz="1000" dirty="0" smtClean="0">
                <a:latin typeface="Eurostile"/>
                <a:cs typeface="Eurostile"/>
              </a:rPr>
              <a:t> </a:t>
            </a:r>
            <a:r>
              <a:rPr lang="en-US" sz="1000" dirty="0" err="1" smtClean="0">
                <a:latin typeface="Eurostile"/>
                <a:cs typeface="Eurostile"/>
              </a:rPr>
              <a:t>Knaflic</a:t>
            </a:r>
            <a:r>
              <a:rPr lang="en-US" sz="1000" dirty="0" smtClean="0">
                <a:latin typeface="Eurostile"/>
                <a:cs typeface="Eurostile"/>
              </a:rPr>
              <a:t>, </a:t>
            </a:r>
            <a:r>
              <a:rPr lang="en-US" sz="1000" i="1" dirty="0" smtClean="0">
                <a:latin typeface="Eurostile"/>
                <a:cs typeface="Eurostile"/>
              </a:rPr>
              <a:t>Storytelling with data:  A data visualization guide for business professionals  </a:t>
            </a:r>
            <a:r>
              <a:rPr lang="en-US" sz="1000" dirty="0" smtClean="0">
                <a:latin typeface="Eurostile"/>
                <a:cs typeface="Eurostile"/>
              </a:rPr>
              <a:t>(p. 130-131)</a:t>
            </a:r>
            <a:endParaRPr lang="en-US" sz="1000" dirty="0">
              <a:latin typeface="Eurostile"/>
              <a:cs typeface="Eurostile"/>
            </a:endParaRPr>
          </a:p>
        </p:txBody>
      </p:sp>
    </p:spTree>
    <p:extLst>
      <p:ext uri="{BB962C8B-B14F-4D97-AF65-F5344CB8AC3E}">
        <p14:creationId xmlns:p14="http://schemas.microsoft.com/office/powerpoint/2010/main" val="13651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76770" y="1816100"/>
            <a:ext cx="4222279" cy="553998"/>
          </a:xfrm>
          <a:prstGeom prst="rect">
            <a:avLst/>
          </a:prstGeom>
          <a:noFill/>
        </p:spPr>
        <p:txBody>
          <a:bodyPr wrap="none" rtlCol="0">
            <a:spAutoFit/>
          </a:bodyPr>
          <a:lstStyle/>
          <a:p>
            <a:r>
              <a:rPr lang="en-US" sz="3000" dirty="0" smtClean="0">
                <a:latin typeface="Marker Felt"/>
                <a:cs typeface="Marker Felt"/>
              </a:rPr>
              <a:t>Know What You Want to</a:t>
            </a:r>
            <a:endParaRPr lang="en-US" sz="3000" dirty="0">
              <a:latin typeface="Marker Felt"/>
              <a:cs typeface="Marker Felt"/>
            </a:endParaRPr>
          </a:p>
        </p:txBody>
      </p:sp>
      <p:pic>
        <p:nvPicPr>
          <p:cNvPr id="3" name="Picture 2" descr="ThinkstockPhotos-101465365.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 y="1003301"/>
            <a:ext cx="5391343" cy="4182758"/>
          </a:xfrm>
          <a:prstGeom prst="rect">
            <a:avLst/>
          </a:prstGeom>
        </p:spPr>
      </p:pic>
      <p:sp>
        <p:nvSpPr>
          <p:cNvPr id="7" name="TextBox 6"/>
          <p:cNvSpPr txBox="1"/>
          <p:nvPr/>
        </p:nvSpPr>
        <p:spPr>
          <a:xfrm>
            <a:off x="4491559" y="1641520"/>
            <a:ext cx="3839513" cy="1015663"/>
          </a:xfrm>
          <a:prstGeom prst="rect">
            <a:avLst/>
          </a:prstGeom>
          <a:noFill/>
        </p:spPr>
        <p:txBody>
          <a:bodyPr wrap="none" rtlCol="0">
            <a:spAutoFit/>
          </a:bodyPr>
          <a:lstStyle/>
          <a:p>
            <a:r>
              <a:rPr lang="en-US" sz="6000" dirty="0" smtClean="0">
                <a:latin typeface="Marker Felt"/>
                <a:cs typeface="Marker Felt"/>
              </a:rPr>
              <a:t>HIGHLIGHT</a:t>
            </a:r>
            <a:endParaRPr lang="en-US" sz="6000" dirty="0">
              <a:latin typeface="Marker Felt"/>
              <a:cs typeface="Marker Felt"/>
            </a:endParaRPr>
          </a:p>
        </p:txBody>
      </p:sp>
      <p:pic>
        <p:nvPicPr>
          <p:cNvPr id="6" name="Picture 5" descr="marker-circle.eps"/>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3591981" y="1003301"/>
            <a:ext cx="5369983" cy="1884205"/>
          </a:xfrm>
          <a:prstGeom prst="rect">
            <a:avLst/>
          </a:prstGeom>
        </p:spPr>
      </p:pic>
    </p:spTree>
    <p:extLst>
      <p:ext uri="{BB962C8B-B14F-4D97-AF65-F5344CB8AC3E}">
        <p14:creationId xmlns:p14="http://schemas.microsoft.com/office/powerpoint/2010/main" val="268499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Avoid 3D Distortions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021069406"/>
              </p:ext>
            </p:extLst>
          </p:nvPr>
        </p:nvGraphicFramePr>
        <p:xfrm>
          <a:off x="457200" y="1200151"/>
          <a:ext cx="4038600" cy="3394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2758583309"/>
              </p:ext>
            </p:extLst>
          </p:nvPr>
        </p:nvGraphicFramePr>
        <p:xfrm>
          <a:off x="4648200" y="1200151"/>
          <a:ext cx="4038600" cy="3394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176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66344954.jpg"/>
          <p:cNvPicPr>
            <a:picLocks noChangeAspect="1"/>
          </p:cNvPicPr>
          <p:nvPr/>
        </p:nvPicPr>
        <p:blipFill rotWithShape="1">
          <a:blip r:embed="rId2">
            <a:extLst>
              <a:ext uri="{28A0092B-C50C-407E-A947-70E740481C1C}">
                <a14:useLocalDpi xmlns:a14="http://schemas.microsoft.com/office/drawing/2010/main" val="0"/>
              </a:ext>
            </a:extLst>
          </a:blip>
          <a:srcRect l="7670" r="6367"/>
          <a:stretch/>
        </p:blipFill>
        <p:spPr>
          <a:xfrm>
            <a:off x="1" y="0"/>
            <a:ext cx="9144000" cy="5308600"/>
          </a:xfrm>
          <a:prstGeom prst="rect">
            <a:avLst/>
          </a:prstGeom>
        </p:spPr>
      </p:pic>
      <p:sp>
        <p:nvSpPr>
          <p:cNvPr id="4" name="Title 3"/>
          <p:cNvSpPr>
            <a:spLocks noGrp="1"/>
          </p:cNvSpPr>
          <p:nvPr>
            <p:ph type="title"/>
          </p:nvPr>
        </p:nvSpPr>
        <p:spPr>
          <a:xfrm>
            <a:off x="4233333" y="205978"/>
            <a:ext cx="4453467" cy="1622822"/>
          </a:xfrm>
        </p:spPr>
        <p:txBody>
          <a:bodyPr>
            <a:normAutofit fontScale="90000"/>
          </a:bodyPr>
          <a:lstStyle/>
          <a:p>
            <a:pPr algn="r"/>
            <a:r>
              <a:rPr lang="en-US" sz="6000" dirty="0" smtClean="0">
                <a:solidFill>
                  <a:schemeClr val="accent3">
                    <a:lumMod val="40000"/>
                    <a:lumOff val="60000"/>
                  </a:schemeClr>
                </a:solidFill>
                <a:effectLst>
                  <a:outerShdw blurRad="50800" dist="38100" dir="2700000" algn="tl" rotWithShape="0">
                    <a:srgbClr val="000000">
                      <a:alpha val="43000"/>
                    </a:srgbClr>
                  </a:outerShdw>
                </a:effectLst>
              </a:rPr>
              <a:t>Manage</a:t>
            </a:r>
            <a:br>
              <a:rPr lang="en-US" sz="6000" dirty="0" smtClean="0">
                <a:solidFill>
                  <a:schemeClr val="accent3">
                    <a:lumMod val="40000"/>
                    <a:lumOff val="60000"/>
                  </a:schemeClr>
                </a:solidFill>
                <a:effectLst>
                  <a:outerShdw blurRad="50800" dist="38100" dir="2700000" algn="tl" rotWithShape="0">
                    <a:srgbClr val="000000">
                      <a:alpha val="43000"/>
                    </a:srgbClr>
                  </a:outerShdw>
                </a:effectLst>
              </a:rPr>
            </a:br>
            <a:r>
              <a:rPr lang="en-US" sz="6000" dirty="0" smtClean="0">
                <a:solidFill>
                  <a:schemeClr val="accent3">
                    <a:lumMod val="40000"/>
                    <a:lumOff val="60000"/>
                  </a:schemeClr>
                </a:solidFill>
                <a:effectLst>
                  <a:outerShdw blurRad="50800" dist="38100" dir="2700000" algn="tl" rotWithShape="0">
                    <a:srgbClr val="000000">
                      <a:alpha val="43000"/>
                    </a:srgbClr>
                  </a:outerShdw>
                </a:effectLst>
              </a:rPr>
              <a:t>Motion</a:t>
            </a:r>
            <a:endParaRPr lang="en-US" sz="6000" dirty="0">
              <a:solidFill>
                <a:schemeClr val="accent3">
                  <a:lumMod val="40000"/>
                  <a:lumOff val="60000"/>
                </a:schemeClr>
              </a:solidFill>
              <a:effectLst>
                <a:outerShdw blurRad="50800" dist="38100" dir="2700000" algn="tl" rotWithShape="0">
                  <a:srgbClr val="000000">
                    <a:alpha val="43000"/>
                  </a:srgbClr>
                </a:outerShdw>
              </a:effectLst>
            </a:endParaRPr>
          </a:p>
        </p:txBody>
      </p:sp>
      <p:grpSp>
        <p:nvGrpSpPr>
          <p:cNvPr id="5" name="Group 4"/>
          <p:cNvGrpSpPr/>
          <p:nvPr/>
        </p:nvGrpSpPr>
        <p:grpSpPr>
          <a:xfrm>
            <a:off x="7454900" y="3774678"/>
            <a:ext cx="1231900" cy="1231900"/>
            <a:chOff x="1270000" y="2146300"/>
            <a:chExt cx="1231900" cy="1231900"/>
          </a:xfrm>
        </p:grpSpPr>
        <p:sp>
          <p:nvSpPr>
            <p:cNvPr id="6" name="Oval 5"/>
            <p:cNvSpPr/>
            <p:nvPr/>
          </p:nvSpPr>
          <p:spPr>
            <a:xfrm>
              <a:off x="1270000" y="2146300"/>
              <a:ext cx="1231900" cy="12319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0" b="1" i="1" dirty="0" smtClean="0">
                  <a:latin typeface="Eurostile"/>
                  <a:cs typeface="Eurostile"/>
                </a:rPr>
                <a:t>5</a:t>
              </a:r>
              <a:endParaRPr lang="en-US" sz="7000" b="1" i="1" dirty="0">
                <a:latin typeface="Eurostile"/>
                <a:cs typeface="Eurostile"/>
              </a:endParaRPr>
            </a:p>
          </p:txBody>
        </p:sp>
        <p:sp>
          <p:nvSpPr>
            <p:cNvPr id="7" name="TextBox 6"/>
            <p:cNvSpPr txBox="1"/>
            <p:nvPr/>
          </p:nvSpPr>
          <p:spPr>
            <a:xfrm>
              <a:off x="1435100" y="2146300"/>
              <a:ext cx="457200" cy="369332"/>
            </a:xfrm>
            <a:prstGeom prst="rect">
              <a:avLst/>
            </a:prstGeom>
            <a:noFill/>
          </p:spPr>
          <p:txBody>
            <a:bodyPr wrap="square" rtlCol="0">
              <a:spAutoFit/>
            </a:bodyPr>
            <a:lstStyle/>
            <a:p>
              <a:r>
                <a:rPr lang="en-US" i="1" dirty="0" smtClean="0">
                  <a:solidFill>
                    <a:schemeClr val="bg1"/>
                  </a:solidFill>
                  <a:latin typeface="Eurostile"/>
                  <a:cs typeface="Eurostile"/>
                </a:rPr>
                <a:t>Tip</a:t>
              </a:r>
              <a:endParaRPr lang="en-US" i="1" dirty="0">
                <a:solidFill>
                  <a:schemeClr val="bg1"/>
                </a:solidFill>
                <a:latin typeface="Eurostile"/>
                <a:cs typeface="Eurostile"/>
              </a:endParaRPr>
            </a:p>
          </p:txBody>
        </p:sp>
      </p:grpSp>
    </p:spTree>
    <p:extLst>
      <p:ext uri="{BB962C8B-B14F-4D97-AF65-F5344CB8AC3E}">
        <p14:creationId xmlns:p14="http://schemas.microsoft.com/office/powerpoint/2010/main" val="104334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Animations</a:t>
            </a:r>
            <a:endParaRPr lang="en-US" dirty="0"/>
          </a:p>
        </p:txBody>
      </p:sp>
      <p:sp>
        <p:nvSpPr>
          <p:cNvPr id="3" name="Content Placeholder 2"/>
          <p:cNvSpPr>
            <a:spLocks noGrp="1"/>
          </p:cNvSpPr>
          <p:nvPr>
            <p:ph idx="1"/>
          </p:nvPr>
        </p:nvSpPr>
        <p:spPr/>
        <p:txBody>
          <a:bodyPr/>
          <a:lstStyle/>
          <a:p>
            <a:r>
              <a:rPr lang="en-US" dirty="0" smtClean="0"/>
              <a:t>For the love of all the presentation gods, PLEASE don</a:t>
            </a:r>
            <a:r>
              <a:rPr lang="fr-FR" dirty="0" smtClean="0"/>
              <a:t>’</a:t>
            </a:r>
            <a:r>
              <a:rPr lang="en-US" dirty="0" smtClean="0"/>
              <a:t>t use crazy text animations just because you can. It’s distracting… and, often, </a:t>
            </a:r>
            <a:r>
              <a:rPr lang="en-US" b="1" dirty="0" smtClean="0"/>
              <a:t>annoying</a:t>
            </a:r>
            <a:r>
              <a:rPr lang="en-US" dirty="0" smtClean="0"/>
              <a:t>.</a:t>
            </a:r>
          </a:p>
          <a:p>
            <a:r>
              <a:rPr lang="en-US" dirty="0" smtClean="0"/>
              <a:t>I mean it. PLEASE don’t do it.</a:t>
            </a:r>
          </a:p>
          <a:p>
            <a:r>
              <a:rPr lang="en-US" dirty="0" smtClean="0"/>
              <a:t>Pretty please?</a:t>
            </a:r>
            <a:endParaRPr lang="en-US" dirty="0"/>
          </a:p>
        </p:txBody>
      </p:sp>
    </p:spTree>
    <p:extLst>
      <p:ext uri="{BB962C8B-B14F-4D97-AF65-F5344CB8AC3E}">
        <p14:creationId xmlns:p14="http://schemas.microsoft.com/office/powerpoint/2010/main" val="50407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80">
                                          <p:stCondLst>
                                            <p:cond delay="0"/>
                                          </p:stCondLst>
                                        </p:cTn>
                                        <p:tgtEl>
                                          <p:spTgt spid="3">
                                            <p:txEl>
                                              <p:pRg st="1" end="1"/>
                                            </p:txEl>
                                          </p:spTgt>
                                        </p:tgtEl>
                                      </p:cBhvr>
                                    </p:animEffect>
                                    <p:anim calcmode="lin" valueType="num">
                                      <p:cBhvr>
                                        <p:cTn id="2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xEl>
                                              <p:pRg st="1" end="1"/>
                                            </p:txEl>
                                          </p:spTgt>
                                        </p:tgtEl>
                                      </p:cBhvr>
                                      <p:to x="100000" y="60000"/>
                                    </p:animScale>
                                    <p:animScale>
                                      <p:cBhvr>
                                        <p:cTn id="31" dur="166" decel="50000">
                                          <p:stCondLst>
                                            <p:cond delay="676"/>
                                          </p:stCondLst>
                                        </p:cTn>
                                        <p:tgtEl>
                                          <p:spTgt spid="3">
                                            <p:txEl>
                                              <p:pRg st="1" end="1"/>
                                            </p:txEl>
                                          </p:spTgt>
                                        </p:tgtEl>
                                      </p:cBhvr>
                                      <p:to x="100000" y="100000"/>
                                    </p:animScale>
                                    <p:animScale>
                                      <p:cBhvr>
                                        <p:cTn id="32" dur="26">
                                          <p:stCondLst>
                                            <p:cond delay="1312"/>
                                          </p:stCondLst>
                                        </p:cTn>
                                        <p:tgtEl>
                                          <p:spTgt spid="3">
                                            <p:txEl>
                                              <p:pRg st="1" end="1"/>
                                            </p:txEl>
                                          </p:spTgt>
                                        </p:tgtEl>
                                      </p:cBhvr>
                                      <p:to x="100000" y="80000"/>
                                    </p:animScale>
                                    <p:animScale>
                                      <p:cBhvr>
                                        <p:cTn id="33" dur="166" decel="50000">
                                          <p:stCondLst>
                                            <p:cond delay="1338"/>
                                          </p:stCondLst>
                                        </p:cTn>
                                        <p:tgtEl>
                                          <p:spTgt spid="3">
                                            <p:txEl>
                                              <p:pRg st="1" end="1"/>
                                            </p:txEl>
                                          </p:spTgt>
                                        </p:tgtEl>
                                      </p:cBhvr>
                                      <p:to x="100000" y="100000"/>
                                    </p:animScale>
                                    <p:animScale>
                                      <p:cBhvr>
                                        <p:cTn id="34" dur="26">
                                          <p:stCondLst>
                                            <p:cond delay="1642"/>
                                          </p:stCondLst>
                                        </p:cTn>
                                        <p:tgtEl>
                                          <p:spTgt spid="3">
                                            <p:txEl>
                                              <p:pRg st="1" end="1"/>
                                            </p:txEl>
                                          </p:spTgt>
                                        </p:tgtEl>
                                      </p:cBhvr>
                                      <p:to x="100000" y="90000"/>
                                    </p:animScale>
                                    <p:animScale>
                                      <p:cBhvr>
                                        <p:cTn id="35" dur="166" decel="50000">
                                          <p:stCondLst>
                                            <p:cond delay="1668"/>
                                          </p:stCondLst>
                                        </p:cTn>
                                        <p:tgtEl>
                                          <p:spTgt spid="3">
                                            <p:txEl>
                                              <p:pRg st="1" end="1"/>
                                            </p:txEl>
                                          </p:spTgt>
                                        </p:tgtEl>
                                      </p:cBhvr>
                                      <p:to x="100000" y="100000"/>
                                    </p:animScale>
                                    <p:animScale>
                                      <p:cBhvr>
                                        <p:cTn id="36" dur="26">
                                          <p:stCondLst>
                                            <p:cond delay="1808"/>
                                          </p:stCondLst>
                                        </p:cTn>
                                        <p:tgtEl>
                                          <p:spTgt spid="3">
                                            <p:txEl>
                                              <p:pRg st="1" end="1"/>
                                            </p:txEl>
                                          </p:spTgt>
                                        </p:tgtEl>
                                      </p:cBhvr>
                                      <p:to x="100000" y="95000"/>
                                    </p:animScale>
                                    <p:animScale>
                                      <p:cBhvr>
                                        <p:cTn id="37" dur="166" decel="50000">
                                          <p:stCondLst>
                                            <p:cond delay="1834"/>
                                          </p:stCondLst>
                                        </p:cTn>
                                        <p:tgtEl>
                                          <p:spTgt spid="3">
                                            <p:txEl>
                                              <p:pRg st="1" end="1"/>
                                            </p:txEl>
                                          </p:spTgt>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80">
                                          <p:stCondLst>
                                            <p:cond delay="0"/>
                                          </p:stCondLst>
                                        </p:cTn>
                                        <p:tgtEl>
                                          <p:spTgt spid="3">
                                            <p:txEl>
                                              <p:pRg st="2" end="2"/>
                                            </p:txEl>
                                          </p:spTgt>
                                        </p:tgtEl>
                                      </p:cBhvr>
                                    </p:animEffect>
                                    <p:anim calcmode="lin" valueType="num">
                                      <p:cBhvr>
                                        <p:cTn id="4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2" end="2"/>
                                            </p:txEl>
                                          </p:spTgt>
                                        </p:tgtEl>
                                      </p:cBhvr>
                                      <p:to x="100000" y="60000"/>
                                    </p:animScale>
                                    <p:animScale>
                                      <p:cBhvr>
                                        <p:cTn id="48" dur="166" decel="50000">
                                          <p:stCondLst>
                                            <p:cond delay="676"/>
                                          </p:stCondLst>
                                        </p:cTn>
                                        <p:tgtEl>
                                          <p:spTgt spid="3">
                                            <p:txEl>
                                              <p:pRg st="2" end="2"/>
                                            </p:txEl>
                                          </p:spTgt>
                                        </p:tgtEl>
                                      </p:cBhvr>
                                      <p:to x="100000" y="100000"/>
                                    </p:animScale>
                                    <p:animScale>
                                      <p:cBhvr>
                                        <p:cTn id="49" dur="26">
                                          <p:stCondLst>
                                            <p:cond delay="1312"/>
                                          </p:stCondLst>
                                        </p:cTn>
                                        <p:tgtEl>
                                          <p:spTgt spid="3">
                                            <p:txEl>
                                              <p:pRg st="2" end="2"/>
                                            </p:txEl>
                                          </p:spTgt>
                                        </p:tgtEl>
                                      </p:cBhvr>
                                      <p:to x="100000" y="80000"/>
                                    </p:animScale>
                                    <p:animScale>
                                      <p:cBhvr>
                                        <p:cTn id="50" dur="166" decel="50000">
                                          <p:stCondLst>
                                            <p:cond delay="1338"/>
                                          </p:stCondLst>
                                        </p:cTn>
                                        <p:tgtEl>
                                          <p:spTgt spid="3">
                                            <p:txEl>
                                              <p:pRg st="2" end="2"/>
                                            </p:txEl>
                                          </p:spTgt>
                                        </p:tgtEl>
                                      </p:cBhvr>
                                      <p:to x="100000" y="100000"/>
                                    </p:animScale>
                                    <p:animScale>
                                      <p:cBhvr>
                                        <p:cTn id="51" dur="26">
                                          <p:stCondLst>
                                            <p:cond delay="1642"/>
                                          </p:stCondLst>
                                        </p:cTn>
                                        <p:tgtEl>
                                          <p:spTgt spid="3">
                                            <p:txEl>
                                              <p:pRg st="2" end="2"/>
                                            </p:txEl>
                                          </p:spTgt>
                                        </p:tgtEl>
                                      </p:cBhvr>
                                      <p:to x="100000" y="90000"/>
                                    </p:animScale>
                                    <p:animScale>
                                      <p:cBhvr>
                                        <p:cTn id="52" dur="166" decel="50000">
                                          <p:stCondLst>
                                            <p:cond delay="1668"/>
                                          </p:stCondLst>
                                        </p:cTn>
                                        <p:tgtEl>
                                          <p:spTgt spid="3">
                                            <p:txEl>
                                              <p:pRg st="2" end="2"/>
                                            </p:txEl>
                                          </p:spTgt>
                                        </p:tgtEl>
                                      </p:cBhvr>
                                      <p:to x="100000" y="100000"/>
                                    </p:animScale>
                                    <p:animScale>
                                      <p:cBhvr>
                                        <p:cTn id="53" dur="26">
                                          <p:stCondLst>
                                            <p:cond delay="1808"/>
                                          </p:stCondLst>
                                        </p:cTn>
                                        <p:tgtEl>
                                          <p:spTgt spid="3">
                                            <p:txEl>
                                              <p:pRg st="2" end="2"/>
                                            </p:txEl>
                                          </p:spTgt>
                                        </p:tgtEl>
                                      </p:cBhvr>
                                      <p:to x="100000" y="95000"/>
                                    </p:animScale>
                                    <p:animScale>
                                      <p:cBhvr>
                                        <p:cTn id="54"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95287223.jpg"/>
          <p:cNvPicPr>
            <a:picLocks noChangeAspect="1"/>
          </p:cNvPicPr>
          <p:nvPr/>
        </p:nvPicPr>
        <p:blipFill rotWithShape="1">
          <a:blip r:embed="rId2">
            <a:extLst>
              <a:ext uri="{28A0092B-C50C-407E-A947-70E740481C1C}">
                <a14:useLocalDpi xmlns:a14="http://schemas.microsoft.com/office/drawing/2010/main" val="0"/>
              </a:ext>
            </a:extLst>
          </a:blip>
          <a:srcRect l="11092"/>
          <a:stretch/>
        </p:blipFill>
        <p:spPr>
          <a:xfrm>
            <a:off x="0" y="0"/>
            <a:ext cx="9144000" cy="5143500"/>
          </a:xfrm>
          <a:prstGeom prst="rect">
            <a:avLst/>
          </a:prstGeom>
        </p:spPr>
      </p:pic>
    </p:spTree>
    <p:extLst>
      <p:ext uri="{BB962C8B-B14F-4D97-AF65-F5344CB8AC3E}">
        <p14:creationId xmlns:p14="http://schemas.microsoft.com/office/powerpoint/2010/main" val="83741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40000"/>
                <a:lumOff val="60000"/>
              </a:schemeClr>
            </a:gs>
            <a:gs pos="100000">
              <a:srgbClr val="0000FF"/>
            </a:gs>
          </a:gsLst>
          <a:lin ang="18900000" scaled="0"/>
          <a:tileRect/>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8496303" y="0"/>
            <a:ext cx="544513" cy="525066"/>
            <a:chOff x="3408" y="92"/>
            <a:chExt cx="381" cy="488"/>
          </a:xfrm>
        </p:grpSpPr>
        <p:sp>
          <p:nvSpPr>
            <p:cNvPr id="74755" name="Freeform 3"/>
            <p:cNvSpPr>
              <a:spLocks/>
            </p:cNvSpPr>
            <p:nvPr/>
          </p:nvSpPr>
          <p:spPr bwMode="auto">
            <a:xfrm>
              <a:off x="3415" y="121"/>
              <a:ext cx="374" cy="459"/>
            </a:xfrm>
            <a:custGeom>
              <a:avLst/>
              <a:gdLst>
                <a:gd name="T0" fmla="*/ 435 w 1498"/>
                <a:gd name="T1" fmla="*/ 19 h 1835"/>
                <a:gd name="T2" fmla="*/ 374 w 1498"/>
                <a:gd name="T3" fmla="*/ 78 h 1835"/>
                <a:gd name="T4" fmla="*/ 334 w 1498"/>
                <a:gd name="T5" fmla="*/ 121 h 1835"/>
                <a:gd name="T6" fmla="*/ 291 w 1498"/>
                <a:gd name="T7" fmla="*/ 173 h 1835"/>
                <a:gd name="T8" fmla="*/ 245 w 1498"/>
                <a:gd name="T9" fmla="*/ 232 h 1835"/>
                <a:gd name="T10" fmla="*/ 198 w 1498"/>
                <a:gd name="T11" fmla="*/ 298 h 1835"/>
                <a:gd name="T12" fmla="*/ 153 w 1498"/>
                <a:gd name="T13" fmla="*/ 373 h 1835"/>
                <a:gd name="T14" fmla="*/ 111 w 1498"/>
                <a:gd name="T15" fmla="*/ 453 h 1835"/>
                <a:gd name="T16" fmla="*/ 90 w 1498"/>
                <a:gd name="T17" fmla="*/ 494 h 1835"/>
                <a:gd name="T18" fmla="*/ 41 w 1498"/>
                <a:gd name="T19" fmla="*/ 633 h 1835"/>
                <a:gd name="T20" fmla="*/ 0 w 1498"/>
                <a:gd name="T21" fmla="*/ 943 h 1835"/>
                <a:gd name="T22" fmla="*/ 33 w 1498"/>
                <a:gd name="T23" fmla="*/ 1162 h 1835"/>
                <a:gd name="T24" fmla="*/ 92 w 1498"/>
                <a:gd name="T25" fmla="*/ 1351 h 1835"/>
                <a:gd name="T26" fmla="*/ 111 w 1498"/>
                <a:gd name="T27" fmla="*/ 1391 h 1835"/>
                <a:gd name="T28" fmla="*/ 130 w 1498"/>
                <a:gd name="T29" fmla="*/ 1429 h 1835"/>
                <a:gd name="T30" fmla="*/ 172 w 1498"/>
                <a:gd name="T31" fmla="*/ 1501 h 1835"/>
                <a:gd name="T32" fmla="*/ 218 w 1498"/>
                <a:gd name="T33" fmla="*/ 1564 h 1835"/>
                <a:gd name="T34" fmla="*/ 267 w 1498"/>
                <a:gd name="T35" fmla="*/ 1619 h 1835"/>
                <a:gd name="T36" fmla="*/ 320 w 1498"/>
                <a:gd name="T37" fmla="*/ 1667 h 1835"/>
                <a:gd name="T38" fmla="*/ 377 w 1498"/>
                <a:gd name="T39" fmla="*/ 1706 h 1835"/>
                <a:gd name="T40" fmla="*/ 499 w 1498"/>
                <a:gd name="T41" fmla="*/ 1769 h 1835"/>
                <a:gd name="T42" fmla="*/ 696 w 1498"/>
                <a:gd name="T43" fmla="*/ 1822 h 1835"/>
                <a:gd name="T44" fmla="*/ 969 w 1498"/>
                <a:gd name="T45" fmla="*/ 1827 h 1835"/>
                <a:gd name="T46" fmla="*/ 1206 w 1498"/>
                <a:gd name="T47" fmla="*/ 1752 h 1835"/>
                <a:gd name="T48" fmla="*/ 1304 w 1498"/>
                <a:gd name="T49" fmla="*/ 1696 h 1835"/>
                <a:gd name="T50" fmla="*/ 1387 w 1498"/>
                <a:gd name="T51" fmla="*/ 1642 h 1835"/>
                <a:gd name="T52" fmla="*/ 1448 w 1498"/>
                <a:gd name="T53" fmla="*/ 1593 h 1835"/>
                <a:gd name="T54" fmla="*/ 1498 w 1498"/>
                <a:gd name="T55" fmla="*/ 1546 h 1835"/>
                <a:gd name="T56" fmla="*/ 1368 w 1498"/>
                <a:gd name="T57" fmla="*/ 1513 h 1835"/>
                <a:gd name="T58" fmla="*/ 1201 w 1498"/>
                <a:gd name="T59" fmla="*/ 1564 h 1835"/>
                <a:gd name="T60" fmla="*/ 949 w 1498"/>
                <a:gd name="T61" fmla="*/ 1600 h 1835"/>
                <a:gd name="T62" fmla="*/ 584 w 1498"/>
                <a:gd name="T63" fmla="*/ 1542 h 1835"/>
                <a:gd name="T64" fmla="*/ 464 w 1498"/>
                <a:gd name="T65" fmla="*/ 1468 h 1835"/>
                <a:gd name="T66" fmla="*/ 396 w 1498"/>
                <a:gd name="T67" fmla="*/ 1395 h 1835"/>
                <a:gd name="T68" fmla="*/ 351 w 1498"/>
                <a:gd name="T69" fmla="*/ 1330 h 1835"/>
                <a:gd name="T70" fmla="*/ 325 w 1498"/>
                <a:gd name="T71" fmla="*/ 1278 h 1835"/>
                <a:gd name="T72" fmla="*/ 276 w 1498"/>
                <a:gd name="T73" fmla="*/ 1139 h 1835"/>
                <a:gd name="T74" fmla="*/ 235 w 1498"/>
                <a:gd name="T75" fmla="*/ 826 h 1835"/>
                <a:gd name="T76" fmla="*/ 269 w 1498"/>
                <a:gd name="T77" fmla="*/ 557 h 1835"/>
                <a:gd name="T78" fmla="*/ 317 w 1498"/>
                <a:gd name="T79" fmla="*/ 410 h 1835"/>
                <a:gd name="T80" fmla="*/ 354 w 1498"/>
                <a:gd name="T81" fmla="*/ 319 h 1835"/>
                <a:gd name="T82" fmla="*/ 381 w 1498"/>
                <a:gd name="T83" fmla="*/ 269 h 1835"/>
                <a:gd name="T84" fmla="*/ 412 w 1498"/>
                <a:gd name="T85" fmla="*/ 211 h 1835"/>
                <a:gd name="T86" fmla="*/ 446 w 1498"/>
                <a:gd name="T87" fmla="*/ 161 h 1835"/>
                <a:gd name="T88" fmla="*/ 458 w 1498"/>
                <a:gd name="T89"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8" h="1835">
                  <a:moveTo>
                    <a:pt x="458" y="0"/>
                  </a:moveTo>
                  <a:lnTo>
                    <a:pt x="435" y="19"/>
                  </a:lnTo>
                  <a:lnTo>
                    <a:pt x="409" y="44"/>
                  </a:lnTo>
                  <a:lnTo>
                    <a:pt x="374" y="78"/>
                  </a:lnTo>
                  <a:lnTo>
                    <a:pt x="354" y="98"/>
                  </a:lnTo>
                  <a:lnTo>
                    <a:pt x="334" y="121"/>
                  </a:lnTo>
                  <a:lnTo>
                    <a:pt x="313" y="146"/>
                  </a:lnTo>
                  <a:lnTo>
                    <a:pt x="291" y="173"/>
                  </a:lnTo>
                  <a:lnTo>
                    <a:pt x="269" y="201"/>
                  </a:lnTo>
                  <a:lnTo>
                    <a:pt x="245" y="232"/>
                  </a:lnTo>
                  <a:lnTo>
                    <a:pt x="221" y="264"/>
                  </a:lnTo>
                  <a:lnTo>
                    <a:pt x="198" y="298"/>
                  </a:lnTo>
                  <a:lnTo>
                    <a:pt x="176" y="333"/>
                  </a:lnTo>
                  <a:lnTo>
                    <a:pt x="153" y="373"/>
                  </a:lnTo>
                  <a:lnTo>
                    <a:pt x="131" y="411"/>
                  </a:lnTo>
                  <a:lnTo>
                    <a:pt x="111" y="453"/>
                  </a:lnTo>
                  <a:lnTo>
                    <a:pt x="100" y="474"/>
                  </a:lnTo>
                  <a:lnTo>
                    <a:pt x="90" y="494"/>
                  </a:lnTo>
                  <a:lnTo>
                    <a:pt x="72" y="539"/>
                  </a:lnTo>
                  <a:lnTo>
                    <a:pt x="41" y="633"/>
                  </a:lnTo>
                  <a:lnTo>
                    <a:pt x="3" y="833"/>
                  </a:lnTo>
                  <a:lnTo>
                    <a:pt x="0" y="943"/>
                  </a:lnTo>
                  <a:lnTo>
                    <a:pt x="13" y="1054"/>
                  </a:lnTo>
                  <a:lnTo>
                    <a:pt x="33" y="1162"/>
                  </a:lnTo>
                  <a:lnTo>
                    <a:pt x="60" y="1261"/>
                  </a:lnTo>
                  <a:lnTo>
                    <a:pt x="92" y="1351"/>
                  </a:lnTo>
                  <a:lnTo>
                    <a:pt x="101" y="1371"/>
                  </a:lnTo>
                  <a:lnTo>
                    <a:pt x="111" y="1391"/>
                  </a:lnTo>
                  <a:lnTo>
                    <a:pt x="120" y="1410"/>
                  </a:lnTo>
                  <a:lnTo>
                    <a:pt x="130" y="1429"/>
                  </a:lnTo>
                  <a:lnTo>
                    <a:pt x="150" y="1467"/>
                  </a:lnTo>
                  <a:lnTo>
                    <a:pt x="172" y="1501"/>
                  </a:lnTo>
                  <a:lnTo>
                    <a:pt x="194" y="1534"/>
                  </a:lnTo>
                  <a:lnTo>
                    <a:pt x="218" y="1564"/>
                  </a:lnTo>
                  <a:lnTo>
                    <a:pt x="242" y="1592"/>
                  </a:lnTo>
                  <a:lnTo>
                    <a:pt x="267" y="1619"/>
                  </a:lnTo>
                  <a:lnTo>
                    <a:pt x="294" y="1642"/>
                  </a:lnTo>
                  <a:lnTo>
                    <a:pt x="320" y="1667"/>
                  </a:lnTo>
                  <a:lnTo>
                    <a:pt x="349" y="1687"/>
                  </a:lnTo>
                  <a:lnTo>
                    <a:pt x="377" y="1706"/>
                  </a:lnTo>
                  <a:lnTo>
                    <a:pt x="437" y="1740"/>
                  </a:lnTo>
                  <a:lnTo>
                    <a:pt x="499" y="1769"/>
                  </a:lnTo>
                  <a:lnTo>
                    <a:pt x="563" y="1792"/>
                  </a:lnTo>
                  <a:lnTo>
                    <a:pt x="696" y="1822"/>
                  </a:lnTo>
                  <a:lnTo>
                    <a:pt x="834" y="1835"/>
                  </a:lnTo>
                  <a:lnTo>
                    <a:pt x="969" y="1827"/>
                  </a:lnTo>
                  <a:lnTo>
                    <a:pt x="1094" y="1797"/>
                  </a:lnTo>
                  <a:lnTo>
                    <a:pt x="1206" y="1752"/>
                  </a:lnTo>
                  <a:lnTo>
                    <a:pt x="1259" y="1725"/>
                  </a:lnTo>
                  <a:lnTo>
                    <a:pt x="1304" y="1696"/>
                  </a:lnTo>
                  <a:lnTo>
                    <a:pt x="1348" y="1670"/>
                  </a:lnTo>
                  <a:lnTo>
                    <a:pt x="1387" y="1642"/>
                  </a:lnTo>
                  <a:lnTo>
                    <a:pt x="1420" y="1616"/>
                  </a:lnTo>
                  <a:lnTo>
                    <a:pt x="1448" y="1593"/>
                  </a:lnTo>
                  <a:lnTo>
                    <a:pt x="1485" y="1559"/>
                  </a:lnTo>
                  <a:lnTo>
                    <a:pt x="1498" y="1546"/>
                  </a:lnTo>
                  <a:lnTo>
                    <a:pt x="1406" y="1500"/>
                  </a:lnTo>
                  <a:lnTo>
                    <a:pt x="1368" y="1513"/>
                  </a:lnTo>
                  <a:lnTo>
                    <a:pt x="1269" y="1546"/>
                  </a:lnTo>
                  <a:lnTo>
                    <a:pt x="1201" y="1564"/>
                  </a:lnTo>
                  <a:lnTo>
                    <a:pt x="1123" y="1580"/>
                  </a:lnTo>
                  <a:lnTo>
                    <a:pt x="949" y="1600"/>
                  </a:lnTo>
                  <a:lnTo>
                    <a:pt x="764" y="1593"/>
                  </a:lnTo>
                  <a:lnTo>
                    <a:pt x="584" y="1542"/>
                  </a:lnTo>
                  <a:lnTo>
                    <a:pt x="503" y="1497"/>
                  </a:lnTo>
                  <a:lnTo>
                    <a:pt x="464" y="1468"/>
                  </a:lnTo>
                  <a:lnTo>
                    <a:pt x="427" y="1434"/>
                  </a:lnTo>
                  <a:lnTo>
                    <a:pt x="396" y="1395"/>
                  </a:lnTo>
                  <a:lnTo>
                    <a:pt x="363" y="1352"/>
                  </a:lnTo>
                  <a:lnTo>
                    <a:pt x="351" y="1330"/>
                  </a:lnTo>
                  <a:lnTo>
                    <a:pt x="337" y="1304"/>
                  </a:lnTo>
                  <a:lnTo>
                    <a:pt x="325" y="1278"/>
                  </a:lnTo>
                  <a:lnTo>
                    <a:pt x="313" y="1250"/>
                  </a:lnTo>
                  <a:lnTo>
                    <a:pt x="276" y="1139"/>
                  </a:lnTo>
                  <a:lnTo>
                    <a:pt x="250" y="1030"/>
                  </a:lnTo>
                  <a:lnTo>
                    <a:pt x="235" y="826"/>
                  </a:lnTo>
                  <a:lnTo>
                    <a:pt x="250" y="640"/>
                  </a:lnTo>
                  <a:lnTo>
                    <a:pt x="269" y="557"/>
                  </a:lnTo>
                  <a:lnTo>
                    <a:pt x="291" y="479"/>
                  </a:lnTo>
                  <a:lnTo>
                    <a:pt x="317" y="410"/>
                  </a:lnTo>
                  <a:lnTo>
                    <a:pt x="342" y="347"/>
                  </a:lnTo>
                  <a:lnTo>
                    <a:pt x="354" y="319"/>
                  </a:lnTo>
                  <a:lnTo>
                    <a:pt x="368" y="294"/>
                  </a:lnTo>
                  <a:lnTo>
                    <a:pt x="381" y="269"/>
                  </a:lnTo>
                  <a:lnTo>
                    <a:pt x="392" y="247"/>
                  </a:lnTo>
                  <a:lnTo>
                    <a:pt x="412" y="211"/>
                  </a:lnTo>
                  <a:lnTo>
                    <a:pt x="431" y="183"/>
                  </a:lnTo>
                  <a:lnTo>
                    <a:pt x="446" y="161"/>
                  </a:lnTo>
                  <a:lnTo>
                    <a:pt x="458" y="0"/>
                  </a:lnTo>
                  <a:lnTo>
                    <a:pt x="458"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56" name="Freeform 4"/>
            <p:cNvSpPr>
              <a:spLocks/>
            </p:cNvSpPr>
            <p:nvPr/>
          </p:nvSpPr>
          <p:spPr bwMode="auto">
            <a:xfrm>
              <a:off x="3513" y="121"/>
              <a:ext cx="267" cy="401"/>
            </a:xfrm>
            <a:custGeom>
              <a:avLst/>
              <a:gdLst>
                <a:gd name="T0" fmla="*/ 72 w 1071"/>
                <a:gd name="T1" fmla="*/ 100 h 1603"/>
                <a:gd name="T2" fmla="*/ 112 w 1071"/>
                <a:gd name="T3" fmla="*/ 343 h 1603"/>
                <a:gd name="T4" fmla="*/ 145 w 1071"/>
                <a:gd name="T5" fmla="*/ 493 h 1603"/>
                <a:gd name="T6" fmla="*/ 187 w 1071"/>
                <a:gd name="T7" fmla="*/ 645 h 1603"/>
                <a:gd name="T8" fmla="*/ 238 w 1071"/>
                <a:gd name="T9" fmla="*/ 793 h 1603"/>
                <a:gd name="T10" fmla="*/ 269 w 1071"/>
                <a:gd name="T11" fmla="*/ 860 h 1603"/>
                <a:gd name="T12" fmla="*/ 300 w 1071"/>
                <a:gd name="T13" fmla="*/ 923 h 1603"/>
                <a:gd name="T14" fmla="*/ 338 w 1071"/>
                <a:gd name="T15" fmla="*/ 980 h 1603"/>
                <a:gd name="T16" fmla="*/ 385 w 1071"/>
                <a:gd name="T17" fmla="*/ 1037 h 1603"/>
                <a:gd name="T18" fmla="*/ 437 w 1071"/>
                <a:gd name="T19" fmla="*/ 1094 h 1603"/>
                <a:gd name="T20" fmla="*/ 497 w 1071"/>
                <a:gd name="T21" fmla="*/ 1149 h 1603"/>
                <a:gd name="T22" fmla="*/ 558 w 1071"/>
                <a:gd name="T23" fmla="*/ 1204 h 1603"/>
                <a:gd name="T24" fmla="*/ 623 w 1071"/>
                <a:gd name="T25" fmla="*/ 1254 h 1603"/>
                <a:gd name="T26" fmla="*/ 689 w 1071"/>
                <a:gd name="T27" fmla="*/ 1302 h 1603"/>
                <a:gd name="T28" fmla="*/ 752 w 1071"/>
                <a:gd name="T29" fmla="*/ 1346 h 1603"/>
                <a:gd name="T30" fmla="*/ 815 w 1071"/>
                <a:gd name="T31" fmla="*/ 1386 h 1603"/>
                <a:gd name="T32" fmla="*/ 929 w 1071"/>
                <a:gd name="T33" fmla="*/ 1456 h 1603"/>
                <a:gd name="T34" fmla="*/ 1046 w 1071"/>
                <a:gd name="T35" fmla="*/ 1521 h 1603"/>
                <a:gd name="T36" fmla="*/ 994 w 1071"/>
                <a:gd name="T37" fmla="*/ 1603 h 1603"/>
                <a:gd name="T38" fmla="*/ 900 w 1071"/>
                <a:gd name="T39" fmla="*/ 1559 h 1603"/>
                <a:gd name="T40" fmla="*/ 800 w 1071"/>
                <a:gd name="T41" fmla="*/ 1507 h 1603"/>
                <a:gd name="T42" fmla="*/ 679 w 1071"/>
                <a:gd name="T43" fmla="*/ 1437 h 1603"/>
                <a:gd name="T44" fmla="*/ 584 w 1071"/>
                <a:gd name="T45" fmla="*/ 1374 h 1603"/>
                <a:gd name="T46" fmla="*/ 517 w 1071"/>
                <a:gd name="T47" fmla="*/ 1327 h 1603"/>
                <a:gd name="T48" fmla="*/ 454 w 1071"/>
                <a:gd name="T49" fmla="*/ 1275 h 1603"/>
                <a:gd name="T50" fmla="*/ 393 w 1071"/>
                <a:gd name="T51" fmla="*/ 1222 h 1603"/>
                <a:gd name="T52" fmla="*/ 335 w 1071"/>
                <a:gd name="T53" fmla="*/ 1163 h 1603"/>
                <a:gd name="T54" fmla="*/ 285 w 1071"/>
                <a:gd name="T55" fmla="*/ 1103 h 1603"/>
                <a:gd name="T56" fmla="*/ 240 w 1071"/>
                <a:gd name="T57" fmla="*/ 1041 h 1603"/>
                <a:gd name="T58" fmla="*/ 204 w 1071"/>
                <a:gd name="T59" fmla="*/ 973 h 1603"/>
                <a:gd name="T60" fmla="*/ 158 w 1071"/>
                <a:gd name="T61" fmla="*/ 867 h 1603"/>
                <a:gd name="T62" fmla="*/ 106 w 1071"/>
                <a:gd name="T63" fmla="*/ 717 h 1603"/>
                <a:gd name="T64" fmla="*/ 67 w 1071"/>
                <a:gd name="T65" fmla="*/ 566 h 1603"/>
                <a:gd name="T66" fmla="*/ 0 w 1071"/>
                <a:gd name="T67" fmla="*/ 105 h 1603"/>
                <a:gd name="T68" fmla="*/ 60 w 1071"/>
                <a:gd name="T69" fmla="*/ 0 h 1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1" h="1603">
                  <a:moveTo>
                    <a:pt x="60" y="0"/>
                  </a:moveTo>
                  <a:lnTo>
                    <a:pt x="72" y="100"/>
                  </a:lnTo>
                  <a:lnTo>
                    <a:pt x="89" y="208"/>
                  </a:lnTo>
                  <a:lnTo>
                    <a:pt x="112" y="343"/>
                  </a:lnTo>
                  <a:lnTo>
                    <a:pt x="128" y="417"/>
                  </a:lnTo>
                  <a:lnTo>
                    <a:pt x="145" y="493"/>
                  </a:lnTo>
                  <a:lnTo>
                    <a:pt x="164" y="570"/>
                  </a:lnTo>
                  <a:lnTo>
                    <a:pt x="187" y="645"/>
                  </a:lnTo>
                  <a:lnTo>
                    <a:pt x="212" y="721"/>
                  </a:lnTo>
                  <a:lnTo>
                    <a:pt x="238" y="793"/>
                  </a:lnTo>
                  <a:lnTo>
                    <a:pt x="254" y="827"/>
                  </a:lnTo>
                  <a:lnTo>
                    <a:pt x="269" y="860"/>
                  </a:lnTo>
                  <a:lnTo>
                    <a:pt x="284" y="891"/>
                  </a:lnTo>
                  <a:lnTo>
                    <a:pt x="300" y="923"/>
                  </a:lnTo>
                  <a:lnTo>
                    <a:pt x="318" y="950"/>
                  </a:lnTo>
                  <a:lnTo>
                    <a:pt x="338" y="980"/>
                  </a:lnTo>
                  <a:lnTo>
                    <a:pt x="361" y="1008"/>
                  </a:lnTo>
                  <a:lnTo>
                    <a:pt x="385" y="1037"/>
                  </a:lnTo>
                  <a:lnTo>
                    <a:pt x="412" y="1067"/>
                  </a:lnTo>
                  <a:lnTo>
                    <a:pt x="437" y="1094"/>
                  </a:lnTo>
                  <a:lnTo>
                    <a:pt x="466" y="1122"/>
                  </a:lnTo>
                  <a:lnTo>
                    <a:pt x="497" y="1149"/>
                  </a:lnTo>
                  <a:lnTo>
                    <a:pt x="528" y="1176"/>
                  </a:lnTo>
                  <a:lnTo>
                    <a:pt x="558" y="1204"/>
                  </a:lnTo>
                  <a:lnTo>
                    <a:pt x="590" y="1227"/>
                  </a:lnTo>
                  <a:lnTo>
                    <a:pt x="623" y="1254"/>
                  </a:lnTo>
                  <a:lnTo>
                    <a:pt x="655" y="1278"/>
                  </a:lnTo>
                  <a:lnTo>
                    <a:pt x="689" y="1302"/>
                  </a:lnTo>
                  <a:lnTo>
                    <a:pt x="721" y="1323"/>
                  </a:lnTo>
                  <a:lnTo>
                    <a:pt x="752" y="1346"/>
                  </a:lnTo>
                  <a:lnTo>
                    <a:pt x="785" y="1367"/>
                  </a:lnTo>
                  <a:lnTo>
                    <a:pt x="815" y="1386"/>
                  </a:lnTo>
                  <a:lnTo>
                    <a:pt x="874" y="1423"/>
                  </a:lnTo>
                  <a:lnTo>
                    <a:pt x="929" y="1456"/>
                  </a:lnTo>
                  <a:lnTo>
                    <a:pt x="975" y="1483"/>
                  </a:lnTo>
                  <a:lnTo>
                    <a:pt x="1046" y="1521"/>
                  </a:lnTo>
                  <a:lnTo>
                    <a:pt x="1071" y="1534"/>
                  </a:lnTo>
                  <a:lnTo>
                    <a:pt x="994" y="1603"/>
                  </a:lnTo>
                  <a:lnTo>
                    <a:pt x="968" y="1592"/>
                  </a:lnTo>
                  <a:lnTo>
                    <a:pt x="900" y="1559"/>
                  </a:lnTo>
                  <a:lnTo>
                    <a:pt x="852" y="1535"/>
                  </a:lnTo>
                  <a:lnTo>
                    <a:pt x="800" y="1507"/>
                  </a:lnTo>
                  <a:lnTo>
                    <a:pt x="741" y="1474"/>
                  </a:lnTo>
                  <a:lnTo>
                    <a:pt x="679" y="1437"/>
                  </a:lnTo>
                  <a:lnTo>
                    <a:pt x="615" y="1396"/>
                  </a:lnTo>
                  <a:lnTo>
                    <a:pt x="584" y="1374"/>
                  </a:lnTo>
                  <a:lnTo>
                    <a:pt x="550" y="1351"/>
                  </a:lnTo>
                  <a:lnTo>
                    <a:pt x="517" y="1327"/>
                  </a:lnTo>
                  <a:lnTo>
                    <a:pt x="485" y="1302"/>
                  </a:lnTo>
                  <a:lnTo>
                    <a:pt x="454" y="1275"/>
                  </a:lnTo>
                  <a:lnTo>
                    <a:pt x="424" y="1249"/>
                  </a:lnTo>
                  <a:lnTo>
                    <a:pt x="393" y="1222"/>
                  </a:lnTo>
                  <a:lnTo>
                    <a:pt x="364" y="1193"/>
                  </a:lnTo>
                  <a:lnTo>
                    <a:pt x="335" y="1163"/>
                  </a:lnTo>
                  <a:lnTo>
                    <a:pt x="310" y="1134"/>
                  </a:lnTo>
                  <a:lnTo>
                    <a:pt x="285" y="1103"/>
                  </a:lnTo>
                  <a:lnTo>
                    <a:pt x="262" y="1071"/>
                  </a:lnTo>
                  <a:lnTo>
                    <a:pt x="240" y="1041"/>
                  </a:lnTo>
                  <a:lnTo>
                    <a:pt x="223" y="1007"/>
                  </a:lnTo>
                  <a:lnTo>
                    <a:pt x="204" y="973"/>
                  </a:lnTo>
                  <a:lnTo>
                    <a:pt x="188" y="939"/>
                  </a:lnTo>
                  <a:lnTo>
                    <a:pt x="158" y="867"/>
                  </a:lnTo>
                  <a:lnTo>
                    <a:pt x="130" y="793"/>
                  </a:lnTo>
                  <a:lnTo>
                    <a:pt x="106" y="717"/>
                  </a:lnTo>
                  <a:lnTo>
                    <a:pt x="86" y="640"/>
                  </a:lnTo>
                  <a:lnTo>
                    <a:pt x="67" y="566"/>
                  </a:lnTo>
                  <a:lnTo>
                    <a:pt x="39" y="424"/>
                  </a:lnTo>
                  <a:lnTo>
                    <a:pt x="0" y="105"/>
                  </a:lnTo>
                  <a:lnTo>
                    <a:pt x="60" y="0"/>
                  </a:lnTo>
                  <a:lnTo>
                    <a:pt x="60" y="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57" name="Freeform 5"/>
            <p:cNvSpPr>
              <a:spLocks/>
            </p:cNvSpPr>
            <p:nvPr/>
          </p:nvSpPr>
          <p:spPr bwMode="auto">
            <a:xfrm>
              <a:off x="3438" y="128"/>
              <a:ext cx="314" cy="402"/>
            </a:xfrm>
            <a:custGeom>
              <a:avLst/>
              <a:gdLst>
                <a:gd name="T0" fmla="*/ 311 w 1256"/>
                <a:gd name="T1" fmla="*/ 0 h 1608"/>
                <a:gd name="T2" fmla="*/ 423 w 1256"/>
                <a:gd name="T3" fmla="*/ 550 h 1608"/>
                <a:gd name="T4" fmla="*/ 568 w 1256"/>
                <a:gd name="T5" fmla="*/ 906 h 1608"/>
                <a:gd name="T6" fmla="*/ 1004 w 1256"/>
                <a:gd name="T7" fmla="*/ 1263 h 1608"/>
                <a:gd name="T8" fmla="*/ 1256 w 1256"/>
                <a:gd name="T9" fmla="*/ 1435 h 1608"/>
                <a:gd name="T10" fmla="*/ 720 w 1256"/>
                <a:gd name="T11" fmla="*/ 1608 h 1608"/>
                <a:gd name="T12" fmla="*/ 172 w 1256"/>
                <a:gd name="T13" fmla="*/ 1376 h 1608"/>
                <a:gd name="T14" fmla="*/ 0 w 1256"/>
                <a:gd name="T15" fmla="*/ 774 h 1608"/>
                <a:gd name="T16" fmla="*/ 79 w 1256"/>
                <a:gd name="T17" fmla="*/ 318 h 1608"/>
                <a:gd name="T18" fmla="*/ 311 w 1256"/>
                <a:gd name="T19" fmla="*/ 0 h 1608"/>
                <a:gd name="T20" fmla="*/ 311 w 1256"/>
                <a:gd name="T21" fmla="*/ 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6" h="1608">
                  <a:moveTo>
                    <a:pt x="311" y="0"/>
                  </a:moveTo>
                  <a:lnTo>
                    <a:pt x="423" y="550"/>
                  </a:lnTo>
                  <a:lnTo>
                    <a:pt x="568" y="906"/>
                  </a:lnTo>
                  <a:lnTo>
                    <a:pt x="1004" y="1263"/>
                  </a:lnTo>
                  <a:lnTo>
                    <a:pt x="1256" y="1435"/>
                  </a:lnTo>
                  <a:lnTo>
                    <a:pt x="720" y="1608"/>
                  </a:lnTo>
                  <a:lnTo>
                    <a:pt x="172" y="1376"/>
                  </a:lnTo>
                  <a:lnTo>
                    <a:pt x="0" y="774"/>
                  </a:lnTo>
                  <a:lnTo>
                    <a:pt x="79" y="318"/>
                  </a:lnTo>
                  <a:lnTo>
                    <a:pt x="311" y="0"/>
                  </a:lnTo>
                  <a:lnTo>
                    <a:pt x="311" y="0"/>
                  </a:lnTo>
                  <a:close/>
                </a:path>
              </a:pathLst>
            </a:custGeom>
            <a:solidFill>
              <a:srgbClr val="FFE5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58" name="Freeform 6"/>
            <p:cNvSpPr>
              <a:spLocks/>
            </p:cNvSpPr>
            <p:nvPr/>
          </p:nvSpPr>
          <p:spPr bwMode="auto">
            <a:xfrm>
              <a:off x="3408" y="92"/>
              <a:ext cx="374" cy="459"/>
            </a:xfrm>
            <a:custGeom>
              <a:avLst/>
              <a:gdLst>
                <a:gd name="T0" fmla="*/ 433 w 1496"/>
                <a:gd name="T1" fmla="*/ 20 h 1835"/>
                <a:gd name="T2" fmla="*/ 373 w 1496"/>
                <a:gd name="T3" fmla="*/ 79 h 1835"/>
                <a:gd name="T4" fmla="*/ 332 w 1496"/>
                <a:gd name="T5" fmla="*/ 122 h 1835"/>
                <a:gd name="T6" fmla="*/ 290 w 1496"/>
                <a:gd name="T7" fmla="*/ 172 h 1835"/>
                <a:gd name="T8" fmla="*/ 243 w 1496"/>
                <a:gd name="T9" fmla="*/ 233 h 1835"/>
                <a:gd name="T10" fmla="*/ 196 w 1496"/>
                <a:gd name="T11" fmla="*/ 298 h 1835"/>
                <a:gd name="T12" fmla="*/ 151 w 1496"/>
                <a:gd name="T13" fmla="*/ 372 h 1835"/>
                <a:gd name="T14" fmla="*/ 108 w 1496"/>
                <a:gd name="T15" fmla="*/ 453 h 1835"/>
                <a:gd name="T16" fmla="*/ 88 w 1496"/>
                <a:gd name="T17" fmla="*/ 495 h 1835"/>
                <a:gd name="T18" fmla="*/ 39 w 1496"/>
                <a:gd name="T19" fmla="*/ 632 h 1835"/>
                <a:gd name="T20" fmla="*/ 0 w 1496"/>
                <a:gd name="T21" fmla="*/ 942 h 1835"/>
                <a:gd name="T22" fmla="*/ 31 w 1496"/>
                <a:gd name="T23" fmla="*/ 1163 h 1835"/>
                <a:gd name="T24" fmla="*/ 92 w 1496"/>
                <a:gd name="T25" fmla="*/ 1350 h 1835"/>
                <a:gd name="T26" fmla="*/ 108 w 1496"/>
                <a:gd name="T27" fmla="*/ 1392 h 1835"/>
                <a:gd name="T28" fmla="*/ 128 w 1496"/>
                <a:gd name="T29" fmla="*/ 1430 h 1835"/>
                <a:gd name="T30" fmla="*/ 170 w 1496"/>
                <a:gd name="T31" fmla="*/ 1501 h 1835"/>
                <a:gd name="T32" fmla="*/ 217 w 1496"/>
                <a:gd name="T33" fmla="*/ 1563 h 1835"/>
                <a:gd name="T34" fmla="*/ 264 w 1496"/>
                <a:gd name="T35" fmla="*/ 1619 h 1835"/>
                <a:gd name="T36" fmla="*/ 319 w 1496"/>
                <a:gd name="T37" fmla="*/ 1667 h 1835"/>
                <a:gd name="T38" fmla="*/ 375 w 1496"/>
                <a:gd name="T39" fmla="*/ 1707 h 1835"/>
                <a:gd name="T40" fmla="*/ 497 w 1496"/>
                <a:gd name="T41" fmla="*/ 1770 h 1835"/>
                <a:gd name="T42" fmla="*/ 694 w 1496"/>
                <a:gd name="T43" fmla="*/ 1822 h 1835"/>
                <a:gd name="T44" fmla="*/ 966 w 1496"/>
                <a:gd name="T45" fmla="*/ 1828 h 1835"/>
                <a:gd name="T46" fmla="*/ 1204 w 1496"/>
                <a:gd name="T47" fmla="*/ 1752 h 1835"/>
                <a:gd name="T48" fmla="*/ 1304 w 1496"/>
                <a:gd name="T49" fmla="*/ 1697 h 1835"/>
                <a:gd name="T50" fmla="*/ 1385 w 1496"/>
                <a:gd name="T51" fmla="*/ 1643 h 1835"/>
                <a:gd name="T52" fmla="*/ 1446 w 1496"/>
                <a:gd name="T53" fmla="*/ 1593 h 1835"/>
                <a:gd name="T54" fmla="*/ 1496 w 1496"/>
                <a:gd name="T55" fmla="*/ 1547 h 1835"/>
                <a:gd name="T56" fmla="*/ 1366 w 1496"/>
                <a:gd name="T57" fmla="*/ 1513 h 1835"/>
                <a:gd name="T58" fmla="*/ 1199 w 1496"/>
                <a:gd name="T59" fmla="*/ 1563 h 1835"/>
                <a:gd name="T60" fmla="*/ 947 w 1496"/>
                <a:gd name="T61" fmla="*/ 1601 h 1835"/>
                <a:gd name="T62" fmla="*/ 582 w 1496"/>
                <a:gd name="T63" fmla="*/ 1543 h 1835"/>
                <a:gd name="T64" fmla="*/ 462 w 1496"/>
                <a:gd name="T65" fmla="*/ 1469 h 1835"/>
                <a:gd name="T66" fmla="*/ 393 w 1496"/>
                <a:gd name="T67" fmla="*/ 1396 h 1835"/>
                <a:gd name="T68" fmla="*/ 349 w 1496"/>
                <a:gd name="T69" fmla="*/ 1330 h 1835"/>
                <a:gd name="T70" fmla="*/ 324 w 1496"/>
                <a:gd name="T71" fmla="*/ 1277 h 1835"/>
                <a:gd name="T72" fmla="*/ 275 w 1496"/>
                <a:gd name="T73" fmla="*/ 1139 h 1835"/>
                <a:gd name="T74" fmla="*/ 233 w 1496"/>
                <a:gd name="T75" fmla="*/ 825 h 1835"/>
                <a:gd name="T76" fmla="*/ 267 w 1496"/>
                <a:gd name="T77" fmla="*/ 558 h 1835"/>
                <a:gd name="T78" fmla="*/ 314 w 1496"/>
                <a:gd name="T79" fmla="*/ 409 h 1835"/>
                <a:gd name="T80" fmla="*/ 354 w 1496"/>
                <a:gd name="T81" fmla="*/ 318 h 1835"/>
                <a:gd name="T82" fmla="*/ 378 w 1496"/>
                <a:gd name="T83" fmla="*/ 268 h 1835"/>
                <a:gd name="T84" fmla="*/ 412 w 1496"/>
                <a:gd name="T85" fmla="*/ 210 h 1835"/>
                <a:gd name="T86" fmla="*/ 445 w 1496"/>
                <a:gd name="T87" fmla="*/ 161 h 1835"/>
                <a:gd name="T88" fmla="*/ 456 w 1496"/>
                <a:gd name="T89" fmla="*/ 0 h 1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96" h="1835">
                  <a:moveTo>
                    <a:pt x="456" y="0"/>
                  </a:moveTo>
                  <a:lnTo>
                    <a:pt x="433" y="20"/>
                  </a:lnTo>
                  <a:lnTo>
                    <a:pt x="407" y="44"/>
                  </a:lnTo>
                  <a:lnTo>
                    <a:pt x="373" y="79"/>
                  </a:lnTo>
                  <a:lnTo>
                    <a:pt x="354" y="98"/>
                  </a:lnTo>
                  <a:lnTo>
                    <a:pt x="332" y="122"/>
                  </a:lnTo>
                  <a:lnTo>
                    <a:pt x="312" y="146"/>
                  </a:lnTo>
                  <a:lnTo>
                    <a:pt x="290" y="172"/>
                  </a:lnTo>
                  <a:lnTo>
                    <a:pt x="267" y="201"/>
                  </a:lnTo>
                  <a:lnTo>
                    <a:pt x="243" y="233"/>
                  </a:lnTo>
                  <a:lnTo>
                    <a:pt x="219" y="264"/>
                  </a:lnTo>
                  <a:lnTo>
                    <a:pt x="196" y="298"/>
                  </a:lnTo>
                  <a:lnTo>
                    <a:pt x="173" y="333"/>
                  </a:lnTo>
                  <a:lnTo>
                    <a:pt x="151" y="372"/>
                  </a:lnTo>
                  <a:lnTo>
                    <a:pt x="130" y="412"/>
                  </a:lnTo>
                  <a:lnTo>
                    <a:pt x="108" y="453"/>
                  </a:lnTo>
                  <a:lnTo>
                    <a:pt x="99" y="473"/>
                  </a:lnTo>
                  <a:lnTo>
                    <a:pt x="88" y="495"/>
                  </a:lnTo>
                  <a:lnTo>
                    <a:pt x="71" y="540"/>
                  </a:lnTo>
                  <a:lnTo>
                    <a:pt x="39" y="632"/>
                  </a:lnTo>
                  <a:lnTo>
                    <a:pt x="1" y="834"/>
                  </a:lnTo>
                  <a:lnTo>
                    <a:pt x="0" y="942"/>
                  </a:lnTo>
                  <a:lnTo>
                    <a:pt x="10" y="1054"/>
                  </a:lnTo>
                  <a:lnTo>
                    <a:pt x="31" y="1163"/>
                  </a:lnTo>
                  <a:lnTo>
                    <a:pt x="58" y="1261"/>
                  </a:lnTo>
                  <a:lnTo>
                    <a:pt x="92" y="1350"/>
                  </a:lnTo>
                  <a:lnTo>
                    <a:pt x="101" y="1372"/>
                  </a:lnTo>
                  <a:lnTo>
                    <a:pt x="108" y="1392"/>
                  </a:lnTo>
                  <a:lnTo>
                    <a:pt x="118" y="1411"/>
                  </a:lnTo>
                  <a:lnTo>
                    <a:pt x="128" y="1430"/>
                  </a:lnTo>
                  <a:lnTo>
                    <a:pt x="150" y="1467"/>
                  </a:lnTo>
                  <a:lnTo>
                    <a:pt x="170" y="1501"/>
                  </a:lnTo>
                  <a:lnTo>
                    <a:pt x="193" y="1534"/>
                  </a:lnTo>
                  <a:lnTo>
                    <a:pt x="217" y="1563"/>
                  </a:lnTo>
                  <a:lnTo>
                    <a:pt x="241" y="1592"/>
                  </a:lnTo>
                  <a:lnTo>
                    <a:pt x="264" y="1619"/>
                  </a:lnTo>
                  <a:lnTo>
                    <a:pt x="292" y="1643"/>
                  </a:lnTo>
                  <a:lnTo>
                    <a:pt x="319" y="1667"/>
                  </a:lnTo>
                  <a:lnTo>
                    <a:pt x="348" y="1688"/>
                  </a:lnTo>
                  <a:lnTo>
                    <a:pt x="375" y="1707"/>
                  </a:lnTo>
                  <a:lnTo>
                    <a:pt x="435" y="1741"/>
                  </a:lnTo>
                  <a:lnTo>
                    <a:pt x="497" y="1770"/>
                  </a:lnTo>
                  <a:lnTo>
                    <a:pt x="562" y="1793"/>
                  </a:lnTo>
                  <a:lnTo>
                    <a:pt x="694" y="1822"/>
                  </a:lnTo>
                  <a:lnTo>
                    <a:pt x="832" y="1835"/>
                  </a:lnTo>
                  <a:lnTo>
                    <a:pt x="966" y="1828"/>
                  </a:lnTo>
                  <a:lnTo>
                    <a:pt x="1092" y="1798"/>
                  </a:lnTo>
                  <a:lnTo>
                    <a:pt x="1204" y="1752"/>
                  </a:lnTo>
                  <a:lnTo>
                    <a:pt x="1257" y="1725"/>
                  </a:lnTo>
                  <a:lnTo>
                    <a:pt x="1304" y="1697"/>
                  </a:lnTo>
                  <a:lnTo>
                    <a:pt x="1346" y="1669"/>
                  </a:lnTo>
                  <a:lnTo>
                    <a:pt x="1385" y="1643"/>
                  </a:lnTo>
                  <a:lnTo>
                    <a:pt x="1417" y="1616"/>
                  </a:lnTo>
                  <a:lnTo>
                    <a:pt x="1446" y="1593"/>
                  </a:lnTo>
                  <a:lnTo>
                    <a:pt x="1482" y="1559"/>
                  </a:lnTo>
                  <a:lnTo>
                    <a:pt x="1496" y="1547"/>
                  </a:lnTo>
                  <a:lnTo>
                    <a:pt x="1404" y="1500"/>
                  </a:lnTo>
                  <a:lnTo>
                    <a:pt x="1366" y="1513"/>
                  </a:lnTo>
                  <a:lnTo>
                    <a:pt x="1267" y="1547"/>
                  </a:lnTo>
                  <a:lnTo>
                    <a:pt x="1199" y="1563"/>
                  </a:lnTo>
                  <a:lnTo>
                    <a:pt x="1121" y="1581"/>
                  </a:lnTo>
                  <a:lnTo>
                    <a:pt x="947" y="1601"/>
                  </a:lnTo>
                  <a:lnTo>
                    <a:pt x="761" y="1593"/>
                  </a:lnTo>
                  <a:lnTo>
                    <a:pt x="582" y="1543"/>
                  </a:lnTo>
                  <a:lnTo>
                    <a:pt x="501" y="1498"/>
                  </a:lnTo>
                  <a:lnTo>
                    <a:pt x="462" y="1469"/>
                  </a:lnTo>
                  <a:lnTo>
                    <a:pt x="426" y="1435"/>
                  </a:lnTo>
                  <a:lnTo>
                    <a:pt x="393" y="1396"/>
                  </a:lnTo>
                  <a:lnTo>
                    <a:pt x="363" y="1352"/>
                  </a:lnTo>
                  <a:lnTo>
                    <a:pt x="349" y="1330"/>
                  </a:lnTo>
                  <a:lnTo>
                    <a:pt x="335" y="1305"/>
                  </a:lnTo>
                  <a:lnTo>
                    <a:pt x="324" y="1277"/>
                  </a:lnTo>
                  <a:lnTo>
                    <a:pt x="312" y="1251"/>
                  </a:lnTo>
                  <a:lnTo>
                    <a:pt x="275" y="1139"/>
                  </a:lnTo>
                  <a:lnTo>
                    <a:pt x="249" y="1030"/>
                  </a:lnTo>
                  <a:lnTo>
                    <a:pt x="233" y="825"/>
                  </a:lnTo>
                  <a:lnTo>
                    <a:pt x="249" y="641"/>
                  </a:lnTo>
                  <a:lnTo>
                    <a:pt x="267" y="558"/>
                  </a:lnTo>
                  <a:lnTo>
                    <a:pt x="290" y="480"/>
                  </a:lnTo>
                  <a:lnTo>
                    <a:pt x="314" y="409"/>
                  </a:lnTo>
                  <a:lnTo>
                    <a:pt x="340" y="347"/>
                  </a:lnTo>
                  <a:lnTo>
                    <a:pt x="354" y="318"/>
                  </a:lnTo>
                  <a:lnTo>
                    <a:pt x="366" y="294"/>
                  </a:lnTo>
                  <a:lnTo>
                    <a:pt x="378" y="268"/>
                  </a:lnTo>
                  <a:lnTo>
                    <a:pt x="390" y="246"/>
                  </a:lnTo>
                  <a:lnTo>
                    <a:pt x="412" y="210"/>
                  </a:lnTo>
                  <a:lnTo>
                    <a:pt x="429" y="183"/>
                  </a:lnTo>
                  <a:lnTo>
                    <a:pt x="445" y="161"/>
                  </a:lnTo>
                  <a:lnTo>
                    <a:pt x="456" y="0"/>
                  </a:lnTo>
                  <a:lnTo>
                    <a:pt x="4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59" name="Freeform 7"/>
            <p:cNvSpPr>
              <a:spLocks/>
            </p:cNvSpPr>
            <p:nvPr/>
          </p:nvSpPr>
          <p:spPr bwMode="auto">
            <a:xfrm>
              <a:off x="3506" y="92"/>
              <a:ext cx="268" cy="401"/>
            </a:xfrm>
            <a:custGeom>
              <a:avLst/>
              <a:gdLst>
                <a:gd name="T0" fmla="*/ 71 w 1070"/>
                <a:gd name="T1" fmla="*/ 99 h 1604"/>
                <a:gd name="T2" fmla="*/ 112 w 1070"/>
                <a:gd name="T3" fmla="*/ 344 h 1604"/>
                <a:gd name="T4" fmla="*/ 145 w 1070"/>
                <a:gd name="T5" fmla="*/ 493 h 1604"/>
                <a:gd name="T6" fmla="*/ 186 w 1070"/>
                <a:gd name="T7" fmla="*/ 646 h 1604"/>
                <a:gd name="T8" fmla="*/ 238 w 1070"/>
                <a:gd name="T9" fmla="*/ 793 h 1604"/>
                <a:gd name="T10" fmla="*/ 268 w 1070"/>
                <a:gd name="T11" fmla="*/ 860 h 1604"/>
                <a:gd name="T12" fmla="*/ 299 w 1070"/>
                <a:gd name="T13" fmla="*/ 923 h 1604"/>
                <a:gd name="T14" fmla="*/ 338 w 1070"/>
                <a:gd name="T15" fmla="*/ 981 h 1604"/>
                <a:gd name="T16" fmla="*/ 384 w 1070"/>
                <a:gd name="T17" fmla="*/ 1038 h 1604"/>
                <a:gd name="T18" fmla="*/ 438 w 1070"/>
                <a:gd name="T19" fmla="*/ 1094 h 1604"/>
                <a:gd name="T20" fmla="*/ 496 w 1070"/>
                <a:gd name="T21" fmla="*/ 1149 h 1604"/>
                <a:gd name="T22" fmla="*/ 558 w 1070"/>
                <a:gd name="T23" fmla="*/ 1203 h 1604"/>
                <a:gd name="T24" fmla="*/ 622 w 1070"/>
                <a:gd name="T25" fmla="*/ 1253 h 1604"/>
                <a:gd name="T26" fmla="*/ 687 w 1070"/>
                <a:gd name="T27" fmla="*/ 1301 h 1604"/>
                <a:gd name="T28" fmla="*/ 752 w 1070"/>
                <a:gd name="T29" fmla="*/ 1346 h 1604"/>
                <a:gd name="T30" fmla="*/ 815 w 1070"/>
                <a:gd name="T31" fmla="*/ 1387 h 1604"/>
                <a:gd name="T32" fmla="*/ 927 w 1070"/>
                <a:gd name="T33" fmla="*/ 1455 h 1604"/>
                <a:gd name="T34" fmla="*/ 1045 w 1070"/>
                <a:gd name="T35" fmla="*/ 1520 h 1604"/>
                <a:gd name="T36" fmla="*/ 993 w 1070"/>
                <a:gd name="T37" fmla="*/ 1604 h 1604"/>
                <a:gd name="T38" fmla="*/ 899 w 1070"/>
                <a:gd name="T39" fmla="*/ 1559 h 1604"/>
                <a:gd name="T40" fmla="*/ 799 w 1070"/>
                <a:gd name="T41" fmla="*/ 1507 h 1604"/>
                <a:gd name="T42" fmla="*/ 679 w 1070"/>
                <a:gd name="T43" fmla="*/ 1437 h 1604"/>
                <a:gd name="T44" fmla="*/ 582 w 1070"/>
                <a:gd name="T45" fmla="*/ 1374 h 1604"/>
                <a:gd name="T46" fmla="*/ 516 w 1070"/>
                <a:gd name="T47" fmla="*/ 1328 h 1604"/>
                <a:gd name="T48" fmla="*/ 452 w 1070"/>
                <a:gd name="T49" fmla="*/ 1276 h 1604"/>
                <a:gd name="T50" fmla="*/ 393 w 1070"/>
                <a:gd name="T51" fmla="*/ 1223 h 1604"/>
                <a:gd name="T52" fmla="*/ 335 w 1070"/>
                <a:gd name="T53" fmla="*/ 1164 h 1604"/>
                <a:gd name="T54" fmla="*/ 284 w 1070"/>
                <a:gd name="T55" fmla="*/ 1103 h 1604"/>
                <a:gd name="T56" fmla="*/ 239 w 1070"/>
                <a:gd name="T57" fmla="*/ 1040 h 1604"/>
                <a:gd name="T58" fmla="*/ 204 w 1070"/>
                <a:gd name="T59" fmla="*/ 974 h 1604"/>
                <a:gd name="T60" fmla="*/ 156 w 1070"/>
                <a:gd name="T61" fmla="*/ 868 h 1604"/>
                <a:gd name="T62" fmla="*/ 105 w 1070"/>
                <a:gd name="T63" fmla="*/ 716 h 1604"/>
                <a:gd name="T64" fmla="*/ 68 w 1070"/>
                <a:gd name="T65" fmla="*/ 567 h 1604"/>
                <a:gd name="T66" fmla="*/ 0 w 1070"/>
                <a:gd name="T67" fmla="*/ 104 h 1604"/>
                <a:gd name="T68" fmla="*/ 58 w 1070"/>
                <a:gd name="T69"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0" h="1604">
                  <a:moveTo>
                    <a:pt x="58" y="0"/>
                  </a:moveTo>
                  <a:lnTo>
                    <a:pt x="71" y="99"/>
                  </a:lnTo>
                  <a:lnTo>
                    <a:pt x="88" y="209"/>
                  </a:lnTo>
                  <a:lnTo>
                    <a:pt x="112" y="344"/>
                  </a:lnTo>
                  <a:lnTo>
                    <a:pt x="127" y="417"/>
                  </a:lnTo>
                  <a:lnTo>
                    <a:pt x="145" y="493"/>
                  </a:lnTo>
                  <a:lnTo>
                    <a:pt x="163" y="569"/>
                  </a:lnTo>
                  <a:lnTo>
                    <a:pt x="186" y="646"/>
                  </a:lnTo>
                  <a:lnTo>
                    <a:pt x="211" y="722"/>
                  </a:lnTo>
                  <a:lnTo>
                    <a:pt x="238" y="793"/>
                  </a:lnTo>
                  <a:lnTo>
                    <a:pt x="253" y="827"/>
                  </a:lnTo>
                  <a:lnTo>
                    <a:pt x="268" y="860"/>
                  </a:lnTo>
                  <a:lnTo>
                    <a:pt x="283" y="892"/>
                  </a:lnTo>
                  <a:lnTo>
                    <a:pt x="299" y="923"/>
                  </a:lnTo>
                  <a:lnTo>
                    <a:pt x="317" y="951"/>
                  </a:lnTo>
                  <a:lnTo>
                    <a:pt x="338" y="981"/>
                  </a:lnTo>
                  <a:lnTo>
                    <a:pt x="360" y="1009"/>
                  </a:lnTo>
                  <a:lnTo>
                    <a:pt x="384" y="1038"/>
                  </a:lnTo>
                  <a:lnTo>
                    <a:pt x="410" y="1068"/>
                  </a:lnTo>
                  <a:lnTo>
                    <a:pt x="438" y="1094"/>
                  </a:lnTo>
                  <a:lnTo>
                    <a:pt x="466" y="1122"/>
                  </a:lnTo>
                  <a:lnTo>
                    <a:pt x="496" y="1149"/>
                  </a:lnTo>
                  <a:lnTo>
                    <a:pt x="527" y="1176"/>
                  </a:lnTo>
                  <a:lnTo>
                    <a:pt x="558" y="1203"/>
                  </a:lnTo>
                  <a:lnTo>
                    <a:pt x="589" y="1228"/>
                  </a:lnTo>
                  <a:lnTo>
                    <a:pt x="622" y="1253"/>
                  </a:lnTo>
                  <a:lnTo>
                    <a:pt x="655" y="1277"/>
                  </a:lnTo>
                  <a:lnTo>
                    <a:pt x="687" y="1301"/>
                  </a:lnTo>
                  <a:lnTo>
                    <a:pt x="720" y="1324"/>
                  </a:lnTo>
                  <a:lnTo>
                    <a:pt x="752" y="1346"/>
                  </a:lnTo>
                  <a:lnTo>
                    <a:pt x="784" y="1367"/>
                  </a:lnTo>
                  <a:lnTo>
                    <a:pt x="815" y="1387"/>
                  </a:lnTo>
                  <a:lnTo>
                    <a:pt x="874" y="1423"/>
                  </a:lnTo>
                  <a:lnTo>
                    <a:pt x="927" y="1455"/>
                  </a:lnTo>
                  <a:lnTo>
                    <a:pt x="974" y="1484"/>
                  </a:lnTo>
                  <a:lnTo>
                    <a:pt x="1045" y="1520"/>
                  </a:lnTo>
                  <a:lnTo>
                    <a:pt x="1070" y="1534"/>
                  </a:lnTo>
                  <a:lnTo>
                    <a:pt x="993" y="1604"/>
                  </a:lnTo>
                  <a:lnTo>
                    <a:pt x="968" y="1592"/>
                  </a:lnTo>
                  <a:lnTo>
                    <a:pt x="899" y="1559"/>
                  </a:lnTo>
                  <a:lnTo>
                    <a:pt x="851" y="1536"/>
                  </a:lnTo>
                  <a:lnTo>
                    <a:pt x="799" y="1507"/>
                  </a:lnTo>
                  <a:lnTo>
                    <a:pt x="740" y="1475"/>
                  </a:lnTo>
                  <a:lnTo>
                    <a:pt x="679" y="1437"/>
                  </a:lnTo>
                  <a:lnTo>
                    <a:pt x="614" y="1397"/>
                  </a:lnTo>
                  <a:lnTo>
                    <a:pt x="582" y="1374"/>
                  </a:lnTo>
                  <a:lnTo>
                    <a:pt x="550" y="1350"/>
                  </a:lnTo>
                  <a:lnTo>
                    <a:pt x="516" y="1328"/>
                  </a:lnTo>
                  <a:lnTo>
                    <a:pt x="486" y="1301"/>
                  </a:lnTo>
                  <a:lnTo>
                    <a:pt x="452" y="1276"/>
                  </a:lnTo>
                  <a:lnTo>
                    <a:pt x="423" y="1249"/>
                  </a:lnTo>
                  <a:lnTo>
                    <a:pt x="393" y="1223"/>
                  </a:lnTo>
                  <a:lnTo>
                    <a:pt x="364" y="1194"/>
                  </a:lnTo>
                  <a:lnTo>
                    <a:pt x="335" y="1164"/>
                  </a:lnTo>
                  <a:lnTo>
                    <a:pt x="310" y="1135"/>
                  </a:lnTo>
                  <a:lnTo>
                    <a:pt x="284" y="1103"/>
                  </a:lnTo>
                  <a:lnTo>
                    <a:pt x="262" y="1072"/>
                  </a:lnTo>
                  <a:lnTo>
                    <a:pt x="239" y="1040"/>
                  </a:lnTo>
                  <a:lnTo>
                    <a:pt x="221" y="1008"/>
                  </a:lnTo>
                  <a:lnTo>
                    <a:pt x="204" y="974"/>
                  </a:lnTo>
                  <a:lnTo>
                    <a:pt x="187" y="940"/>
                  </a:lnTo>
                  <a:lnTo>
                    <a:pt x="156" y="868"/>
                  </a:lnTo>
                  <a:lnTo>
                    <a:pt x="129" y="793"/>
                  </a:lnTo>
                  <a:lnTo>
                    <a:pt x="105" y="716"/>
                  </a:lnTo>
                  <a:lnTo>
                    <a:pt x="84" y="641"/>
                  </a:lnTo>
                  <a:lnTo>
                    <a:pt x="68" y="567"/>
                  </a:lnTo>
                  <a:lnTo>
                    <a:pt x="39" y="423"/>
                  </a:lnTo>
                  <a:lnTo>
                    <a:pt x="0" y="104"/>
                  </a:lnTo>
                  <a:lnTo>
                    <a:pt x="58" y="0"/>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60" name="Group 8"/>
          <p:cNvGrpSpPr>
            <a:grpSpLocks/>
          </p:cNvGrpSpPr>
          <p:nvPr/>
        </p:nvGrpSpPr>
        <p:grpSpPr bwMode="auto">
          <a:xfrm rot="989804">
            <a:off x="5749928" y="309564"/>
            <a:ext cx="900113" cy="389335"/>
            <a:chOff x="3733" y="162"/>
            <a:chExt cx="629" cy="362"/>
          </a:xfrm>
        </p:grpSpPr>
        <p:sp>
          <p:nvSpPr>
            <p:cNvPr id="74761" name="Freeform 9"/>
            <p:cNvSpPr>
              <a:spLocks/>
            </p:cNvSpPr>
            <p:nvPr/>
          </p:nvSpPr>
          <p:spPr bwMode="auto">
            <a:xfrm>
              <a:off x="3740" y="190"/>
              <a:ext cx="622" cy="334"/>
            </a:xfrm>
            <a:custGeom>
              <a:avLst/>
              <a:gdLst>
                <a:gd name="T0" fmla="*/ 1636 w 2488"/>
                <a:gd name="T1" fmla="*/ 1323 h 1336"/>
                <a:gd name="T2" fmla="*/ 2028 w 2488"/>
                <a:gd name="T3" fmla="*/ 1298 h 1336"/>
                <a:gd name="T4" fmla="*/ 2243 w 2488"/>
                <a:gd name="T5" fmla="*/ 1195 h 1336"/>
                <a:gd name="T6" fmla="*/ 2401 w 2488"/>
                <a:gd name="T7" fmla="*/ 1048 h 1336"/>
                <a:gd name="T8" fmla="*/ 2488 w 2488"/>
                <a:gd name="T9" fmla="*/ 804 h 1336"/>
                <a:gd name="T10" fmla="*/ 2432 w 2488"/>
                <a:gd name="T11" fmla="*/ 677 h 1336"/>
                <a:gd name="T12" fmla="*/ 2313 w 2488"/>
                <a:gd name="T13" fmla="*/ 590 h 1336"/>
                <a:gd name="T14" fmla="*/ 2157 w 2488"/>
                <a:gd name="T15" fmla="*/ 542 h 1336"/>
                <a:gd name="T16" fmla="*/ 2090 w 2488"/>
                <a:gd name="T17" fmla="*/ 329 h 1336"/>
                <a:gd name="T18" fmla="*/ 2007 w 2488"/>
                <a:gd name="T19" fmla="*/ 192 h 1336"/>
                <a:gd name="T20" fmla="*/ 1863 w 2488"/>
                <a:gd name="T21" fmla="*/ 83 h 1336"/>
                <a:gd name="T22" fmla="*/ 1682 w 2488"/>
                <a:gd name="T23" fmla="*/ 18 h 1336"/>
                <a:gd name="T24" fmla="*/ 1337 w 2488"/>
                <a:gd name="T25" fmla="*/ 33 h 1336"/>
                <a:gd name="T26" fmla="*/ 1158 w 2488"/>
                <a:gd name="T27" fmla="*/ 136 h 1336"/>
                <a:gd name="T28" fmla="*/ 1052 w 2488"/>
                <a:gd name="T29" fmla="*/ 265 h 1336"/>
                <a:gd name="T30" fmla="*/ 919 w 2488"/>
                <a:gd name="T31" fmla="*/ 279 h 1336"/>
                <a:gd name="T32" fmla="*/ 662 w 2488"/>
                <a:gd name="T33" fmla="*/ 247 h 1336"/>
                <a:gd name="T34" fmla="*/ 449 w 2488"/>
                <a:gd name="T35" fmla="*/ 359 h 1336"/>
                <a:gd name="T36" fmla="*/ 383 w 2488"/>
                <a:gd name="T37" fmla="*/ 591 h 1336"/>
                <a:gd name="T38" fmla="*/ 473 w 2488"/>
                <a:gd name="T39" fmla="*/ 721 h 1336"/>
                <a:gd name="T40" fmla="*/ 635 w 2488"/>
                <a:gd name="T41" fmla="*/ 746 h 1336"/>
                <a:gd name="T42" fmla="*/ 556 w 2488"/>
                <a:gd name="T43" fmla="*/ 568 h 1336"/>
                <a:gd name="T44" fmla="*/ 599 w 2488"/>
                <a:gd name="T45" fmla="*/ 463 h 1336"/>
                <a:gd name="T46" fmla="*/ 707 w 2488"/>
                <a:gd name="T47" fmla="*/ 400 h 1336"/>
                <a:gd name="T48" fmla="*/ 1000 w 2488"/>
                <a:gd name="T49" fmla="*/ 411 h 1336"/>
                <a:gd name="T50" fmla="*/ 1135 w 2488"/>
                <a:gd name="T51" fmla="*/ 430 h 1336"/>
                <a:gd name="T52" fmla="*/ 1197 w 2488"/>
                <a:gd name="T53" fmla="*/ 270 h 1336"/>
                <a:gd name="T54" fmla="*/ 1306 w 2488"/>
                <a:gd name="T55" fmla="*/ 188 h 1336"/>
                <a:gd name="T56" fmla="*/ 1484 w 2488"/>
                <a:gd name="T57" fmla="*/ 148 h 1336"/>
                <a:gd name="T58" fmla="*/ 1701 w 2488"/>
                <a:gd name="T59" fmla="*/ 202 h 1336"/>
                <a:gd name="T60" fmla="*/ 1851 w 2488"/>
                <a:gd name="T61" fmla="*/ 377 h 1336"/>
                <a:gd name="T62" fmla="*/ 2113 w 2488"/>
                <a:gd name="T63" fmla="*/ 614 h 1336"/>
                <a:gd name="T64" fmla="*/ 2296 w 2488"/>
                <a:gd name="T65" fmla="*/ 823 h 1336"/>
                <a:gd name="T66" fmla="*/ 2220 w 2488"/>
                <a:gd name="T67" fmla="*/ 962 h 1336"/>
                <a:gd name="T68" fmla="*/ 2050 w 2488"/>
                <a:gd name="T69" fmla="*/ 1077 h 1336"/>
                <a:gd name="T70" fmla="*/ 1881 w 2488"/>
                <a:gd name="T71" fmla="*/ 1132 h 1336"/>
                <a:gd name="T72" fmla="*/ 1488 w 2488"/>
                <a:gd name="T73" fmla="*/ 1105 h 1336"/>
                <a:gd name="T74" fmla="*/ 1324 w 2488"/>
                <a:gd name="T75" fmla="*/ 1023 h 1336"/>
                <a:gd name="T76" fmla="*/ 1201 w 2488"/>
                <a:gd name="T77" fmla="*/ 920 h 1336"/>
                <a:gd name="T78" fmla="*/ 1155 w 2488"/>
                <a:gd name="T79" fmla="*/ 1002 h 1336"/>
                <a:gd name="T80" fmla="*/ 1050 w 2488"/>
                <a:gd name="T81" fmla="*/ 1090 h 1336"/>
                <a:gd name="T82" fmla="*/ 906 w 2488"/>
                <a:gd name="T83" fmla="*/ 1134 h 1336"/>
                <a:gd name="T84" fmla="*/ 682 w 2488"/>
                <a:gd name="T85" fmla="*/ 955 h 1336"/>
                <a:gd name="T86" fmla="*/ 505 w 2488"/>
                <a:gd name="T87" fmla="*/ 1031 h 1336"/>
                <a:gd name="T88" fmla="*/ 275 w 2488"/>
                <a:gd name="T89" fmla="*/ 1030 h 1336"/>
                <a:gd name="T90" fmla="*/ 223 w 2488"/>
                <a:gd name="T91" fmla="*/ 834 h 1336"/>
                <a:gd name="T92" fmla="*/ 329 w 2488"/>
                <a:gd name="T93" fmla="*/ 740 h 1336"/>
                <a:gd name="T94" fmla="*/ 230 w 2488"/>
                <a:gd name="T95" fmla="*/ 735 h 1336"/>
                <a:gd name="T96" fmla="*/ 5 w 2488"/>
                <a:gd name="T97" fmla="*/ 950 h 1336"/>
                <a:gd name="T98" fmla="*/ 37 w 2488"/>
                <a:gd name="T99" fmla="*/ 1099 h 1336"/>
                <a:gd name="T100" fmla="*/ 150 w 2488"/>
                <a:gd name="T101" fmla="*/ 1168 h 1336"/>
                <a:gd name="T102" fmla="*/ 487 w 2488"/>
                <a:gd name="T103" fmla="*/ 1173 h 1336"/>
                <a:gd name="T104" fmla="*/ 684 w 2488"/>
                <a:gd name="T105" fmla="*/ 1182 h 1336"/>
                <a:gd name="T106" fmla="*/ 784 w 2488"/>
                <a:gd name="T107" fmla="*/ 1254 h 1336"/>
                <a:gd name="T108" fmla="*/ 985 w 2488"/>
                <a:gd name="T109" fmla="*/ 1270 h 1336"/>
                <a:gd name="T110" fmla="*/ 1222 w 2488"/>
                <a:gd name="T111" fmla="*/ 1099 h 1336"/>
                <a:gd name="T112" fmla="*/ 1359 w 2488"/>
                <a:gd name="T113" fmla="*/ 1193 h 1336"/>
                <a:gd name="T114" fmla="*/ 1498 w 2488"/>
                <a:gd name="T115" fmla="*/ 1285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8" h="1336">
                  <a:moveTo>
                    <a:pt x="1498" y="1285"/>
                  </a:moveTo>
                  <a:lnTo>
                    <a:pt x="1533" y="1297"/>
                  </a:lnTo>
                  <a:lnTo>
                    <a:pt x="1567" y="1307"/>
                  </a:lnTo>
                  <a:lnTo>
                    <a:pt x="1636" y="1323"/>
                  </a:lnTo>
                  <a:lnTo>
                    <a:pt x="1706" y="1332"/>
                  </a:lnTo>
                  <a:lnTo>
                    <a:pt x="1774" y="1336"/>
                  </a:lnTo>
                  <a:lnTo>
                    <a:pt x="1903" y="1327"/>
                  </a:lnTo>
                  <a:lnTo>
                    <a:pt x="2028" y="1298"/>
                  </a:lnTo>
                  <a:lnTo>
                    <a:pt x="2086" y="1278"/>
                  </a:lnTo>
                  <a:lnTo>
                    <a:pt x="2141" y="1253"/>
                  </a:lnTo>
                  <a:lnTo>
                    <a:pt x="2194" y="1225"/>
                  </a:lnTo>
                  <a:lnTo>
                    <a:pt x="2243" y="1195"/>
                  </a:lnTo>
                  <a:lnTo>
                    <a:pt x="2289" y="1161"/>
                  </a:lnTo>
                  <a:lnTo>
                    <a:pt x="2330" y="1127"/>
                  </a:lnTo>
                  <a:lnTo>
                    <a:pt x="2368" y="1088"/>
                  </a:lnTo>
                  <a:lnTo>
                    <a:pt x="2401" y="1048"/>
                  </a:lnTo>
                  <a:lnTo>
                    <a:pt x="2430" y="1009"/>
                  </a:lnTo>
                  <a:lnTo>
                    <a:pt x="2453" y="968"/>
                  </a:lnTo>
                  <a:lnTo>
                    <a:pt x="2482" y="885"/>
                  </a:lnTo>
                  <a:lnTo>
                    <a:pt x="2488" y="804"/>
                  </a:lnTo>
                  <a:lnTo>
                    <a:pt x="2480" y="766"/>
                  </a:lnTo>
                  <a:lnTo>
                    <a:pt x="2466" y="728"/>
                  </a:lnTo>
                  <a:lnTo>
                    <a:pt x="2446" y="693"/>
                  </a:lnTo>
                  <a:lnTo>
                    <a:pt x="2432" y="677"/>
                  </a:lnTo>
                  <a:lnTo>
                    <a:pt x="2417" y="660"/>
                  </a:lnTo>
                  <a:lnTo>
                    <a:pt x="2381" y="630"/>
                  </a:lnTo>
                  <a:lnTo>
                    <a:pt x="2338" y="602"/>
                  </a:lnTo>
                  <a:lnTo>
                    <a:pt x="2313" y="590"/>
                  </a:lnTo>
                  <a:lnTo>
                    <a:pt x="2286" y="578"/>
                  </a:lnTo>
                  <a:lnTo>
                    <a:pt x="2256" y="568"/>
                  </a:lnTo>
                  <a:lnTo>
                    <a:pt x="2225" y="558"/>
                  </a:lnTo>
                  <a:lnTo>
                    <a:pt x="2157" y="542"/>
                  </a:lnTo>
                  <a:lnTo>
                    <a:pt x="2077" y="531"/>
                  </a:lnTo>
                  <a:lnTo>
                    <a:pt x="2100" y="449"/>
                  </a:lnTo>
                  <a:lnTo>
                    <a:pt x="2100" y="368"/>
                  </a:lnTo>
                  <a:lnTo>
                    <a:pt x="2090" y="329"/>
                  </a:lnTo>
                  <a:lnTo>
                    <a:pt x="2077" y="292"/>
                  </a:lnTo>
                  <a:lnTo>
                    <a:pt x="2057" y="257"/>
                  </a:lnTo>
                  <a:lnTo>
                    <a:pt x="2034" y="223"/>
                  </a:lnTo>
                  <a:lnTo>
                    <a:pt x="2007" y="192"/>
                  </a:lnTo>
                  <a:lnTo>
                    <a:pt x="1975" y="161"/>
                  </a:lnTo>
                  <a:lnTo>
                    <a:pt x="1941" y="132"/>
                  </a:lnTo>
                  <a:lnTo>
                    <a:pt x="1903" y="106"/>
                  </a:lnTo>
                  <a:lnTo>
                    <a:pt x="1863" y="83"/>
                  </a:lnTo>
                  <a:lnTo>
                    <a:pt x="1820" y="63"/>
                  </a:lnTo>
                  <a:lnTo>
                    <a:pt x="1776" y="44"/>
                  </a:lnTo>
                  <a:lnTo>
                    <a:pt x="1731" y="29"/>
                  </a:lnTo>
                  <a:lnTo>
                    <a:pt x="1682" y="18"/>
                  </a:lnTo>
                  <a:lnTo>
                    <a:pt x="1633" y="8"/>
                  </a:lnTo>
                  <a:lnTo>
                    <a:pt x="1533" y="0"/>
                  </a:lnTo>
                  <a:lnTo>
                    <a:pt x="1432" y="8"/>
                  </a:lnTo>
                  <a:lnTo>
                    <a:pt x="1337" y="33"/>
                  </a:lnTo>
                  <a:lnTo>
                    <a:pt x="1289" y="52"/>
                  </a:lnTo>
                  <a:lnTo>
                    <a:pt x="1243" y="74"/>
                  </a:lnTo>
                  <a:lnTo>
                    <a:pt x="1199" y="103"/>
                  </a:lnTo>
                  <a:lnTo>
                    <a:pt x="1158" y="136"/>
                  </a:lnTo>
                  <a:lnTo>
                    <a:pt x="1120" y="173"/>
                  </a:lnTo>
                  <a:lnTo>
                    <a:pt x="1101" y="194"/>
                  </a:lnTo>
                  <a:lnTo>
                    <a:pt x="1085" y="216"/>
                  </a:lnTo>
                  <a:lnTo>
                    <a:pt x="1052" y="265"/>
                  </a:lnTo>
                  <a:lnTo>
                    <a:pt x="1023" y="320"/>
                  </a:lnTo>
                  <a:lnTo>
                    <a:pt x="997" y="308"/>
                  </a:lnTo>
                  <a:lnTo>
                    <a:pt x="970" y="297"/>
                  </a:lnTo>
                  <a:lnTo>
                    <a:pt x="919" y="279"/>
                  </a:lnTo>
                  <a:lnTo>
                    <a:pt x="871" y="265"/>
                  </a:lnTo>
                  <a:lnTo>
                    <a:pt x="823" y="253"/>
                  </a:lnTo>
                  <a:lnTo>
                    <a:pt x="738" y="245"/>
                  </a:lnTo>
                  <a:lnTo>
                    <a:pt x="662" y="247"/>
                  </a:lnTo>
                  <a:lnTo>
                    <a:pt x="595" y="262"/>
                  </a:lnTo>
                  <a:lnTo>
                    <a:pt x="537" y="287"/>
                  </a:lnTo>
                  <a:lnTo>
                    <a:pt x="489" y="320"/>
                  </a:lnTo>
                  <a:lnTo>
                    <a:pt x="449" y="359"/>
                  </a:lnTo>
                  <a:lnTo>
                    <a:pt x="419" y="402"/>
                  </a:lnTo>
                  <a:lnTo>
                    <a:pt x="397" y="449"/>
                  </a:lnTo>
                  <a:lnTo>
                    <a:pt x="380" y="546"/>
                  </a:lnTo>
                  <a:lnTo>
                    <a:pt x="383" y="591"/>
                  </a:lnTo>
                  <a:lnTo>
                    <a:pt x="396" y="633"/>
                  </a:lnTo>
                  <a:lnTo>
                    <a:pt x="416" y="669"/>
                  </a:lnTo>
                  <a:lnTo>
                    <a:pt x="444" y="697"/>
                  </a:lnTo>
                  <a:lnTo>
                    <a:pt x="473" y="721"/>
                  </a:lnTo>
                  <a:lnTo>
                    <a:pt x="494" y="731"/>
                  </a:lnTo>
                  <a:lnTo>
                    <a:pt x="518" y="740"/>
                  </a:lnTo>
                  <a:lnTo>
                    <a:pt x="572" y="749"/>
                  </a:lnTo>
                  <a:lnTo>
                    <a:pt x="635" y="746"/>
                  </a:lnTo>
                  <a:lnTo>
                    <a:pt x="609" y="712"/>
                  </a:lnTo>
                  <a:lnTo>
                    <a:pt x="589" y="681"/>
                  </a:lnTo>
                  <a:lnTo>
                    <a:pt x="563" y="621"/>
                  </a:lnTo>
                  <a:lnTo>
                    <a:pt x="556" y="568"/>
                  </a:lnTo>
                  <a:lnTo>
                    <a:pt x="562" y="521"/>
                  </a:lnTo>
                  <a:lnTo>
                    <a:pt x="571" y="500"/>
                  </a:lnTo>
                  <a:lnTo>
                    <a:pt x="584" y="481"/>
                  </a:lnTo>
                  <a:lnTo>
                    <a:pt x="599" y="463"/>
                  </a:lnTo>
                  <a:lnTo>
                    <a:pt x="615" y="446"/>
                  </a:lnTo>
                  <a:lnTo>
                    <a:pt x="658" y="421"/>
                  </a:lnTo>
                  <a:lnTo>
                    <a:pt x="682" y="408"/>
                  </a:lnTo>
                  <a:lnTo>
                    <a:pt x="707" y="400"/>
                  </a:lnTo>
                  <a:lnTo>
                    <a:pt x="762" y="387"/>
                  </a:lnTo>
                  <a:lnTo>
                    <a:pt x="822" y="381"/>
                  </a:lnTo>
                  <a:lnTo>
                    <a:pt x="942" y="392"/>
                  </a:lnTo>
                  <a:lnTo>
                    <a:pt x="1000" y="411"/>
                  </a:lnTo>
                  <a:lnTo>
                    <a:pt x="1055" y="435"/>
                  </a:lnTo>
                  <a:lnTo>
                    <a:pt x="1104" y="469"/>
                  </a:lnTo>
                  <a:lnTo>
                    <a:pt x="1143" y="510"/>
                  </a:lnTo>
                  <a:lnTo>
                    <a:pt x="1135" y="430"/>
                  </a:lnTo>
                  <a:lnTo>
                    <a:pt x="1147" y="358"/>
                  </a:lnTo>
                  <a:lnTo>
                    <a:pt x="1159" y="326"/>
                  </a:lnTo>
                  <a:lnTo>
                    <a:pt x="1175" y="296"/>
                  </a:lnTo>
                  <a:lnTo>
                    <a:pt x="1197" y="270"/>
                  </a:lnTo>
                  <a:lnTo>
                    <a:pt x="1220" y="245"/>
                  </a:lnTo>
                  <a:lnTo>
                    <a:pt x="1246" y="223"/>
                  </a:lnTo>
                  <a:lnTo>
                    <a:pt x="1275" y="203"/>
                  </a:lnTo>
                  <a:lnTo>
                    <a:pt x="1306" y="188"/>
                  </a:lnTo>
                  <a:lnTo>
                    <a:pt x="1339" y="173"/>
                  </a:lnTo>
                  <a:lnTo>
                    <a:pt x="1374" y="163"/>
                  </a:lnTo>
                  <a:lnTo>
                    <a:pt x="1410" y="155"/>
                  </a:lnTo>
                  <a:lnTo>
                    <a:pt x="1484" y="148"/>
                  </a:lnTo>
                  <a:lnTo>
                    <a:pt x="1560" y="153"/>
                  </a:lnTo>
                  <a:lnTo>
                    <a:pt x="1633" y="170"/>
                  </a:lnTo>
                  <a:lnTo>
                    <a:pt x="1668" y="184"/>
                  </a:lnTo>
                  <a:lnTo>
                    <a:pt x="1701" y="202"/>
                  </a:lnTo>
                  <a:lnTo>
                    <a:pt x="1762" y="246"/>
                  </a:lnTo>
                  <a:lnTo>
                    <a:pt x="1789" y="272"/>
                  </a:lnTo>
                  <a:lnTo>
                    <a:pt x="1813" y="304"/>
                  </a:lnTo>
                  <a:lnTo>
                    <a:pt x="1851" y="377"/>
                  </a:lnTo>
                  <a:lnTo>
                    <a:pt x="1872" y="464"/>
                  </a:lnTo>
                  <a:lnTo>
                    <a:pt x="1876" y="566"/>
                  </a:lnTo>
                  <a:lnTo>
                    <a:pt x="2046" y="594"/>
                  </a:lnTo>
                  <a:lnTo>
                    <a:pt x="2113" y="614"/>
                  </a:lnTo>
                  <a:lnTo>
                    <a:pt x="2168" y="636"/>
                  </a:lnTo>
                  <a:lnTo>
                    <a:pt x="2249" y="692"/>
                  </a:lnTo>
                  <a:lnTo>
                    <a:pt x="2290" y="755"/>
                  </a:lnTo>
                  <a:lnTo>
                    <a:pt x="2296" y="823"/>
                  </a:lnTo>
                  <a:lnTo>
                    <a:pt x="2286" y="859"/>
                  </a:lnTo>
                  <a:lnTo>
                    <a:pt x="2271" y="893"/>
                  </a:lnTo>
                  <a:lnTo>
                    <a:pt x="2249" y="929"/>
                  </a:lnTo>
                  <a:lnTo>
                    <a:pt x="2220" y="962"/>
                  </a:lnTo>
                  <a:lnTo>
                    <a:pt x="2184" y="994"/>
                  </a:lnTo>
                  <a:lnTo>
                    <a:pt x="2144" y="1025"/>
                  </a:lnTo>
                  <a:lnTo>
                    <a:pt x="2100" y="1052"/>
                  </a:lnTo>
                  <a:lnTo>
                    <a:pt x="2050" y="1077"/>
                  </a:lnTo>
                  <a:lnTo>
                    <a:pt x="2023" y="1089"/>
                  </a:lnTo>
                  <a:lnTo>
                    <a:pt x="1997" y="1099"/>
                  </a:lnTo>
                  <a:lnTo>
                    <a:pt x="1940" y="1118"/>
                  </a:lnTo>
                  <a:lnTo>
                    <a:pt x="1881" y="1132"/>
                  </a:lnTo>
                  <a:lnTo>
                    <a:pt x="1818" y="1142"/>
                  </a:lnTo>
                  <a:lnTo>
                    <a:pt x="1689" y="1146"/>
                  </a:lnTo>
                  <a:lnTo>
                    <a:pt x="1555" y="1124"/>
                  </a:lnTo>
                  <a:lnTo>
                    <a:pt x="1488" y="1105"/>
                  </a:lnTo>
                  <a:lnTo>
                    <a:pt x="1455" y="1093"/>
                  </a:lnTo>
                  <a:lnTo>
                    <a:pt x="1421" y="1077"/>
                  </a:lnTo>
                  <a:lnTo>
                    <a:pt x="1356" y="1042"/>
                  </a:lnTo>
                  <a:lnTo>
                    <a:pt x="1324" y="1023"/>
                  </a:lnTo>
                  <a:lnTo>
                    <a:pt x="1293" y="999"/>
                  </a:lnTo>
                  <a:lnTo>
                    <a:pt x="1261" y="975"/>
                  </a:lnTo>
                  <a:lnTo>
                    <a:pt x="1231" y="949"/>
                  </a:lnTo>
                  <a:lnTo>
                    <a:pt x="1201" y="920"/>
                  </a:lnTo>
                  <a:lnTo>
                    <a:pt x="1172" y="887"/>
                  </a:lnTo>
                  <a:lnTo>
                    <a:pt x="1178" y="928"/>
                  </a:lnTo>
                  <a:lnTo>
                    <a:pt x="1172" y="965"/>
                  </a:lnTo>
                  <a:lnTo>
                    <a:pt x="1155" y="1002"/>
                  </a:lnTo>
                  <a:lnTo>
                    <a:pt x="1143" y="1018"/>
                  </a:lnTo>
                  <a:lnTo>
                    <a:pt x="1126" y="1035"/>
                  </a:lnTo>
                  <a:lnTo>
                    <a:pt x="1091" y="1065"/>
                  </a:lnTo>
                  <a:lnTo>
                    <a:pt x="1050" y="1090"/>
                  </a:lnTo>
                  <a:lnTo>
                    <a:pt x="1028" y="1101"/>
                  </a:lnTo>
                  <a:lnTo>
                    <a:pt x="1004" y="1109"/>
                  </a:lnTo>
                  <a:lnTo>
                    <a:pt x="955" y="1124"/>
                  </a:lnTo>
                  <a:lnTo>
                    <a:pt x="906" y="1134"/>
                  </a:lnTo>
                  <a:lnTo>
                    <a:pt x="857" y="1134"/>
                  </a:lnTo>
                  <a:lnTo>
                    <a:pt x="770" y="1113"/>
                  </a:lnTo>
                  <a:lnTo>
                    <a:pt x="707" y="1055"/>
                  </a:lnTo>
                  <a:lnTo>
                    <a:pt x="682" y="955"/>
                  </a:lnTo>
                  <a:lnTo>
                    <a:pt x="634" y="979"/>
                  </a:lnTo>
                  <a:lnTo>
                    <a:pt x="589" y="1002"/>
                  </a:lnTo>
                  <a:lnTo>
                    <a:pt x="546" y="1018"/>
                  </a:lnTo>
                  <a:lnTo>
                    <a:pt x="505" y="1031"/>
                  </a:lnTo>
                  <a:lnTo>
                    <a:pt x="432" y="1046"/>
                  </a:lnTo>
                  <a:lnTo>
                    <a:pt x="369" y="1051"/>
                  </a:lnTo>
                  <a:lnTo>
                    <a:pt x="317" y="1045"/>
                  </a:lnTo>
                  <a:lnTo>
                    <a:pt x="275" y="1030"/>
                  </a:lnTo>
                  <a:lnTo>
                    <a:pt x="218" y="978"/>
                  </a:lnTo>
                  <a:lnTo>
                    <a:pt x="202" y="909"/>
                  </a:lnTo>
                  <a:lnTo>
                    <a:pt x="208" y="872"/>
                  </a:lnTo>
                  <a:lnTo>
                    <a:pt x="223" y="834"/>
                  </a:lnTo>
                  <a:lnTo>
                    <a:pt x="250" y="799"/>
                  </a:lnTo>
                  <a:lnTo>
                    <a:pt x="266" y="781"/>
                  </a:lnTo>
                  <a:lnTo>
                    <a:pt x="285" y="766"/>
                  </a:lnTo>
                  <a:lnTo>
                    <a:pt x="329" y="740"/>
                  </a:lnTo>
                  <a:lnTo>
                    <a:pt x="356" y="728"/>
                  </a:lnTo>
                  <a:lnTo>
                    <a:pt x="385" y="720"/>
                  </a:lnTo>
                  <a:lnTo>
                    <a:pt x="303" y="720"/>
                  </a:lnTo>
                  <a:lnTo>
                    <a:pt x="230" y="735"/>
                  </a:lnTo>
                  <a:lnTo>
                    <a:pt x="106" y="800"/>
                  </a:lnTo>
                  <a:lnTo>
                    <a:pt x="60" y="846"/>
                  </a:lnTo>
                  <a:lnTo>
                    <a:pt x="26" y="896"/>
                  </a:lnTo>
                  <a:lnTo>
                    <a:pt x="5" y="950"/>
                  </a:lnTo>
                  <a:lnTo>
                    <a:pt x="0" y="1003"/>
                  </a:lnTo>
                  <a:lnTo>
                    <a:pt x="9" y="1054"/>
                  </a:lnTo>
                  <a:lnTo>
                    <a:pt x="21" y="1077"/>
                  </a:lnTo>
                  <a:lnTo>
                    <a:pt x="37" y="1099"/>
                  </a:lnTo>
                  <a:lnTo>
                    <a:pt x="58" y="1119"/>
                  </a:lnTo>
                  <a:lnTo>
                    <a:pt x="84" y="1138"/>
                  </a:lnTo>
                  <a:lnTo>
                    <a:pt x="113" y="1154"/>
                  </a:lnTo>
                  <a:lnTo>
                    <a:pt x="150" y="1168"/>
                  </a:lnTo>
                  <a:lnTo>
                    <a:pt x="192" y="1178"/>
                  </a:lnTo>
                  <a:lnTo>
                    <a:pt x="238" y="1185"/>
                  </a:lnTo>
                  <a:lnTo>
                    <a:pt x="351" y="1187"/>
                  </a:lnTo>
                  <a:lnTo>
                    <a:pt x="487" y="1173"/>
                  </a:lnTo>
                  <a:lnTo>
                    <a:pt x="565" y="1158"/>
                  </a:lnTo>
                  <a:lnTo>
                    <a:pt x="648" y="1138"/>
                  </a:lnTo>
                  <a:lnTo>
                    <a:pt x="665" y="1161"/>
                  </a:lnTo>
                  <a:lnTo>
                    <a:pt x="684" y="1182"/>
                  </a:lnTo>
                  <a:lnTo>
                    <a:pt x="702" y="1201"/>
                  </a:lnTo>
                  <a:lnTo>
                    <a:pt x="722" y="1217"/>
                  </a:lnTo>
                  <a:lnTo>
                    <a:pt x="764" y="1244"/>
                  </a:lnTo>
                  <a:lnTo>
                    <a:pt x="784" y="1254"/>
                  </a:lnTo>
                  <a:lnTo>
                    <a:pt x="806" y="1263"/>
                  </a:lnTo>
                  <a:lnTo>
                    <a:pt x="851" y="1274"/>
                  </a:lnTo>
                  <a:lnTo>
                    <a:pt x="896" y="1279"/>
                  </a:lnTo>
                  <a:lnTo>
                    <a:pt x="985" y="1270"/>
                  </a:lnTo>
                  <a:lnTo>
                    <a:pt x="1068" y="1245"/>
                  </a:lnTo>
                  <a:lnTo>
                    <a:pt x="1138" y="1203"/>
                  </a:lnTo>
                  <a:lnTo>
                    <a:pt x="1192" y="1154"/>
                  </a:lnTo>
                  <a:lnTo>
                    <a:pt x="1222" y="1099"/>
                  </a:lnTo>
                  <a:lnTo>
                    <a:pt x="1240" y="1113"/>
                  </a:lnTo>
                  <a:lnTo>
                    <a:pt x="1272" y="1134"/>
                  </a:lnTo>
                  <a:lnTo>
                    <a:pt x="1314" y="1163"/>
                  </a:lnTo>
                  <a:lnTo>
                    <a:pt x="1359" y="1193"/>
                  </a:lnTo>
                  <a:lnTo>
                    <a:pt x="1406" y="1224"/>
                  </a:lnTo>
                  <a:lnTo>
                    <a:pt x="1446" y="1251"/>
                  </a:lnTo>
                  <a:lnTo>
                    <a:pt x="1498" y="1285"/>
                  </a:lnTo>
                  <a:lnTo>
                    <a:pt x="1498" y="128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2" name="Freeform 10"/>
            <p:cNvSpPr>
              <a:spLocks/>
            </p:cNvSpPr>
            <p:nvPr/>
          </p:nvSpPr>
          <p:spPr bwMode="auto">
            <a:xfrm>
              <a:off x="3770" y="181"/>
              <a:ext cx="568" cy="296"/>
            </a:xfrm>
            <a:custGeom>
              <a:avLst/>
              <a:gdLst>
                <a:gd name="T0" fmla="*/ 12 w 2270"/>
                <a:gd name="T1" fmla="*/ 808 h 1184"/>
                <a:gd name="T2" fmla="*/ 118 w 2270"/>
                <a:gd name="T3" fmla="*/ 668 h 1184"/>
                <a:gd name="T4" fmla="*/ 330 w 2270"/>
                <a:gd name="T5" fmla="*/ 615 h 1184"/>
                <a:gd name="T6" fmla="*/ 323 w 2270"/>
                <a:gd name="T7" fmla="*/ 390 h 1184"/>
                <a:gd name="T8" fmla="*/ 508 w 2270"/>
                <a:gd name="T9" fmla="*/ 251 h 1184"/>
                <a:gd name="T10" fmla="*/ 812 w 2270"/>
                <a:gd name="T11" fmla="*/ 251 h 1184"/>
                <a:gd name="T12" fmla="*/ 924 w 2270"/>
                <a:gd name="T13" fmla="*/ 258 h 1184"/>
                <a:gd name="T14" fmla="*/ 1089 w 2270"/>
                <a:gd name="T15" fmla="*/ 46 h 1184"/>
                <a:gd name="T16" fmla="*/ 1498 w 2270"/>
                <a:gd name="T17" fmla="*/ 0 h 1184"/>
                <a:gd name="T18" fmla="*/ 1704 w 2270"/>
                <a:gd name="T19" fmla="*/ 99 h 1184"/>
                <a:gd name="T20" fmla="*/ 1828 w 2270"/>
                <a:gd name="T21" fmla="*/ 271 h 1184"/>
                <a:gd name="T22" fmla="*/ 1842 w 2270"/>
                <a:gd name="T23" fmla="*/ 470 h 1184"/>
                <a:gd name="T24" fmla="*/ 2126 w 2270"/>
                <a:gd name="T25" fmla="*/ 535 h 1184"/>
                <a:gd name="T26" fmla="*/ 2270 w 2270"/>
                <a:gd name="T27" fmla="*/ 767 h 1184"/>
                <a:gd name="T28" fmla="*/ 2139 w 2270"/>
                <a:gd name="T29" fmla="*/ 993 h 1184"/>
                <a:gd name="T30" fmla="*/ 1901 w 2270"/>
                <a:gd name="T31" fmla="*/ 1144 h 1184"/>
                <a:gd name="T32" fmla="*/ 1631 w 2270"/>
                <a:gd name="T33" fmla="*/ 1184 h 1184"/>
                <a:gd name="T34" fmla="*/ 1413 w 2270"/>
                <a:gd name="T35" fmla="*/ 1131 h 1184"/>
                <a:gd name="T36" fmla="*/ 1063 w 2270"/>
                <a:gd name="T37" fmla="*/ 926 h 1184"/>
                <a:gd name="T38" fmla="*/ 977 w 2270"/>
                <a:gd name="T39" fmla="*/ 1072 h 1184"/>
                <a:gd name="T40" fmla="*/ 765 w 2270"/>
                <a:gd name="T41" fmla="*/ 1144 h 1184"/>
                <a:gd name="T42" fmla="*/ 508 w 2270"/>
                <a:gd name="T43" fmla="*/ 1005 h 1184"/>
                <a:gd name="T44" fmla="*/ 144 w 2270"/>
                <a:gd name="T45" fmla="*/ 1046 h 1184"/>
                <a:gd name="T46" fmla="*/ 0 w 2270"/>
                <a:gd name="T47" fmla="*/ 952 h 1184"/>
                <a:gd name="T48" fmla="*/ 12 w 2270"/>
                <a:gd name="T49" fmla="*/ 808 h 1184"/>
                <a:gd name="T50" fmla="*/ 12 w 2270"/>
                <a:gd name="T51" fmla="*/ 808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0" h="1184">
                  <a:moveTo>
                    <a:pt x="12" y="808"/>
                  </a:moveTo>
                  <a:lnTo>
                    <a:pt x="118" y="668"/>
                  </a:lnTo>
                  <a:lnTo>
                    <a:pt x="330" y="615"/>
                  </a:lnTo>
                  <a:lnTo>
                    <a:pt x="323" y="390"/>
                  </a:lnTo>
                  <a:lnTo>
                    <a:pt x="508" y="251"/>
                  </a:lnTo>
                  <a:lnTo>
                    <a:pt x="812" y="251"/>
                  </a:lnTo>
                  <a:lnTo>
                    <a:pt x="924" y="258"/>
                  </a:lnTo>
                  <a:lnTo>
                    <a:pt x="1089" y="46"/>
                  </a:lnTo>
                  <a:lnTo>
                    <a:pt x="1498" y="0"/>
                  </a:lnTo>
                  <a:lnTo>
                    <a:pt x="1704" y="99"/>
                  </a:lnTo>
                  <a:lnTo>
                    <a:pt x="1828" y="271"/>
                  </a:lnTo>
                  <a:lnTo>
                    <a:pt x="1842" y="470"/>
                  </a:lnTo>
                  <a:lnTo>
                    <a:pt x="2126" y="535"/>
                  </a:lnTo>
                  <a:lnTo>
                    <a:pt x="2270" y="767"/>
                  </a:lnTo>
                  <a:lnTo>
                    <a:pt x="2139" y="993"/>
                  </a:lnTo>
                  <a:lnTo>
                    <a:pt x="1901" y="1144"/>
                  </a:lnTo>
                  <a:lnTo>
                    <a:pt x="1631" y="1184"/>
                  </a:lnTo>
                  <a:lnTo>
                    <a:pt x="1413" y="1131"/>
                  </a:lnTo>
                  <a:lnTo>
                    <a:pt x="1063" y="926"/>
                  </a:lnTo>
                  <a:lnTo>
                    <a:pt x="977" y="1072"/>
                  </a:lnTo>
                  <a:lnTo>
                    <a:pt x="765" y="1144"/>
                  </a:lnTo>
                  <a:lnTo>
                    <a:pt x="508" y="1005"/>
                  </a:lnTo>
                  <a:lnTo>
                    <a:pt x="144" y="1046"/>
                  </a:lnTo>
                  <a:lnTo>
                    <a:pt x="0" y="952"/>
                  </a:lnTo>
                  <a:lnTo>
                    <a:pt x="12" y="808"/>
                  </a:lnTo>
                  <a:lnTo>
                    <a:pt x="12" y="8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3" name="Freeform 11"/>
            <p:cNvSpPr>
              <a:spLocks/>
            </p:cNvSpPr>
            <p:nvPr/>
          </p:nvSpPr>
          <p:spPr bwMode="auto">
            <a:xfrm>
              <a:off x="3733" y="162"/>
              <a:ext cx="622" cy="334"/>
            </a:xfrm>
            <a:custGeom>
              <a:avLst/>
              <a:gdLst>
                <a:gd name="T0" fmla="*/ 1636 w 2487"/>
                <a:gd name="T1" fmla="*/ 1323 h 1335"/>
                <a:gd name="T2" fmla="*/ 2026 w 2487"/>
                <a:gd name="T3" fmla="*/ 1298 h 1335"/>
                <a:gd name="T4" fmla="*/ 2243 w 2487"/>
                <a:gd name="T5" fmla="*/ 1194 h 1335"/>
                <a:gd name="T6" fmla="*/ 2400 w 2487"/>
                <a:gd name="T7" fmla="*/ 1048 h 1335"/>
                <a:gd name="T8" fmla="*/ 2487 w 2487"/>
                <a:gd name="T9" fmla="*/ 804 h 1335"/>
                <a:gd name="T10" fmla="*/ 2432 w 2487"/>
                <a:gd name="T11" fmla="*/ 676 h 1335"/>
                <a:gd name="T12" fmla="*/ 2313 w 2487"/>
                <a:gd name="T13" fmla="*/ 589 h 1335"/>
                <a:gd name="T14" fmla="*/ 2155 w 2487"/>
                <a:gd name="T15" fmla="*/ 542 h 1335"/>
                <a:gd name="T16" fmla="*/ 2089 w 2487"/>
                <a:gd name="T17" fmla="*/ 329 h 1335"/>
                <a:gd name="T18" fmla="*/ 2006 w 2487"/>
                <a:gd name="T19" fmla="*/ 190 h 1335"/>
                <a:gd name="T20" fmla="*/ 1862 w 2487"/>
                <a:gd name="T21" fmla="*/ 83 h 1335"/>
                <a:gd name="T22" fmla="*/ 1681 w 2487"/>
                <a:gd name="T23" fmla="*/ 17 h 1335"/>
                <a:gd name="T24" fmla="*/ 1335 w 2487"/>
                <a:gd name="T25" fmla="*/ 32 h 1335"/>
                <a:gd name="T26" fmla="*/ 1157 w 2487"/>
                <a:gd name="T27" fmla="*/ 135 h 1335"/>
                <a:gd name="T28" fmla="*/ 1051 w 2487"/>
                <a:gd name="T29" fmla="*/ 264 h 1335"/>
                <a:gd name="T30" fmla="*/ 918 w 2487"/>
                <a:gd name="T31" fmla="*/ 278 h 1335"/>
                <a:gd name="T32" fmla="*/ 661 w 2487"/>
                <a:gd name="T33" fmla="*/ 247 h 1335"/>
                <a:gd name="T34" fmla="*/ 449 w 2487"/>
                <a:gd name="T35" fmla="*/ 358 h 1335"/>
                <a:gd name="T36" fmla="*/ 383 w 2487"/>
                <a:gd name="T37" fmla="*/ 591 h 1335"/>
                <a:gd name="T38" fmla="*/ 472 w 2487"/>
                <a:gd name="T39" fmla="*/ 720 h 1335"/>
                <a:gd name="T40" fmla="*/ 633 w 2487"/>
                <a:gd name="T41" fmla="*/ 746 h 1335"/>
                <a:gd name="T42" fmla="*/ 554 w 2487"/>
                <a:gd name="T43" fmla="*/ 568 h 1335"/>
                <a:gd name="T44" fmla="*/ 598 w 2487"/>
                <a:gd name="T45" fmla="*/ 461 h 1335"/>
                <a:gd name="T46" fmla="*/ 706 w 2487"/>
                <a:gd name="T47" fmla="*/ 399 h 1335"/>
                <a:gd name="T48" fmla="*/ 1000 w 2487"/>
                <a:gd name="T49" fmla="*/ 409 h 1335"/>
                <a:gd name="T50" fmla="*/ 1133 w 2487"/>
                <a:gd name="T51" fmla="*/ 429 h 1335"/>
                <a:gd name="T52" fmla="*/ 1195 w 2487"/>
                <a:gd name="T53" fmla="*/ 268 h 1335"/>
                <a:gd name="T54" fmla="*/ 1304 w 2487"/>
                <a:gd name="T55" fmla="*/ 186 h 1335"/>
                <a:gd name="T56" fmla="*/ 1483 w 2487"/>
                <a:gd name="T57" fmla="*/ 147 h 1335"/>
                <a:gd name="T58" fmla="*/ 1700 w 2487"/>
                <a:gd name="T59" fmla="*/ 200 h 1335"/>
                <a:gd name="T60" fmla="*/ 1850 w 2487"/>
                <a:gd name="T61" fmla="*/ 376 h 1335"/>
                <a:gd name="T62" fmla="*/ 2112 w 2487"/>
                <a:gd name="T63" fmla="*/ 612 h 1335"/>
                <a:gd name="T64" fmla="*/ 2294 w 2487"/>
                <a:gd name="T65" fmla="*/ 823 h 1335"/>
                <a:gd name="T66" fmla="*/ 2219 w 2487"/>
                <a:gd name="T67" fmla="*/ 961 h 1335"/>
                <a:gd name="T68" fmla="*/ 2050 w 2487"/>
                <a:gd name="T69" fmla="*/ 1077 h 1335"/>
                <a:gd name="T70" fmla="*/ 1880 w 2487"/>
                <a:gd name="T71" fmla="*/ 1131 h 1335"/>
                <a:gd name="T72" fmla="*/ 1487 w 2487"/>
                <a:gd name="T73" fmla="*/ 1105 h 1335"/>
                <a:gd name="T74" fmla="*/ 1323 w 2487"/>
                <a:gd name="T75" fmla="*/ 1022 h 1335"/>
                <a:gd name="T76" fmla="*/ 1200 w 2487"/>
                <a:gd name="T77" fmla="*/ 918 h 1335"/>
                <a:gd name="T78" fmla="*/ 1153 w 2487"/>
                <a:gd name="T79" fmla="*/ 1000 h 1335"/>
                <a:gd name="T80" fmla="*/ 1050 w 2487"/>
                <a:gd name="T81" fmla="*/ 1088 h 1335"/>
                <a:gd name="T82" fmla="*/ 905 w 2487"/>
                <a:gd name="T83" fmla="*/ 1134 h 1335"/>
                <a:gd name="T84" fmla="*/ 681 w 2487"/>
                <a:gd name="T85" fmla="*/ 954 h 1335"/>
                <a:gd name="T86" fmla="*/ 505 w 2487"/>
                <a:gd name="T87" fmla="*/ 1030 h 1335"/>
                <a:gd name="T88" fmla="*/ 273 w 2487"/>
                <a:gd name="T89" fmla="*/ 1028 h 1335"/>
                <a:gd name="T90" fmla="*/ 223 w 2487"/>
                <a:gd name="T91" fmla="*/ 834 h 1335"/>
                <a:gd name="T92" fmla="*/ 330 w 2487"/>
                <a:gd name="T93" fmla="*/ 739 h 1335"/>
                <a:gd name="T94" fmla="*/ 229 w 2487"/>
                <a:gd name="T95" fmla="*/ 734 h 1335"/>
                <a:gd name="T96" fmla="*/ 4 w 2487"/>
                <a:gd name="T97" fmla="*/ 949 h 1335"/>
                <a:gd name="T98" fmla="*/ 36 w 2487"/>
                <a:gd name="T99" fmla="*/ 1098 h 1335"/>
                <a:gd name="T100" fmla="*/ 150 w 2487"/>
                <a:gd name="T101" fmla="*/ 1167 h 1335"/>
                <a:gd name="T102" fmla="*/ 486 w 2487"/>
                <a:gd name="T103" fmla="*/ 1172 h 1335"/>
                <a:gd name="T104" fmla="*/ 682 w 2487"/>
                <a:gd name="T105" fmla="*/ 1182 h 1335"/>
                <a:gd name="T106" fmla="*/ 783 w 2487"/>
                <a:gd name="T107" fmla="*/ 1253 h 1335"/>
                <a:gd name="T108" fmla="*/ 985 w 2487"/>
                <a:gd name="T109" fmla="*/ 1270 h 1335"/>
                <a:gd name="T110" fmla="*/ 1221 w 2487"/>
                <a:gd name="T111" fmla="*/ 1098 h 1335"/>
                <a:gd name="T112" fmla="*/ 1359 w 2487"/>
                <a:gd name="T113" fmla="*/ 1192 h 1335"/>
                <a:gd name="T114" fmla="*/ 1497 w 2487"/>
                <a:gd name="T115" fmla="*/ 1285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7" h="1335">
                  <a:moveTo>
                    <a:pt x="1497" y="1285"/>
                  </a:moveTo>
                  <a:lnTo>
                    <a:pt x="1532" y="1296"/>
                  </a:lnTo>
                  <a:lnTo>
                    <a:pt x="1566" y="1306"/>
                  </a:lnTo>
                  <a:lnTo>
                    <a:pt x="1636" y="1323"/>
                  </a:lnTo>
                  <a:lnTo>
                    <a:pt x="1705" y="1332"/>
                  </a:lnTo>
                  <a:lnTo>
                    <a:pt x="1772" y="1335"/>
                  </a:lnTo>
                  <a:lnTo>
                    <a:pt x="1904" y="1327"/>
                  </a:lnTo>
                  <a:lnTo>
                    <a:pt x="2026" y="1298"/>
                  </a:lnTo>
                  <a:lnTo>
                    <a:pt x="2085" y="1276"/>
                  </a:lnTo>
                  <a:lnTo>
                    <a:pt x="2141" y="1252"/>
                  </a:lnTo>
                  <a:lnTo>
                    <a:pt x="2194" y="1224"/>
                  </a:lnTo>
                  <a:lnTo>
                    <a:pt x="2243" y="1194"/>
                  </a:lnTo>
                  <a:lnTo>
                    <a:pt x="2288" y="1160"/>
                  </a:lnTo>
                  <a:lnTo>
                    <a:pt x="2330" y="1125"/>
                  </a:lnTo>
                  <a:lnTo>
                    <a:pt x="2367" y="1087"/>
                  </a:lnTo>
                  <a:lnTo>
                    <a:pt x="2400" y="1048"/>
                  </a:lnTo>
                  <a:lnTo>
                    <a:pt x="2428" y="1008"/>
                  </a:lnTo>
                  <a:lnTo>
                    <a:pt x="2451" y="967"/>
                  </a:lnTo>
                  <a:lnTo>
                    <a:pt x="2481" y="884"/>
                  </a:lnTo>
                  <a:lnTo>
                    <a:pt x="2487" y="804"/>
                  </a:lnTo>
                  <a:lnTo>
                    <a:pt x="2480" y="766"/>
                  </a:lnTo>
                  <a:lnTo>
                    <a:pt x="2466" y="728"/>
                  </a:lnTo>
                  <a:lnTo>
                    <a:pt x="2446" y="693"/>
                  </a:lnTo>
                  <a:lnTo>
                    <a:pt x="2432" y="676"/>
                  </a:lnTo>
                  <a:lnTo>
                    <a:pt x="2418" y="659"/>
                  </a:lnTo>
                  <a:lnTo>
                    <a:pt x="2381" y="630"/>
                  </a:lnTo>
                  <a:lnTo>
                    <a:pt x="2337" y="601"/>
                  </a:lnTo>
                  <a:lnTo>
                    <a:pt x="2313" y="589"/>
                  </a:lnTo>
                  <a:lnTo>
                    <a:pt x="2286" y="578"/>
                  </a:lnTo>
                  <a:lnTo>
                    <a:pt x="2257" y="568"/>
                  </a:lnTo>
                  <a:lnTo>
                    <a:pt x="2225" y="558"/>
                  </a:lnTo>
                  <a:lnTo>
                    <a:pt x="2155" y="542"/>
                  </a:lnTo>
                  <a:lnTo>
                    <a:pt x="2077" y="530"/>
                  </a:lnTo>
                  <a:lnTo>
                    <a:pt x="2099" y="448"/>
                  </a:lnTo>
                  <a:lnTo>
                    <a:pt x="2098" y="366"/>
                  </a:lnTo>
                  <a:lnTo>
                    <a:pt x="2089" y="329"/>
                  </a:lnTo>
                  <a:lnTo>
                    <a:pt x="2075" y="292"/>
                  </a:lnTo>
                  <a:lnTo>
                    <a:pt x="2056" y="257"/>
                  </a:lnTo>
                  <a:lnTo>
                    <a:pt x="2034" y="223"/>
                  </a:lnTo>
                  <a:lnTo>
                    <a:pt x="2006" y="190"/>
                  </a:lnTo>
                  <a:lnTo>
                    <a:pt x="1975" y="160"/>
                  </a:lnTo>
                  <a:lnTo>
                    <a:pt x="1941" y="132"/>
                  </a:lnTo>
                  <a:lnTo>
                    <a:pt x="1904" y="106"/>
                  </a:lnTo>
                  <a:lnTo>
                    <a:pt x="1862" y="83"/>
                  </a:lnTo>
                  <a:lnTo>
                    <a:pt x="1821" y="61"/>
                  </a:lnTo>
                  <a:lnTo>
                    <a:pt x="1776" y="44"/>
                  </a:lnTo>
                  <a:lnTo>
                    <a:pt x="1729" y="29"/>
                  </a:lnTo>
                  <a:lnTo>
                    <a:pt x="1681" y="17"/>
                  </a:lnTo>
                  <a:lnTo>
                    <a:pt x="1632" y="7"/>
                  </a:lnTo>
                  <a:lnTo>
                    <a:pt x="1532" y="0"/>
                  </a:lnTo>
                  <a:lnTo>
                    <a:pt x="1433" y="7"/>
                  </a:lnTo>
                  <a:lnTo>
                    <a:pt x="1335" y="32"/>
                  </a:lnTo>
                  <a:lnTo>
                    <a:pt x="1288" y="51"/>
                  </a:lnTo>
                  <a:lnTo>
                    <a:pt x="1243" y="74"/>
                  </a:lnTo>
                  <a:lnTo>
                    <a:pt x="1199" y="102"/>
                  </a:lnTo>
                  <a:lnTo>
                    <a:pt x="1157" y="135"/>
                  </a:lnTo>
                  <a:lnTo>
                    <a:pt x="1119" y="172"/>
                  </a:lnTo>
                  <a:lnTo>
                    <a:pt x="1102" y="194"/>
                  </a:lnTo>
                  <a:lnTo>
                    <a:pt x="1084" y="215"/>
                  </a:lnTo>
                  <a:lnTo>
                    <a:pt x="1051" y="264"/>
                  </a:lnTo>
                  <a:lnTo>
                    <a:pt x="1024" y="320"/>
                  </a:lnTo>
                  <a:lnTo>
                    <a:pt x="996" y="307"/>
                  </a:lnTo>
                  <a:lnTo>
                    <a:pt x="969" y="297"/>
                  </a:lnTo>
                  <a:lnTo>
                    <a:pt x="918" y="278"/>
                  </a:lnTo>
                  <a:lnTo>
                    <a:pt x="869" y="263"/>
                  </a:lnTo>
                  <a:lnTo>
                    <a:pt x="822" y="253"/>
                  </a:lnTo>
                  <a:lnTo>
                    <a:pt x="738" y="243"/>
                  </a:lnTo>
                  <a:lnTo>
                    <a:pt x="661" y="247"/>
                  </a:lnTo>
                  <a:lnTo>
                    <a:pt x="594" y="262"/>
                  </a:lnTo>
                  <a:lnTo>
                    <a:pt x="538" y="287"/>
                  </a:lnTo>
                  <a:lnTo>
                    <a:pt x="488" y="320"/>
                  </a:lnTo>
                  <a:lnTo>
                    <a:pt x="449" y="358"/>
                  </a:lnTo>
                  <a:lnTo>
                    <a:pt x="418" y="402"/>
                  </a:lnTo>
                  <a:lnTo>
                    <a:pt x="396" y="448"/>
                  </a:lnTo>
                  <a:lnTo>
                    <a:pt x="379" y="544"/>
                  </a:lnTo>
                  <a:lnTo>
                    <a:pt x="383" y="591"/>
                  </a:lnTo>
                  <a:lnTo>
                    <a:pt x="394" y="632"/>
                  </a:lnTo>
                  <a:lnTo>
                    <a:pt x="415" y="668"/>
                  </a:lnTo>
                  <a:lnTo>
                    <a:pt x="443" y="697"/>
                  </a:lnTo>
                  <a:lnTo>
                    <a:pt x="472" y="720"/>
                  </a:lnTo>
                  <a:lnTo>
                    <a:pt x="492" y="731"/>
                  </a:lnTo>
                  <a:lnTo>
                    <a:pt x="516" y="739"/>
                  </a:lnTo>
                  <a:lnTo>
                    <a:pt x="572" y="747"/>
                  </a:lnTo>
                  <a:lnTo>
                    <a:pt x="633" y="746"/>
                  </a:lnTo>
                  <a:lnTo>
                    <a:pt x="609" y="712"/>
                  </a:lnTo>
                  <a:lnTo>
                    <a:pt x="588" y="679"/>
                  </a:lnTo>
                  <a:lnTo>
                    <a:pt x="563" y="621"/>
                  </a:lnTo>
                  <a:lnTo>
                    <a:pt x="554" y="568"/>
                  </a:lnTo>
                  <a:lnTo>
                    <a:pt x="561" y="520"/>
                  </a:lnTo>
                  <a:lnTo>
                    <a:pt x="570" y="500"/>
                  </a:lnTo>
                  <a:lnTo>
                    <a:pt x="583" y="481"/>
                  </a:lnTo>
                  <a:lnTo>
                    <a:pt x="598" y="461"/>
                  </a:lnTo>
                  <a:lnTo>
                    <a:pt x="614" y="446"/>
                  </a:lnTo>
                  <a:lnTo>
                    <a:pt x="657" y="419"/>
                  </a:lnTo>
                  <a:lnTo>
                    <a:pt x="681" y="408"/>
                  </a:lnTo>
                  <a:lnTo>
                    <a:pt x="706" y="399"/>
                  </a:lnTo>
                  <a:lnTo>
                    <a:pt x="762" y="387"/>
                  </a:lnTo>
                  <a:lnTo>
                    <a:pt x="821" y="380"/>
                  </a:lnTo>
                  <a:lnTo>
                    <a:pt x="942" y="392"/>
                  </a:lnTo>
                  <a:lnTo>
                    <a:pt x="1000" y="409"/>
                  </a:lnTo>
                  <a:lnTo>
                    <a:pt x="1054" y="434"/>
                  </a:lnTo>
                  <a:lnTo>
                    <a:pt x="1103" y="468"/>
                  </a:lnTo>
                  <a:lnTo>
                    <a:pt x="1143" y="510"/>
                  </a:lnTo>
                  <a:lnTo>
                    <a:pt x="1133" y="429"/>
                  </a:lnTo>
                  <a:lnTo>
                    <a:pt x="1146" y="358"/>
                  </a:lnTo>
                  <a:lnTo>
                    <a:pt x="1158" y="325"/>
                  </a:lnTo>
                  <a:lnTo>
                    <a:pt x="1175" y="295"/>
                  </a:lnTo>
                  <a:lnTo>
                    <a:pt x="1195" y="268"/>
                  </a:lnTo>
                  <a:lnTo>
                    <a:pt x="1218" y="244"/>
                  </a:lnTo>
                  <a:lnTo>
                    <a:pt x="1244" y="221"/>
                  </a:lnTo>
                  <a:lnTo>
                    <a:pt x="1274" y="203"/>
                  </a:lnTo>
                  <a:lnTo>
                    <a:pt x="1304" y="186"/>
                  </a:lnTo>
                  <a:lnTo>
                    <a:pt x="1339" y="172"/>
                  </a:lnTo>
                  <a:lnTo>
                    <a:pt x="1373" y="162"/>
                  </a:lnTo>
                  <a:lnTo>
                    <a:pt x="1409" y="153"/>
                  </a:lnTo>
                  <a:lnTo>
                    <a:pt x="1483" y="147"/>
                  </a:lnTo>
                  <a:lnTo>
                    <a:pt x="1559" y="152"/>
                  </a:lnTo>
                  <a:lnTo>
                    <a:pt x="1632" y="170"/>
                  </a:lnTo>
                  <a:lnTo>
                    <a:pt x="1667" y="184"/>
                  </a:lnTo>
                  <a:lnTo>
                    <a:pt x="1700" y="200"/>
                  </a:lnTo>
                  <a:lnTo>
                    <a:pt x="1762" y="245"/>
                  </a:lnTo>
                  <a:lnTo>
                    <a:pt x="1788" y="272"/>
                  </a:lnTo>
                  <a:lnTo>
                    <a:pt x="1812" y="303"/>
                  </a:lnTo>
                  <a:lnTo>
                    <a:pt x="1850" y="376"/>
                  </a:lnTo>
                  <a:lnTo>
                    <a:pt x="1871" y="463"/>
                  </a:lnTo>
                  <a:lnTo>
                    <a:pt x="1875" y="565"/>
                  </a:lnTo>
                  <a:lnTo>
                    <a:pt x="2045" y="593"/>
                  </a:lnTo>
                  <a:lnTo>
                    <a:pt x="2112" y="612"/>
                  </a:lnTo>
                  <a:lnTo>
                    <a:pt x="2168" y="636"/>
                  </a:lnTo>
                  <a:lnTo>
                    <a:pt x="2248" y="691"/>
                  </a:lnTo>
                  <a:lnTo>
                    <a:pt x="2289" y="754"/>
                  </a:lnTo>
                  <a:lnTo>
                    <a:pt x="2294" y="823"/>
                  </a:lnTo>
                  <a:lnTo>
                    <a:pt x="2286" y="859"/>
                  </a:lnTo>
                  <a:lnTo>
                    <a:pt x="2270" y="893"/>
                  </a:lnTo>
                  <a:lnTo>
                    <a:pt x="2248" y="927"/>
                  </a:lnTo>
                  <a:lnTo>
                    <a:pt x="2219" y="961"/>
                  </a:lnTo>
                  <a:lnTo>
                    <a:pt x="2184" y="994"/>
                  </a:lnTo>
                  <a:lnTo>
                    <a:pt x="2143" y="1023"/>
                  </a:lnTo>
                  <a:lnTo>
                    <a:pt x="2098" y="1052"/>
                  </a:lnTo>
                  <a:lnTo>
                    <a:pt x="2050" y="1077"/>
                  </a:lnTo>
                  <a:lnTo>
                    <a:pt x="2024" y="1087"/>
                  </a:lnTo>
                  <a:lnTo>
                    <a:pt x="1995" y="1098"/>
                  </a:lnTo>
                  <a:lnTo>
                    <a:pt x="1938" y="1117"/>
                  </a:lnTo>
                  <a:lnTo>
                    <a:pt x="1880" y="1131"/>
                  </a:lnTo>
                  <a:lnTo>
                    <a:pt x="1817" y="1140"/>
                  </a:lnTo>
                  <a:lnTo>
                    <a:pt x="1687" y="1145"/>
                  </a:lnTo>
                  <a:lnTo>
                    <a:pt x="1554" y="1124"/>
                  </a:lnTo>
                  <a:lnTo>
                    <a:pt x="1487" y="1105"/>
                  </a:lnTo>
                  <a:lnTo>
                    <a:pt x="1454" y="1092"/>
                  </a:lnTo>
                  <a:lnTo>
                    <a:pt x="1420" y="1077"/>
                  </a:lnTo>
                  <a:lnTo>
                    <a:pt x="1356" y="1042"/>
                  </a:lnTo>
                  <a:lnTo>
                    <a:pt x="1323" y="1022"/>
                  </a:lnTo>
                  <a:lnTo>
                    <a:pt x="1292" y="999"/>
                  </a:lnTo>
                  <a:lnTo>
                    <a:pt x="1260" y="974"/>
                  </a:lnTo>
                  <a:lnTo>
                    <a:pt x="1229" y="947"/>
                  </a:lnTo>
                  <a:lnTo>
                    <a:pt x="1200" y="918"/>
                  </a:lnTo>
                  <a:lnTo>
                    <a:pt x="1171" y="887"/>
                  </a:lnTo>
                  <a:lnTo>
                    <a:pt x="1177" y="927"/>
                  </a:lnTo>
                  <a:lnTo>
                    <a:pt x="1171" y="965"/>
                  </a:lnTo>
                  <a:lnTo>
                    <a:pt x="1153" y="1000"/>
                  </a:lnTo>
                  <a:lnTo>
                    <a:pt x="1141" y="1018"/>
                  </a:lnTo>
                  <a:lnTo>
                    <a:pt x="1127" y="1034"/>
                  </a:lnTo>
                  <a:lnTo>
                    <a:pt x="1092" y="1063"/>
                  </a:lnTo>
                  <a:lnTo>
                    <a:pt x="1050" y="1088"/>
                  </a:lnTo>
                  <a:lnTo>
                    <a:pt x="1027" y="1100"/>
                  </a:lnTo>
                  <a:lnTo>
                    <a:pt x="1003" y="1109"/>
                  </a:lnTo>
                  <a:lnTo>
                    <a:pt x="954" y="1124"/>
                  </a:lnTo>
                  <a:lnTo>
                    <a:pt x="905" y="1134"/>
                  </a:lnTo>
                  <a:lnTo>
                    <a:pt x="857" y="1134"/>
                  </a:lnTo>
                  <a:lnTo>
                    <a:pt x="769" y="1112"/>
                  </a:lnTo>
                  <a:lnTo>
                    <a:pt x="705" y="1053"/>
                  </a:lnTo>
                  <a:lnTo>
                    <a:pt x="681" y="954"/>
                  </a:lnTo>
                  <a:lnTo>
                    <a:pt x="633" y="979"/>
                  </a:lnTo>
                  <a:lnTo>
                    <a:pt x="588" y="1000"/>
                  </a:lnTo>
                  <a:lnTo>
                    <a:pt x="545" y="1017"/>
                  </a:lnTo>
                  <a:lnTo>
                    <a:pt x="505" y="1030"/>
                  </a:lnTo>
                  <a:lnTo>
                    <a:pt x="432" y="1046"/>
                  </a:lnTo>
                  <a:lnTo>
                    <a:pt x="369" y="1051"/>
                  </a:lnTo>
                  <a:lnTo>
                    <a:pt x="316" y="1044"/>
                  </a:lnTo>
                  <a:lnTo>
                    <a:pt x="273" y="1028"/>
                  </a:lnTo>
                  <a:lnTo>
                    <a:pt x="218" y="978"/>
                  </a:lnTo>
                  <a:lnTo>
                    <a:pt x="201" y="908"/>
                  </a:lnTo>
                  <a:lnTo>
                    <a:pt x="208" y="870"/>
                  </a:lnTo>
                  <a:lnTo>
                    <a:pt x="223" y="834"/>
                  </a:lnTo>
                  <a:lnTo>
                    <a:pt x="249" y="799"/>
                  </a:lnTo>
                  <a:lnTo>
                    <a:pt x="265" y="781"/>
                  </a:lnTo>
                  <a:lnTo>
                    <a:pt x="284" y="766"/>
                  </a:lnTo>
                  <a:lnTo>
                    <a:pt x="330" y="739"/>
                  </a:lnTo>
                  <a:lnTo>
                    <a:pt x="355" y="728"/>
                  </a:lnTo>
                  <a:lnTo>
                    <a:pt x="383" y="719"/>
                  </a:lnTo>
                  <a:lnTo>
                    <a:pt x="302" y="719"/>
                  </a:lnTo>
                  <a:lnTo>
                    <a:pt x="229" y="734"/>
                  </a:lnTo>
                  <a:lnTo>
                    <a:pt x="106" y="800"/>
                  </a:lnTo>
                  <a:lnTo>
                    <a:pt x="60" y="845"/>
                  </a:lnTo>
                  <a:lnTo>
                    <a:pt x="25" y="896"/>
                  </a:lnTo>
                  <a:lnTo>
                    <a:pt x="4" y="949"/>
                  </a:lnTo>
                  <a:lnTo>
                    <a:pt x="0" y="1001"/>
                  </a:lnTo>
                  <a:lnTo>
                    <a:pt x="9" y="1052"/>
                  </a:lnTo>
                  <a:lnTo>
                    <a:pt x="20" y="1076"/>
                  </a:lnTo>
                  <a:lnTo>
                    <a:pt x="36" y="1098"/>
                  </a:lnTo>
                  <a:lnTo>
                    <a:pt x="56" y="1119"/>
                  </a:lnTo>
                  <a:lnTo>
                    <a:pt x="83" y="1138"/>
                  </a:lnTo>
                  <a:lnTo>
                    <a:pt x="113" y="1154"/>
                  </a:lnTo>
                  <a:lnTo>
                    <a:pt x="150" y="1167"/>
                  </a:lnTo>
                  <a:lnTo>
                    <a:pt x="191" y="1177"/>
                  </a:lnTo>
                  <a:lnTo>
                    <a:pt x="238" y="1183"/>
                  </a:lnTo>
                  <a:lnTo>
                    <a:pt x="350" y="1187"/>
                  </a:lnTo>
                  <a:lnTo>
                    <a:pt x="486" y="1172"/>
                  </a:lnTo>
                  <a:lnTo>
                    <a:pt x="564" y="1156"/>
                  </a:lnTo>
                  <a:lnTo>
                    <a:pt x="647" y="1138"/>
                  </a:lnTo>
                  <a:lnTo>
                    <a:pt x="663" y="1160"/>
                  </a:lnTo>
                  <a:lnTo>
                    <a:pt x="682" y="1182"/>
                  </a:lnTo>
                  <a:lnTo>
                    <a:pt x="701" y="1201"/>
                  </a:lnTo>
                  <a:lnTo>
                    <a:pt x="720" y="1217"/>
                  </a:lnTo>
                  <a:lnTo>
                    <a:pt x="762" y="1243"/>
                  </a:lnTo>
                  <a:lnTo>
                    <a:pt x="783" y="1253"/>
                  </a:lnTo>
                  <a:lnTo>
                    <a:pt x="806" y="1261"/>
                  </a:lnTo>
                  <a:lnTo>
                    <a:pt x="850" y="1274"/>
                  </a:lnTo>
                  <a:lnTo>
                    <a:pt x="895" y="1279"/>
                  </a:lnTo>
                  <a:lnTo>
                    <a:pt x="985" y="1270"/>
                  </a:lnTo>
                  <a:lnTo>
                    <a:pt x="1068" y="1245"/>
                  </a:lnTo>
                  <a:lnTo>
                    <a:pt x="1138" y="1203"/>
                  </a:lnTo>
                  <a:lnTo>
                    <a:pt x="1191" y="1154"/>
                  </a:lnTo>
                  <a:lnTo>
                    <a:pt x="1221" y="1098"/>
                  </a:lnTo>
                  <a:lnTo>
                    <a:pt x="1239" y="1111"/>
                  </a:lnTo>
                  <a:lnTo>
                    <a:pt x="1273" y="1134"/>
                  </a:lnTo>
                  <a:lnTo>
                    <a:pt x="1315" y="1161"/>
                  </a:lnTo>
                  <a:lnTo>
                    <a:pt x="1359" y="1192"/>
                  </a:lnTo>
                  <a:lnTo>
                    <a:pt x="1405" y="1223"/>
                  </a:lnTo>
                  <a:lnTo>
                    <a:pt x="1446" y="1251"/>
                  </a:lnTo>
                  <a:lnTo>
                    <a:pt x="1497" y="1285"/>
                  </a:lnTo>
                  <a:lnTo>
                    <a:pt x="1497"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4764" name="Picture 12" descr="NA0124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7250" y="567929"/>
            <a:ext cx="977900" cy="638175"/>
          </a:xfrm>
          <a:prstGeom prst="rect">
            <a:avLst/>
          </a:prstGeom>
          <a:noFill/>
          <a:extLst>
            <a:ext uri="{909E8E84-426E-40dd-AFC4-6F175D3DCCD1}">
              <a14:hiddenFill xmlns:a14="http://schemas.microsoft.com/office/drawing/2010/main">
                <a:solidFill>
                  <a:srgbClr val="FFFFFF"/>
                </a:solidFill>
              </a14:hiddenFill>
            </a:ext>
          </a:extLst>
        </p:spPr>
      </p:pic>
      <p:grpSp>
        <p:nvGrpSpPr>
          <p:cNvPr id="74765" name="Group 13"/>
          <p:cNvGrpSpPr>
            <a:grpSpLocks/>
          </p:cNvGrpSpPr>
          <p:nvPr/>
        </p:nvGrpSpPr>
        <p:grpSpPr bwMode="auto">
          <a:xfrm>
            <a:off x="6092828" y="0"/>
            <a:ext cx="352425" cy="227410"/>
            <a:chOff x="4573" y="2718"/>
            <a:chExt cx="246" cy="211"/>
          </a:xfrm>
        </p:grpSpPr>
        <p:sp>
          <p:nvSpPr>
            <p:cNvPr id="74766" name="Freeform 14"/>
            <p:cNvSpPr>
              <a:spLocks/>
            </p:cNvSpPr>
            <p:nvPr/>
          </p:nvSpPr>
          <p:spPr bwMode="auto">
            <a:xfrm>
              <a:off x="4573" y="2723"/>
              <a:ext cx="187" cy="199"/>
            </a:xfrm>
            <a:custGeom>
              <a:avLst/>
              <a:gdLst>
                <a:gd name="T0" fmla="*/ 284 w 931"/>
                <a:gd name="T1" fmla="*/ 444 h 996"/>
                <a:gd name="T2" fmla="*/ 350 w 931"/>
                <a:gd name="T3" fmla="*/ 375 h 996"/>
                <a:gd name="T4" fmla="*/ 408 w 931"/>
                <a:gd name="T5" fmla="*/ 316 h 996"/>
                <a:gd name="T6" fmla="*/ 471 w 931"/>
                <a:gd name="T7" fmla="*/ 254 h 996"/>
                <a:gd name="T8" fmla="*/ 535 w 931"/>
                <a:gd name="T9" fmla="*/ 194 h 996"/>
                <a:gd name="T10" fmla="*/ 599 w 931"/>
                <a:gd name="T11" fmla="*/ 137 h 996"/>
                <a:gd name="T12" fmla="*/ 661 w 931"/>
                <a:gd name="T13" fmla="*/ 84 h 996"/>
                <a:gd name="T14" fmla="*/ 718 w 931"/>
                <a:gd name="T15" fmla="*/ 43 h 996"/>
                <a:gd name="T16" fmla="*/ 808 w 931"/>
                <a:gd name="T17" fmla="*/ 0 h 996"/>
                <a:gd name="T18" fmla="*/ 907 w 931"/>
                <a:gd name="T19" fmla="*/ 62 h 996"/>
                <a:gd name="T20" fmla="*/ 872 w 931"/>
                <a:gd name="T21" fmla="*/ 170 h 996"/>
                <a:gd name="T22" fmla="*/ 820 w 931"/>
                <a:gd name="T23" fmla="*/ 274 h 996"/>
                <a:gd name="T24" fmla="*/ 775 w 931"/>
                <a:gd name="T25" fmla="*/ 352 h 996"/>
                <a:gd name="T26" fmla="*/ 727 w 931"/>
                <a:gd name="T27" fmla="*/ 426 h 996"/>
                <a:gd name="T28" fmla="*/ 677 w 931"/>
                <a:gd name="T29" fmla="*/ 495 h 996"/>
                <a:gd name="T30" fmla="*/ 731 w 931"/>
                <a:gd name="T31" fmla="*/ 472 h 996"/>
                <a:gd name="T32" fmla="*/ 833 w 931"/>
                <a:gd name="T33" fmla="*/ 415 h 996"/>
                <a:gd name="T34" fmla="*/ 920 w 931"/>
                <a:gd name="T35" fmla="*/ 451 h 996"/>
                <a:gd name="T36" fmla="*/ 914 w 931"/>
                <a:gd name="T37" fmla="*/ 671 h 996"/>
                <a:gd name="T38" fmla="*/ 863 w 931"/>
                <a:gd name="T39" fmla="*/ 780 h 996"/>
                <a:gd name="T40" fmla="*/ 791 w 931"/>
                <a:gd name="T41" fmla="*/ 874 h 996"/>
                <a:gd name="T42" fmla="*/ 728 w 931"/>
                <a:gd name="T43" fmla="*/ 950 h 996"/>
                <a:gd name="T44" fmla="*/ 637 w 931"/>
                <a:gd name="T45" fmla="*/ 996 h 996"/>
                <a:gd name="T46" fmla="*/ 646 w 931"/>
                <a:gd name="T47" fmla="*/ 830 h 996"/>
                <a:gd name="T48" fmla="*/ 687 w 931"/>
                <a:gd name="T49" fmla="*/ 734 h 996"/>
                <a:gd name="T50" fmla="*/ 661 w 931"/>
                <a:gd name="T51" fmla="*/ 745 h 996"/>
                <a:gd name="T52" fmla="*/ 601 w 931"/>
                <a:gd name="T53" fmla="*/ 800 h 996"/>
                <a:gd name="T54" fmla="*/ 539 w 931"/>
                <a:gd name="T55" fmla="*/ 857 h 996"/>
                <a:gd name="T56" fmla="*/ 476 w 931"/>
                <a:gd name="T57" fmla="*/ 909 h 996"/>
                <a:gd name="T58" fmla="*/ 409 w 931"/>
                <a:gd name="T59" fmla="*/ 950 h 996"/>
                <a:gd name="T60" fmla="*/ 274 w 931"/>
                <a:gd name="T61" fmla="*/ 979 h 996"/>
                <a:gd name="T62" fmla="*/ 239 w 931"/>
                <a:gd name="T63" fmla="*/ 910 h 996"/>
                <a:gd name="T64" fmla="*/ 282 w 931"/>
                <a:gd name="T65" fmla="*/ 780 h 996"/>
                <a:gd name="T66" fmla="*/ 320 w 931"/>
                <a:gd name="T67" fmla="*/ 708 h 996"/>
                <a:gd name="T68" fmla="*/ 361 w 931"/>
                <a:gd name="T69" fmla="*/ 635 h 996"/>
                <a:gd name="T70" fmla="*/ 416 w 931"/>
                <a:gd name="T71" fmla="*/ 550 h 996"/>
                <a:gd name="T72" fmla="*/ 471 w 931"/>
                <a:gd name="T73" fmla="*/ 470 h 996"/>
                <a:gd name="T74" fmla="*/ 409 w 931"/>
                <a:gd name="T75" fmla="*/ 531 h 996"/>
                <a:gd name="T76" fmla="*/ 342 w 931"/>
                <a:gd name="T77" fmla="*/ 596 h 996"/>
                <a:gd name="T78" fmla="*/ 272 w 931"/>
                <a:gd name="T79" fmla="*/ 660 h 996"/>
                <a:gd name="T80" fmla="*/ 198 w 931"/>
                <a:gd name="T81" fmla="*/ 715 h 996"/>
                <a:gd name="T82" fmla="*/ 94 w 931"/>
                <a:gd name="T83" fmla="*/ 762 h 996"/>
                <a:gd name="T84" fmla="*/ 0 w 931"/>
                <a:gd name="T85" fmla="*/ 715 h 996"/>
                <a:gd name="T86" fmla="*/ 33 w 931"/>
                <a:gd name="T87" fmla="*/ 613 h 996"/>
                <a:gd name="T88" fmla="*/ 94 w 931"/>
                <a:gd name="T89" fmla="*/ 510 h 996"/>
                <a:gd name="T90" fmla="*/ 142 w 931"/>
                <a:gd name="T91" fmla="*/ 434 h 996"/>
                <a:gd name="T92" fmla="*/ 195 w 931"/>
                <a:gd name="T93" fmla="*/ 353 h 996"/>
                <a:gd name="T94" fmla="*/ 248 w 931"/>
                <a:gd name="T95" fmla="*/ 271 h 996"/>
                <a:gd name="T96" fmla="*/ 302 w 931"/>
                <a:gd name="T97" fmla="*/ 195 h 996"/>
                <a:gd name="T98" fmla="*/ 350 w 931"/>
                <a:gd name="T99" fmla="*/ 126 h 996"/>
                <a:gd name="T100" fmla="*/ 404 w 931"/>
                <a:gd name="T101" fmla="*/ 56 h 996"/>
                <a:gd name="T102" fmla="*/ 463 w 931"/>
                <a:gd name="T103" fmla="*/ 13 h 996"/>
                <a:gd name="T104" fmla="*/ 435 w 931"/>
                <a:gd name="T105" fmla="*/ 120 h 996"/>
                <a:gd name="T106" fmla="*/ 383 w 931"/>
                <a:gd name="T107" fmla="*/ 219 h 996"/>
                <a:gd name="T108" fmla="*/ 323 w 931"/>
                <a:gd name="T109" fmla="*/ 329 h 996"/>
                <a:gd name="T110" fmla="*/ 270 w 931"/>
                <a:gd name="T111" fmla="*/ 428 h 996"/>
                <a:gd name="T112" fmla="*/ 235 w 931"/>
                <a:gd name="T113" fmla="*/ 495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31" h="996">
                  <a:moveTo>
                    <a:pt x="235" y="495"/>
                  </a:moveTo>
                  <a:lnTo>
                    <a:pt x="257" y="473"/>
                  </a:lnTo>
                  <a:lnTo>
                    <a:pt x="284" y="444"/>
                  </a:lnTo>
                  <a:lnTo>
                    <a:pt x="315" y="411"/>
                  </a:lnTo>
                  <a:lnTo>
                    <a:pt x="333" y="393"/>
                  </a:lnTo>
                  <a:lnTo>
                    <a:pt x="350" y="375"/>
                  </a:lnTo>
                  <a:lnTo>
                    <a:pt x="368" y="356"/>
                  </a:lnTo>
                  <a:lnTo>
                    <a:pt x="389" y="336"/>
                  </a:lnTo>
                  <a:lnTo>
                    <a:pt x="408" y="316"/>
                  </a:lnTo>
                  <a:lnTo>
                    <a:pt x="428" y="296"/>
                  </a:lnTo>
                  <a:lnTo>
                    <a:pt x="449" y="276"/>
                  </a:lnTo>
                  <a:lnTo>
                    <a:pt x="471" y="254"/>
                  </a:lnTo>
                  <a:lnTo>
                    <a:pt x="492" y="234"/>
                  </a:lnTo>
                  <a:lnTo>
                    <a:pt x="513" y="214"/>
                  </a:lnTo>
                  <a:lnTo>
                    <a:pt x="535" y="194"/>
                  </a:lnTo>
                  <a:lnTo>
                    <a:pt x="556" y="173"/>
                  </a:lnTo>
                  <a:lnTo>
                    <a:pt x="578" y="154"/>
                  </a:lnTo>
                  <a:lnTo>
                    <a:pt x="599" y="137"/>
                  </a:lnTo>
                  <a:lnTo>
                    <a:pt x="620" y="118"/>
                  </a:lnTo>
                  <a:lnTo>
                    <a:pt x="641" y="101"/>
                  </a:lnTo>
                  <a:lnTo>
                    <a:pt x="661" y="84"/>
                  </a:lnTo>
                  <a:lnTo>
                    <a:pt x="681" y="70"/>
                  </a:lnTo>
                  <a:lnTo>
                    <a:pt x="700" y="56"/>
                  </a:lnTo>
                  <a:lnTo>
                    <a:pt x="718" y="43"/>
                  </a:lnTo>
                  <a:lnTo>
                    <a:pt x="752" y="21"/>
                  </a:lnTo>
                  <a:lnTo>
                    <a:pt x="783" y="7"/>
                  </a:lnTo>
                  <a:lnTo>
                    <a:pt x="808" y="0"/>
                  </a:lnTo>
                  <a:lnTo>
                    <a:pt x="864" y="0"/>
                  </a:lnTo>
                  <a:lnTo>
                    <a:pt x="896" y="21"/>
                  </a:lnTo>
                  <a:lnTo>
                    <a:pt x="907" y="62"/>
                  </a:lnTo>
                  <a:lnTo>
                    <a:pt x="903" y="88"/>
                  </a:lnTo>
                  <a:lnTo>
                    <a:pt x="894" y="118"/>
                  </a:lnTo>
                  <a:lnTo>
                    <a:pt x="872" y="170"/>
                  </a:lnTo>
                  <a:lnTo>
                    <a:pt x="847" y="222"/>
                  </a:lnTo>
                  <a:lnTo>
                    <a:pt x="834" y="248"/>
                  </a:lnTo>
                  <a:lnTo>
                    <a:pt x="820" y="274"/>
                  </a:lnTo>
                  <a:lnTo>
                    <a:pt x="806" y="301"/>
                  </a:lnTo>
                  <a:lnTo>
                    <a:pt x="790" y="327"/>
                  </a:lnTo>
                  <a:lnTo>
                    <a:pt x="775" y="352"/>
                  </a:lnTo>
                  <a:lnTo>
                    <a:pt x="759" y="377"/>
                  </a:lnTo>
                  <a:lnTo>
                    <a:pt x="744" y="401"/>
                  </a:lnTo>
                  <a:lnTo>
                    <a:pt x="727" y="426"/>
                  </a:lnTo>
                  <a:lnTo>
                    <a:pt x="711" y="450"/>
                  </a:lnTo>
                  <a:lnTo>
                    <a:pt x="694" y="473"/>
                  </a:lnTo>
                  <a:lnTo>
                    <a:pt x="677" y="495"/>
                  </a:lnTo>
                  <a:lnTo>
                    <a:pt x="662" y="518"/>
                  </a:lnTo>
                  <a:lnTo>
                    <a:pt x="696" y="494"/>
                  </a:lnTo>
                  <a:lnTo>
                    <a:pt x="731" y="472"/>
                  </a:lnTo>
                  <a:lnTo>
                    <a:pt x="767" y="449"/>
                  </a:lnTo>
                  <a:lnTo>
                    <a:pt x="803" y="428"/>
                  </a:lnTo>
                  <a:lnTo>
                    <a:pt x="833" y="415"/>
                  </a:lnTo>
                  <a:lnTo>
                    <a:pt x="859" y="409"/>
                  </a:lnTo>
                  <a:lnTo>
                    <a:pt x="897" y="419"/>
                  </a:lnTo>
                  <a:lnTo>
                    <a:pt x="920" y="451"/>
                  </a:lnTo>
                  <a:lnTo>
                    <a:pt x="931" y="500"/>
                  </a:lnTo>
                  <a:lnTo>
                    <a:pt x="925" y="616"/>
                  </a:lnTo>
                  <a:lnTo>
                    <a:pt x="914" y="671"/>
                  </a:lnTo>
                  <a:lnTo>
                    <a:pt x="901" y="713"/>
                  </a:lnTo>
                  <a:lnTo>
                    <a:pt x="884" y="748"/>
                  </a:lnTo>
                  <a:lnTo>
                    <a:pt x="863" y="780"/>
                  </a:lnTo>
                  <a:lnTo>
                    <a:pt x="839" y="811"/>
                  </a:lnTo>
                  <a:lnTo>
                    <a:pt x="816" y="841"/>
                  </a:lnTo>
                  <a:lnTo>
                    <a:pt x="791" y="874"/>
                  </a:lnTo>
                  <a:lnTo>
                    <a:pt x="768" y="904"/>
                  </a:lnTo>
                  <a:lnTo>
                    <a:pt x="747" y="929"/>
                  </a:lnTo>
                  <a:lnTo>
                    <a:pt x="728" y="950"/>
                  </a:lnTo>
                  <a:lnTo>
                    <a:pt x="696" y="980"/>
                  </a:lnTo>
                  <a:lnTo>
                    <a:pt x="670" y="996"/>
                  </a:lnTo>
                  <a:lnTo>
                    <a:pt x="637" y="996"/>
                  </a:lnTo>
                  <a:lnTo>
                    <a:pt x="625" y="960"/>
                  </a:lnTo>
                  <a:lnTo>
                    <a:pt x="630" y="899"/>
                  </a:lnTo>
                  <a:lnTo>
                    <a:pt x="646" y="830"/>
                  </a:lnTo>
                  <a:lnTo>
                    <a:pt x="658" y="795"/>
                  </a:lnTo>
                  <a:lnTo>
                    <a:pt x="673" y="762"/>
                  </a:lnTo>
                  <a:lnTo>
                    <a:pt x="687" y="734"/>
                  </a:lnTo>
                  <a:lnTo>
                    <a:pt x="701" y="711"/>
                  </a:lnTo>
                  <a:lnTo>
                    <a:pt x="681" y="728"/>
                  </a:lnTo>
                  <a:lnTo>
                    <a:pt x="661" y="745"/>
                  </a:lnTo>
                  <a:lnTo>
                    <a:pt x="641" y="764"/>
                  </a:lnTo>
                  <a:lnTo>
                    <a:pt x="621" y="781"/>
                  </a:lnTo>
                  <a:lnTo>
                    <a:pt x="601" y="800"/>
                  </a:lnTo>
                  <a:lnTo>
                    <a:pt x="581" y="819"/>
                  </a:lnTo>
                  <a:lnTo>
                    <a:pt x="561" y="838"/>
                  </a:lnTo>
                  <a:lnTo>
                    <a:pt x="539" y="857"/>
                  </a:lnTo>
                  <a:lnTo>
                    <a:pt x="519" y="875"/>
                  </a:lnTo>
                  <a:lnTo>
                    <a:pt x="498" y="892"/>
                  </a:lnTo>
                  <a:lnTo>
                    <a:pt x="476" y="909"/>
                  </a:lnTo>
                  <a:lnTo>
                    <a:pt x="454" y="924"/>
                  </a:lnTo>
                  <a:lnTo>
                    <a:pt x="431" y="938"/>
                  </a:lnTo>
                  <a:lnTo>
                    <a:pt x="409" y="950"/>
                  </a:lnTo>
                  <a:lnTo>
                    <a:pt x="359" y="969"/>
                  </a:lnTo>
                  <a:lnTo>
                    <a:pt x="309" y="981"/>
                  </a:lnTo>
                  <a:lnTo>
                    <a:pt x="274" y="979"/>
                  </a:lnTo>
                  <a:lnTo>
                    <a:pt x="252" y="964"/>
                  </a:lnTo>
                  <a:lnTo>
                    <a:pt x="240" y="941"/>
                  </a:lnTo>
                  <a:lnTo>
                    <a:pt x="239" y="910"/>
                  </a:lnTo>
                  <a:lnTo>
                    <a:pt x="247" y="871"/>
                  </a:lnTo>
                  <a:lnTo>
                    <a:pt x="261" y="828"/>
                  </a:lnTo>
                  <a:lnTo>
                    <a:pt x="282" y="780"/>
                  </a:lnTo>
                  <a:lnTo>
                    <a:pt x="293" y="757"/>
                  </a:lnTo>
                  <a:lnTo>
                    <a:pt x="305" y="732"/>
                  </a:lnTo>
                  <a:lnTo>
                    <a:pt x="320" y="708"/>
                  </a:lnTo>
                  <a:lnTo>
                    <a:pt x="333" y="683"/>
                  </a:lnTo>
                  <a:lnTo>
                    <a:pt x="347" y="659"/>
                  </a:lnTo>
                  <a:lnTo>
                    <a:pt x="361" y="635"/>
                  </a:lnTo>
                  <a:lnTo>
                    <a:pt x="375" y="613"/>
                  </a:lnTo>
                  <a:lnTo>
                    <a:pt x="390" y="590"/>
                  </a:lnTo>
                  <a:lnTo>
                    <a:pt x="416" y="550"/>
                  </a:lnTo>
                  <a:lnTo>
                    <a:pt x="440" y="515"/>
                  </a:lnTo>
                  <a:lnTo>
                    <a:pt x="459" y="488"/>
                  </a:lnTo>
                  <a:lnTo>
                    <a:pt x="471" y="470"/>
                  </a:lnTo>
                  <a:lnTo>
                    <a:pt x="450" y="489"/>
                  </a:lnTo>
                  <a:lnTo>
                    <a:pt x="430" y="511"/>
                  </a:lnTo>
                  <a:lnTo>
                    <a:pt x="409" y="531"/>
                  </a:lnTo>
                  <a:lnTo>
                    <a:pt x="386" y="553"/>
                  </a:lnTo>
                  <a:lnTo>
                    <a:pt x="365" y="575"/>
                  </a:lnTo>
                  <a:lnTo>
                    <a:pt x="342" y="596"/>
                  </a:lnTo>
                  <a:lnTo>
                    <a:pt x="320" y="619"/>
                  </a:lnTo>
                  <a:lnTo>
                    <a:pt x="296" y="640"/>
                  </a:lnTo>
                  <a:lnTo>
                    <a:pt x="272" y="660"/>
                  </a:lnTo>
                  <a:lnTo>
                    <a:pt x="248" y="679"/>
                  </a:lnTo>
                  <a:lnTo>
                    <a:pt x="223" y="698"/>
                  </a:lnTo>
                  <a:lnTo>
                    <a:pt x="198" y="715"/>
                  </a:lnTo>
                  <a:lnTo>
                    <a:pt x="172" y="730"/>
                  </a:lnTo>
                  <a:lnTo>
                    <a:pt x="147" y="743"/>
                  </a:lnTo>
                  <a:lnTo>
                    <a:pt x="94" y="762"/>
                  </a:lnTo>
                  <a:lnTo>
                    <a:pt x="43" y="767"/>
                  </a:lnTo>
                  <a:lnTo>
                    <a:pt x="11" y="751"/>
                  </a:lnTo>
                  <a:lnTo>
                    <a:pt x="0" y="715"/>
                  </a:lnTo>
                  <a:lnTo>
                    <a:pt x="9" y="662"/>
                  </a:lnTo>
                  <a:lnTo>
                    <a:pt x="18" y="641"/>
                  </a:lnTo>
                  <a:lnTo>
                    <a:pt x="33" y="613"/>
                  </a:lnTo>
                  <a:lnTo>
                    <a:pt x="55" y="576"/>
                  </a:lnTo>
                  <a:lnTo>
                    <a:pt x="79" y="533"/>
                  </a:lnTo>
                  <a:lnTo>
                    <a:pt x="94" y="510"/>
                  </a:lnTo>
                  <a:lnTo>
                    <a:pt x="109" y="485"/>
                  </a:lnTo>
                  <a:lnTo>
                    <a:pt x="126" y="460"/>
                  </a:lnTo>
                  <a:lnTo>
                    <a:pt x="142" y="434"/>
                  </a:lnTo>
                  <a:lnTo>
                    <a:pt x="159" y="407"/>
                  </a:lnTo>
                  <a:lnTo>
                    <a:pt x="177" y="380"/>
                  </a:lnTo>
                  <a:lnTo>
                    <a:pt x="195" y="353"/>
                  </a:lnTo>
                  <a:lnTo>
                    <a:pt x="213" y="325"/>
                  </a:lnTo>
                  <a:lnTo>
                    <a:pt x="230" y="298"/>
                  </a:lnTo>
                  <a:lnTo>
                    <a:pt x="248" y="271"/>
                  </a:lnTo>
                  <a:lnTo>
                    <a:pt x="266" y="245"/>
                  </a:lnTo>
                  <a:lnTo>
                    <a:pt x="284" y="220"/>
                  </a:lnTo>
                  <a:lnTo>
                    <a:pt x="302" y="195"/>
                  </a:lnTo>
                  <a:lnTo>
                    <a:pt x="318" y="170"/>
                  </a:lnTo>
                  <a:lnTo>
                    <a:pt x="335" y="147"/>
                  </a:lnTo>
                  <a:lnTo>
                    <a:pt x="350" y="126"/>
                  </a:lnTo>
                  <a:lnTo>
                    <a:pt x="366" y="106"/>
                  </a:lnTo>
                  <a:lnTo>
                    <a:pt x="379" y="87"/>
                  </a:lnTo>
                  <a:lnTo>
                    <a:pt x="404" y="56"/>
                  </a:lnTo>
                  <a:lnTo>
                    <a:pt x="424" y="33"/>
                  </a:lnTo>
                  <a:lnTo>
                    <a:pt x="437" y="20"/>
                  </a:lnTo>
                  <a:lnTo>
                    <a:pt x="463" y="13"/>
                  </a:lnTo>
                  <a:lnTo>
                    <a:pt x="468" y="42"/>
                  </a:lnTo>
                  <a:lnTo>
                    <a:pt x="459" y="70"/>
                  </a:lnTo>
                  <a:lnTo>
                    <a:pt x="435" y="120"/>
                  </a:lnTo>
                  <a:lnTo>
                    <a:pt x="419" y="150"/>
                  </a:lnTo>
                  <a:lnTo>
                    <a:pt x="402" y="183"/>
                  </a:lnTo>
                  <a:lnTo>
                    <a:pt x="383" y="219"/>
                  </a:lnTo>
                  <a:lnTo>
                    <a:pt x="362" y="255"/>
                  </a:lnTo>
                  <a:lnTo>
                    <a:pt x="343" y="292"/>
                  </a:lnTo>
                  <a:lnTo>
                    <a:pt x="323" y="329"/>
                  </a:lnTo>
                  <a:lnTo>
                    <a:pt x="304" y="363"/>
                  </a:lnTo>
                  <a:lnTo>
                    <a:pt x="286" y="397"/>
                  </a:lnTo>
                  <a:lnTo>
                    <a:pt x="270" y="428"/>
                  </a:lnTo>
                  <a:lnTo>
                    <a:pt x="255" y="455"/>
                  </a:lnTo>
                  <a:lnTo>
                    <a:pt x="235" y="495"/>
                  </a:lnTo>
                  <a:lnTo>
                    <a:pt x="235" y="49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7" name="Freeform 15"/>
            <p:cNvSpPr>
              <a:spLocks/>
            </p:cNvSpPr>
            <p:nvPr/>
          </p:nvSpPr>
          <p:spPr bwMode="auto">
            <a:xfrm>
              <a:off x="4583" y="2777"/>
              <a:ext cx="95" cy="129"/>
            </a:xfrm>
            <a:custGeom>
              <a:avLst/>
              <a:gdLst>
                <a:gd name="T0" fmla="*/ 157 w 477"/>
                <a:gd name="T1" fmla="*/ 79 h 643"/>
                <a:gd name="T2" fmla="*/ 202 w 477"/>
                <a:gd name="T3" fmla="*/ 113 h 643"/>
                <a:gd name="T4" fmla="*/ 248 w 477"/>
                <a:gd name="T5" fmla="*/ 145 h 643"/>
                <a:gd name="T6" fmla="*/ 296 w 477"/>
                <a:gd name="T7" fmla="*/ 172 h 643"/>
                <a:gd name="T8" fmla="*/ 342 w 477"/>
                <a:gd name="T9" fmla="*/ 200 h 643"/>
                <a:gd name="T10" fmla="*/ 313 w 477"/>
                <a:gd name="T11" fmla="*/ 261 h 643"/>
                <a:gd name="T12" fmla="*/ 288 w 477"/>
                <a:gd name="T13" fmla="*/ 298 h 643"/>
                <a:gd name="T14" fmla="*/ 261 w 477"/>
                <a:gd name="T15" fmla="*/ 335 h 643"/>
                <a:gd name="T16" fmla="*/ 233 w 477"/>
                <a:gd name="T17" fmla="*/ 371 h 643"/>
                <a:gd name="T18" fmla="*/ 205 w 477"/>
                <a:gd name="T19" fmla="*/ 406 h 643"/>
                <a:gd name="T20" fmla="*/ 148 w 477"/>
                <a:gd name="T21" fmla="*/ 478 h 643"/>
                <a:gd name="T22" fmla="*/ 156 w 477"/>
                <a:gd name="T23" fmla="*/ 488 h 643"/>
                <a:gd name="T24" fmla="*/ 227 w 477"/>
                <a:gd name="T25" fmla="*/ 446 h 643"/>
                <a:gd name="T26" fmla="*/ 300 w 477"/>
                <a:gd name="T27" fmla="*/ 409 h 643"/>
                <a:gd name="T28" fmla="*/ 420 w 477"/>
                <a:gd name="T29" fmla="*/ 383 h 643"/>
                <a:gd name="T30" fmla="*/ 470 w 477"/>
                <a:gd name="T31" fmla="*/ 421 h 643"/>
                <a:gd name="T32" fmla="*/ 457 w 477"/>
                <a:gd name="T33" fmla="*/ 449 h 643"/>
                <a:gd name="T34" fmla="*/ 418 w 477"/>
                <a:gd name="T35" fmla="*/ 461 h 643"/>
                <a:gd name="T36" fmla="*/ 224 w 477"/>
                <a:gd name="T37" fmla="*/ 513 h 643"/>
                <a:gd name="T38" fmla="*/ 166 w 477"/>
                <a:gd name="T39" fmla="*/ 554 h 643"/>
                <a:gd name="T40" fmla="*/ 124 w 477"/>
                <a:gd name="T41" fmla="*/ 584 h 643"/>
                <a:gd name="T42" fmla="*/ 78 w 477"/>
                <a:gd name="T43" fmla="*/ 617 h 643"/>
                <a:gd name="T44" fmla="*/ 29 w 477"/>
                <a:gd name="T45" fmla="*/ 643 h 643"/>
                <a:gd name="T46" fmla="*/ 0 w 477"/>
                <a:gd name="T47" fmla="*/ 618 h 643"/>
                <a:gd name="T48" fmla="*/ 15 w 477"/>
                <a:gd name="T49" fmla="*/ 573 h 643"/>
                <a:gd name="T50" fmla="*/ 55 w 477"/>
                <a:gd name="T51" fmla="*/ 522 h 643"/>
                <a:gd name="T52" fmla="*/ 94 w 477"/>
                <a:gd name="T53" fmla="*/ 475 h 643"/>
                <a:gd name="T54" fmla="*/ 125 w 477"/>
                <a:gd name="T55" fmla="*/ 432 h 643"/>
                <a:gd name="T56" fmla="*/ 158 w 477"/>
                <a:gd name="T57" fmla="*/ 384 h 643"/>
                <a:gd name="T58" fmla="*/ 193 w 477"/>
                <a:gd name="T59" fmla="*/ 333 h 643"/>
                <a:gd name="T60" fmla="*/ 225 w 477"/>
                <a:gd name="T61" fmla="*/ 286 h 643"/>
                <a:gd name="T62" fmla="*/ 251 w 477"/>
                <a:gd name="T63" fmla="*/ 247 h 643"/>
                <a:gd name="T64" fmla="*/ 252 w 477"/>
                <a:gd name="T65" fmla="*/ 212 h 643"/>
                <a:gd name="T66" fmla="*/ 189 w 477"/>
                <a:gd name="T67" fmla="*/ 169 h 643"/>
                <a:gd name="T68" fmla="*/ 153 w 477"/>
                <a:gd name="T69" fmla="*/ 142 h 643"/>
                <a:gd name="T70" fmla="*/ 115 w 477"/>
                <a:gd name="T71" fmla="*/ 113 h 643"/>
                <a:gd name="T72" fmla="*/ 81 w 477"/>
                <a:gd name="T73" fmla="*/ 88 h 643"/>
                <a:gd name="T74" fmla="*/ 38 w 477"/>
                <a:gd name="T75" fmla="*/ 52 h 643"/>
                <a:gd name="T76" fmla="*/ 35 w 477"/>
                <a:gd name="T77" fmla="*/ 16 h 643"/>
                <a:gd name="T78" fmla="*/ 68 w 477"/>
                <a:gd name="T79" fmla="*/ 1 h 643"/>
                <a:gd name="T80" fmla="*/ 232 w 477"/>
                <a:gd name="T81" fmla="*/ 5 h 643"/>
                <a:gd name="T82" fmla="*/ 441 w 477"/>
                <a:gd name="T83" fmla="*/ 3 h 643"/>
                <a:gd name="T84" fmla="*/ 477 w 477"/>
                <a:gd name="T85" fmla="*/ 11 h 643"/>
                <a:gd name="T86" fmla="*/ 441 w 477"/>
                <a:gd name="T87" fmla="*/ 41 h 643"/>
                <a:gd name="T88" fmla="*/ 307 w 477"/>
                <a:gd name="T89" fmla="*/ 62 h 643"/>
                <a:gd name="T90" fmla="*/ 136 w 477"/>
                <a:gd name="T91" fmla="*/ 6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7" h="643">
                  <a:moveTo>
                    <a:pt x="136" y="62"/>
                  </a:moveTo>
                  <a:lnTo>
                    <a:pt x="157" y="79"/>
                  </a:lnTo>
                  <a:lnTo>
                    <a:pt x="180" y="95"/>
                  </a:lnTo>
                  <a:lnTo>
                    <a:pt x="202" y="113"/>
                  </a:lnTo>
                  <a:lnTo>
                    <a:pt x="225" y="130"/>
                  </a:lnTo>
                  <a:lnTo>
                    <a:pt x="248" y="145"/>
                  </a:lnTo>
                  <a:lnTo>
                    <a:pt x="271" y="159"/>
                  </a:lnTo>
                  <a:lnTo>
                    <a:pt x="296" y="172"/>
                  </a:lnTo>
                  <a:lnTo>
                    <a:pt x="321" y="183"/>
                  </a:lnTo>
                  <a:lnTo>
                    <a:pt x="342" y="200"/>
                  </a:lnTo>
                  <a:lnTo>
                    <a:pt x="336" y="225"/>
                  </a:lnTo>
                  <a:lnTo>
                    <a:pt x="313" y="261"/>
                  </a:lnTo>
                  <a:lnTo>
                    <a:pt x="300" y="280"/>
                  </a:lnTo>
                  <a:lnTo>
                    <a:pt x="288" y="298"/>
                  </a:lnTo>
                  <a:lnTo>
                    <a:pt x="275" y="317"/>
                  </a:lnTo>
                  <a:lnTo>
                    <a:pt x="261" y="335"/>
                  </a:lnTo>
                  <a:lnTo>
                    <a:pt x="248" y="353"/>
                  </a:lnTo>
                  <a:lnTo>
                    <a:pt x="233" y="371"/>
                  </a:lnTo>
                  <a:lnTo>
                    <a:pt x="219" y="390"/>
                  </a:lnTo>
                  <a:lnTo>
                    <a:pt x="205" y="406"/>
                  </a:lnTo>
                  <a:lnTo>
                    <a:pt x="176" y="442"/>
                  </a:lnTo>
                  <a:lnTo>
                    <a:pt x="148" y="478"/>
                  </a:lnTo>
                  <a:lnTo>
                    <a:pt x="120" y="512"/>
                  </a:lnTo>
                  <a:lnTo>
                    <a:pt x="156" y="488"/>
                  </a:lnTo>
                  <a:lnTo>
                    <a:pt x="192" y="466"/>
                  </a:lnTo>
                  <a:lnTo>
                    <a:pt x="227" y="446"/>
                  </a:lnTo>
                  <a:lnTo>
                    <a:pt x="263" y="425"/>
                  </a:lnTo>
                  <a:lnTo>
                    <a:pt x="300" y="409"/>
                  </a:lnTo>
                  <a:lnTo>
                    <a:pt x="339" y="396"/>
                  </a:lnTo>
                  <a:lnTo>
                    <a:pt x="420" y="383"/>
                  </a:lnTo>
                  <a:lnTo>
                    <a:pt x="457" y="394"/>
                  </a:lnTo>
                  <a:lnTo>
                    <a:pt x="470" y="421"/>
                  </a:lnTo>
                  <a:lnTo>
                    <a:pt x="466" y="436"/>
                  </a:lnTo>
                  <a:lnTo>
                    <a:pt x="457" y="449"/>
                  </a:lnTo>
                  <a:lnTo>
                    <a:pt x="440" y="457"/>
                  </a:lnTo>
                  <a:lnTo>
                    <a:pt x="418" y="461"/>
                  </a:lnTo>
                  <a:lnTo>
                    <a:pt x="307" y="475"/>
                  </a:lnTo>
                  <a:lnTo>
                    <a:pt x="224" y="513"/>
                  </a:lnTo>
                  <a:lnTo>
                    <a:pt x="185" y="539"/>
                  </a:lnTo>
                  <a:lnTo>
                    <a:pt x="166" y="554"/>
                  </a:lnTo>
                  <a:lnTo>
                    <a:pt x="144" y="569"/>
                  </a:lnTo>
                  <a:lnTo>
                    <a:pt x="124" y="584"/>
                  </a:lnTo>
                  <a:lnTo>
                    <a:pt x="101" y="600"/>
                  </a:lnTo>
                  <a:lnTo>
                    <a:pt x="78" y="617"/>
                  </a:lnTo>
                  <a:lnTo>
                    <a:pt x="52" y="633"/>
                  </a:lnTo>
                  <a:lnTo>
                    <a:pt x="29" y="643"/>
                  </a:lnTo>
                  <a:lnTo>
                    <a:pt x="13" y="643"/>
                  </a:lnTo>
                  <a:lnTo>
                    <a:pt x="0" y="618"/>
                  </a:lnTo>
                  <a:lnTo>
                    <a:pt x="4" y="598"/>
                  </a:lnTo>
                  <a:lnTo>
                    <a:pt x="15" y="573"/>
                  </a:lnTo>
                  <a:lnTo>
                    <a:pt x="31" y="548"/>
                  </a:lnTo>
                  <a:lnTo>
                    <a:pt x="55" y="522"/>
                  </a:lnTo>
                  <a:lnTo>
                    <a:pt x="71" y="506"/>
                  </a:lnTo>
                  <a:lnTo>
                    <a:pt x="94" y="475"/>
                  </a:lnTo>
                  <a:lnTo>
                    <a:pt x="110" y="455"/>
                  </a:lnTo>
                  <a:lnTo>
                    <a:pt x="125" y="432"/>
                  </a:lnTo>
                  <a:lnTo>
                    <a:pt x="142" y="409"/>
                  </a:lnTo>
                  <a:lnTo>
                    <a:pt x="158" y="384"/>
                  </a:lnTo>
                  <a:lnTo>
                    <a:pt x="176" y="358"/>
                  </a:lnTo>
                  <a:lnTo>
                    <a:pt x="193" y="333"/>
                  </a:lnTo>
                  <a:lnTo>
                    <a:pt x="210" y="309"/>
                  </a:lnTo>
                  <a:lnTo>
                    <a:pt x="225" y="286"/>
                  </a:lnTo>
                  <a:lnTo>
                    <a:pt x="239" y="265"/>
                  </a:lnTo>
                  <a:lnTo>
                    <a:pt x="251" y="247"/>
                  </a:lnTo>
                  <a:lnTo>
                    <a:pt x="270" y="222"/>
                  </a:lnTo>
                  <a:lnTo>
                    <a:pt x="252" y="212"/>
                  </a:lnTo>
                  <a:lnTo>
                    <a:pt x="225" y="193"/>
                  </a:lnTo>
                  <a:lnTo>
                    <a:pt x="189" y="169"/>
                  </a:lnTo>
                  <a:lnTo>
                    <a:pt x="172" y="155"/>
                  </a:lnTo>
                  <a:lnTo>
                    <a:pt x="153" y="142"/>
                  </a:lnTo>
                  <a:lnTo>
                    <a:pt x="134" y="127"/>
                  </a:lnTo>
                  <a:lnTo>
                    <a:pt x="115" y="113"/>
                  </a:lnTo>
                  <a:lnTo>
                    <a:pt x="98" y="100"/>
                  </a:lnTo>
                  <a:lnTo>
                    <a:pt x="81" y="88"/>
                  </a:lnTo>
                  <a:lnTo>
                    <a:pt x="55" y="67"/>
                  </a:lnTo>
                  <a:lnTo>
                    <a:pt x="38" y="52"/>
                  </a:lnTo>
                  <a:lnTo>
                    <a:pt x="28" y="35"/>
                  </a:lnTo>
                  <a:lnTo>
                    <a:pt x="35" y="16"/>
                  </a:lnTo>
                  <a:lnTo>
                    <a:pt x="48" y="6"/>
                  </a:lnTo>
                  <a:lnTo>
                    <a:pt x="68" y="1"/>
                  </a:lnTo>
                  <a:lnTo>
                    <a:pt x="123" y="0"/>
                  </a:lnTo>
                  <a:lnTo>
                    <a:pt x="232" y="5"/>
                  </a:lnTo>
                  <a:lnTo>
                    <a:pt x="338" y="6"/>
                  </a:lnTo>
                  <a:lnTo>
                    <a:pt x="441" y="3"/>
                  </a:lnTo>
                  <a:lnTo>
                    <a:pt x="470" y="3"/>
                  </a:lnTo>
                  <a:lnTo>
                    <a:pt x="477" y="11"/>
                  </a:lnTo>
                  <a:lnTo>
                    <a:pt x="469" y="25"/>
                  </a:lnTo>
                  <a:lnTo>
                    <a:pt x="441" y="41"/>
                  </a:lnTo>
                  <a:lnTo>
                    <a:pt x="403" y="51"/>
                  </a:lnTo>
                  <a:lnTo>
                    <a:pt x="307" y="62"/>
                  </a:lnTo>
                  <a:lnTo>
                    <a:pt x="136" y="62"/>
                  </a:lnTo>
                  <a:lnTo>
                    <a:pt x="136"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68" name="Freeform 16"/>
            <p:cNvSpPr>
              <a:spLocks/>
            </p:cNvSpPr>
            <p:nvPr/>
          </p:nvSpPr>
          <p:spPr bwMode="auto">
            <a:xfrm>
              <a:off x="4675" y="2718"/>
              <a:ext cx="144" cy="211"/>
            </a:xfrm>
            <a:custGeom>
              <a:avLst/>
              <a:gdLst>
                <a:gd name="T0" fmla="*/ 195 w 720"/>
                <a:gd name="T1" fmla="*/ 115 h 1058"/>
                <a:gd name="T2" fmla="*/ 153 w 720"/>
                <a:gd name="T3" fmla="*/ 163 h 1058"/>
                <a:gd name="T4" fmla="*/ 123 w 720"/>
                <a:gd name="T5" fmla="*/ 193 h 1058"/>
                <a:gd name="T6" fmla="*/ 92 w 720"/>
                <a:gd name="T7" fmla="*/ 220 h 1058"/>
                <a:gd name="T8" fmla="*/ 47 w 720"/>
                <a:gd name="T9" fmla="*/ 263 h 1058"/>
                <a:gd name="T10" fmla="*/ 16 w 720"/>
                <a:gd name="T11" fmla="*/ 291 h 1058"/>
                <a:gd name="T12" fmla="*/ 1 w 720"/>
                <a:gd name="T13" fmla="*/ 274 h 1058"/>
                <a:gd name="T14" fmla="*/ 37 w 720"/>
                <a:gd name="T15" fmla="*/ 231 h 1058"/>
                <a:gd name="T16" fmla="*/ 95 w 720"/>
                <a:gd name="T17" fmla="*/ 164 h 1058"/>
                <a:gd name="T18" fmla="*/ 129 w 720"/>
                <a:gd name="T19" fmla="*/ 119 h 1058"/>
                <a:gd name="T20" fmla="*/ 174 w 720"/>
                <a:gd name="T21" fmla="*/ 70 h 1058"/>
                <a:gd name="T22" fmla="*/ 216 w 720"/>
                <a:gd name="T23" fmla="*/ 19 h 1058"/>
                <a:gd name="T24" fmla="*/ 247 w 720"/>
                <a:gd name="T25" fmla="*/ 0 h 1058"/>
                <a:gd name="T26" fmla="*/ 272 w 720"/>
                <a:gd name="T27" fmla="*/ 25 h 1058"/>
                <a:gd name="T28" fmla="*/ 285 w 720"/>
                <a:gd name="T29" fmla="*/ 213 h 1058"/>
                <a:gd name="T30" fmla="*/ 378 w 720"/>
                <a:gd name="T31" fmla="*/ 341 h 1058"/>
                <a:gd name="T32" fmla="*/ 689 w 720"/>
                <a:gd name="T33" fmla="*/ 347 h 1058"/>
                <a:gd name="T34" fmla="*/ 720 w 720"/>
                <a:gd name="T35" fmla="*/ 377 h 1058"/>
                <a:gd name="T36" fmla="*/ 688 w 720"/>
                <a:gd name="T37" fmla="*/ 407 h 1058"/>
                <a:gd name="T38" fmla="*/ 643 w 720"/>
                <a:gd name="T39" fmla="*/ 431 h 1058"/>
                <a:gd name="T40" fmla="*/ 582 w 720"/>
                <a:gd name="T41" fmla="*/ 463 h 1058"/>
                <a:gd name="T42" fmla="*/ 513 w 720"/>
                <a:gd name="T43" fmla="*/ 499 h 1058"/>
                <a:gd name="T44" fmla="*/ 444 w 720"/>
                <a:gd name="T45" fmla="*/ 535 h 1058"/>
                <a:gd name="T46" fmla="*/ 381 w 720"/>
                <a:gd name="T47" fmla="*/ 567 h 1058"/>
                <a:gd name="T48" fmla="*/ 310 w 720"/>
                <a:gd name="T49" fmla="*/ 607 h 1058"/>
                <a:gd name="T50" fmla="*/ 341 w 720"/>
                <a:gd name="T51" fmla="*/ 708 h 1058"/>
                <a:gd name="T52" fmla="*/ 366 w 720"/>
                <a:gd name="T53" fmla="*/ 811 h 1058"/>
                <a:gd name="T54" fmla="*/ 394 w 720"/>
                <a:gd name="T55" fmla="*/ 1015 h 1058"/>
                <a:gd name="T56" fmla="*/ 365 w 720"/>
                <a:gd name="T57" fmla="*/ 1058 h 1058"/>
                <a:gd name="T58" fmla="*/ 277 w 720"/>
                <a:gd name="T59" fmla="*/ 1025 h 1058"/>
                <a:gd name="T60" fmla="*/ 240 w 720"/>
                <a:gd name="T61" fmla="*/ 994 h 1058"/>
                <a:gd name="T62" fmla="*/ 185 w 720"/>
                <a:gd name="T63" fmla="*/ 939 h 1058"/>
                <a:gd name="T64" fmla="*/ 148 w 720"/>
                <a:gd name="T65" fmla="*/ 898 h 1058"/>
                <a:gd name="T66" fmla="*/ 115 w 720"/>
                <a:gd name="T67" fmla="*/ 855 h 1058"/>
                <a:gd name="T68" fmla="*/ 85 w 720"/>
                <a:gd name="T69" fmla="*/ 814 h 1058"/>
                <a:gd name="T70" fmla="*/ 51 w 720"/>
                <a:gd name="T71" fmla="*/ 758 h 1058"/>
                <a:gd name="T72" fmla="*/ 18 w 720"/>
                <a:gd name="T73" fmla="*/ 650 h 1058"/>
                <a:gd name="T74" fmla="*/ 35 w 720"/>
                <a:gd name="T75" fmla="*/ 633 h 1058"/>
                <a:gd name="T76" fmla="*/ 96 w 720"/>
                <a:gd name="T77" fmla="*/ 701 h 1058"/>
                <a:gd name="T78" fmla="*/ 131 w 720"/>
                <a:gd name="T79" fmla="*/ 758 h 1058"/>
                <a:gd name="T80" fmla="*/ 171 w 720"/>
                <a:gd name="T81" fmla="*/ 810 h 1058"/>
                <a:gd name="T82" fmla="*/ 207 w 720"/>
                <a:gd name="T83" fmla="*/ 849 h 1058"/>
                <a:gd name="T84" fmla="*/ 245 w 720"/>
                <a:gd name="T85" fmla="*/ 882 h 1058"/>
                <a:gd name="T86" fmla="*/ 280 w 720"/>
                <a:gd name="T87" fmla="*/ 906 h 1058"/>
                <a:gd name="T88" fmla="*/ 308 w 720"/>
                <a:gd name="T89" fmla="*/ 837 h 1058"/>
                <a:gd name="T90" fmla="*/ 271 w 720"/>
                <a:gd name="T91" fmla="*/ 626 h 1058"/>
                <a:gd name="T92" fmla="*/ 277 w 720"/>
                <a:gd name="T93" fmla="*/ 575 h 1058"/>
                <a:gd name="T94" fmla="*/ 336 w 720"/>
                <a:gd name="T95" fmla="*/ 544 h 1058"/>
                <a:gd name="T96" fmla="*/ 392 w 720"/>
                <a:gd name="T97" fmla="*/ 514 h 1058"/>
                <a:gd name="T98" fmla="*/ 453 w 720"/>
                <a:gd name="T99" fmla="*/ 483 h 1058"/>
                <a:gd name="T100" fmla="*/ 510 w 720"/>
                <a:gd name="T101" fmla="*/ 454 h 1058"/>
                <a:gd name="T102" fmla="*/ 577 w 720"/>
                <a:gd name="T103" fmla="*/ 419 h 1058"/>
                <a:gd name="T104" fmla="*/ 416 w 720"/>
                <a:gd name="T105" fmla="*/ 392 h 1058"/>
                <a:gd name="T106" fmla="*/ 254 w 720"/>
                <a:gd name="T107" fmla="*/ 388 h 1058"/>
                <a:gd name="T108" fmla="*/ 213 w 720"/>
                <a:gd name="T109" fmla="*/ 393 h 1058"/>
                <a:gd name="T110" fmla="*/ 188 w 720"/>
                <a:gd name="T111" fmla="*/ 345 h 1058"/>
                <a:gd name="T112" fmla="*/ 207 w 720"/>
                <a:gd name="T113" fmla="*/ 215 h 1058"/>
                <a:gd name="T114" fmla="*/ 223 w 720"/>
                <a:gd name="T115" fmla="*/ 86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1058">
                  <a:moveTo>
                    <a:pt x="223" y="86"/>
                  </a:moveTo>
                  <a:lnTo>
                    <a:pt x="195" y="115"/>
                  </a:lnTo>
                  <a:lnTo>
                    <a:pt x="167" y="147"/>
                  </a:lnTo>
                  <a:lnTo>
                    <a:pt x="153" y="163"/>
                  </a:lnTo>
                  <a:lnTo>
                    <a:pt x="139" y="178"/>
                  </a:lnTo>
                  <a:lnTo>
                    <a:pt x="123" y="193"/>
                  </a:lnTo>
                  <a:lnTo>
                    <a:pt x="108" y="206"/>
                  </a:lnTo>
                  <a:lnTo>
                    <a:pt x="92" y="220"/>
                  </a:lnTo>
                  <a:lnTo>
                    <a:pt x="77" y="233"/>
                  </a:lnTo>
                  <a:lnTo>
                    <a:pt x="47" y="263"/>
                  </a:lnTo>
                  <a:lnTo>
                    <a:pt x="33" y="279"/>
                  </a:lnTo>
                  <a:lnTo>
                    <a:pt x="16" y="291"/>
                  </a:lnTo>
                  <a:lnTo>
                    <a:pt x="0" y="290"/>
                  </a:lnTo>
                  <a:lnTo>
                    <a:pt x="1" y="274"/>
                  </a:lnTo>
                  <a:lnTo>
                    <a:pt x="20" y="251"/>
                  </a:lnTo>
                  <a:lnTo>
                    <a:pt x="37" y="231"/>
                  </a:lnTo>
                  <a:lnTo>
                    <a:pt x="65" y="197"/>
                  </a:lnTo>
                  <a:lnTo>
                    <a:pt x="95" y="164"/>
                  </a:lnTo>
                  <a:lnTo>
                    <a:pt x="111" y="144"/>
                  </a:lnTo>
                  <a:lnTo>
                    <a:pt x="129" y="119"/>
                  </a:lnTo>
                  <a:lnTo>
                    <a:pt x="152" y="94"/>
                  </a:lnTo>
                  <a:lnTo>
                    <a:pt x="174" y="70"/>
                  </a:lnTo>
                  <a:lnTo>
                    <a:pt x="197" y="46"/>
                  </a:lnTo>
                  <a:lnTo>
                    <a:pt x="216" y="19"/>
                  </a:lnTo>
                  <a:lnTo>
                    <a:pt x="228" y="5"/>
                  </a:lnTo>
                  <a:lnTo>
                    <a:pt x="247" y="0"/>
                  </a:lnTo>
                  <a:lnTo>
                    <a:pt x="266" y="6"/>
                  </a:lnTo>
                  <a:lnTo>
                    <a:pt x="272" y="25"/>
                  </a:lnTo>
                  <a:lnTo>
                    <a:pt x="277" y="105"/>
                  </a:lnTo>
                  <a:lnTo>
                    <a:pt x="285" y="213"/>
                  </a:lnTo>
                  <a:lnTo>
                    <a:pt x="296" y="353"/>
                  </a:lnTo>
                  <a:lnTo>
                    <a:pt x="378" y="341"/>
                  </a:lnTo>
                  <a:lnTo>
                    <a:pt x="455" y="337"/>
                  </a:lnTo>
                  <a:lnTo>
                    <a:pt x="689" y="347"/>
                  </a:lnTo>
                  <a:lnTo>
                    <a:pt x="719" y="362"/>
                  </a:lnTo>
                  <a:lnTo>
                    <a:pt x="720" y="377"/>
                  </a:lnTo>
                  <a:lnTo>
                    <a:pt x="708" y="393"/>
                  </a:lnTo>
                  <a:lnTo>
                    <a:pt x="688" y="407"/>
                  </a:lnTo>
                  <a:lnTo>
                    <a:pt x="668" y="418"/>
                  </a:lnTo>
                  <a:lnTo>
                    <a:pt x="643" y="431"/>
                  </a:lnTo>
                  <a:lnTo>
                    <a:pt x="614" y="447"/>
                  </a:lnTo>
                  <a:lnTo>
                    <a:pt x="582" y="463"/>
                  </a:lnTo>
                  <a:lnTo>
                    <a:pt x="549" y="481"/>
                  </a:lnTo>
                  <a:lnTo>
                    <a:pt x="513" y="499"/>
                  </a:lnTo>
                  <a:lnTo>
                    <a:pt x="479" y="517"/>
                  </a:lnTo>
                  <a:lnTo>
                    <a:pt x="444" y="535"/>
                  </a:lnTo>
                  <a:lnTo>
                    <a:pt x="411" y="551"/>
                  </a:lnTo>
                  <a:lnTo>
                    <a:pt x="381" y="567"/>
                  </a:lnTo>
                  <a:lnTo>
                    <a:pt x="335" y="592"/>
                  </a:lnTo>
                  <a:lnTo>
                    <a:pt x="310" y="607"/>
                  </a:lnTo>
                  <a:lnTo>
                    <a:pt x="327" y="657"/>
                  </a:lnTo>
                  <a:lnTo>
                    <a:pt x="341" y="708"/>
                  </a:lnTo>
                  <a:lnTo>
                    <a:pt x="354" y="760"/>
                  </a:lnTo>
                  <a:lnTo>
                    <a:pt x="366" y="811"/>
                  </a:lnTo>
                  <a:lnTo>
                    <a:pt x="396" y="968"/>
                  </a:lnTo>
                  <a:lnTo>
                    <a:pt x="394" y="1015"/>
                  </a:lnTo>
                  <a:lnTo>
                    <a:pt x="382" y="1045"/>
                  </a:lnTo>
                  <a:lnTo>
                    <a:pt x="365" y="1058"/>
                  </a:lnTo>
                  <a:lnTo>
                    <a:pt x="340" y="1058"/>
                  </a:lnTo>
                  <a:lnTo>
                    <a:pt x="277" y="1025"/>
                  </a:lnTo>
                  <a:lnTo>
                    <a:pt x="259" y="1011"/>
                  </a:lnTo>
                  <a:lnTo>
                    <a:pt x="240" y="994"/>
                  </a:lnTo>
                  <a:lnTo>
                    <a:pt x="203" y="958"/>
                  </a:lnTo>
                  <a:lnTo>
                    <a:pt x="185" y="939"/>
                  </a:lnTo>
                  <a:lnTo>
                    <a:pt x="166" y="918"/>
                  </a:lnTo>
                  <a:lnTo>
                    <a:pt x="148" y="898"/>
                  </a:lnTo>
                  <a:lnTo>
                    <a:pt x="132" y="877"/>
                  </a:lnTo>
                  <a:lnTo>
                    <a:pt x="115" y="855"/>
                  </a:lnTo>
                  <a:lnTo>
                    <a:pt x="100" y="834"/>
                  </a:lnTo>
                  <a:lnTo>
                    <a:pt x="85" y="814"/>
                  </a:lnTo>
                  <a:lnTo>
                    <a:pt x="72" y="793"/>
                  </a:lnTo>
                  <a:lnTo>
                    <a:pt x="51" y="758"/>
                  </a:lnTo>
                  <a:lnTo>
                    <a:pt x="37" y="727"/>
                  </a:lnTo>
                  <a:lnTo>
                    <a:pt x="18" y="650"/>
                  </a:lnTo>
                  <a:lnTo>
                    <a:pt x="24" y="635"/>
                  </a:lnTo>
                  <a:lnTo>
                    <a:pt x="35" y="633"/>
                  </a:lnTo>
                  <a:lnTo>
                    <a:pt x="69" y="657"/>
                  </a:lnTo>
                  <a:lnTo>
                    <a:pt x="96" y="701"/>
                  </a:lnTo>
                  <a:lnTo>
                    <a:pt x="110" y="729"/>
                  </a:lnTo>
                  <a:lnTo>
                    <a:pt x="131" y="758"/>
                  </a:lnTo>
                  <a:lnTo>
                    <a:pt x="152" y="785"/>
                  </a:lnTo>
                  <a:lnTo>
                    <a:pt x="171" y="810"/>
                  </a:lnTo>
                  <a:lnTo>
                    <a:pt x="189" y="830"/>
                  </a:lnTo>
                  <a:lnTo>
                    <a:pt x="207" y="849"/>
                  </a:lnTo>
                  <a:lnTo>
                    <a:pt x="226" y="867"/>
                  </a:lnTo>
                  <a:lnTo>
                    <a:pt x="245" y="882"/>
                  </a:lnTo>
                  <a:lnTo>
                    <a:pt x="262" y="896"/>
                  </a:lnTo>
                  <a:lnTo>
                    <a:pt x="280" y="906"/>
                  </a:lnTo>
                  <a:lnTo>
                    <a:pt x="311" y="917"/>
                  </a:lnTo>
                  <a:lnTo>
                    <a:pt x="308" y="837"/>
                  </a:lnTo>
                  <a:lnTo>
                    <a:pt x="290" y="726"/>
                  </a:lnTo>
                  <a:lnTo>
                    <a:pt x="271" y="626"/>
                  </a:lnTo>
                  <a:lnTo>
                    <a:pt x="262" y="583"/>
                  </a:lnTo>
                  <a:lnTo>
                    <a:pt x="277" y="575"/>
                  </a:lnTo>
                  <a:lnTo>
                    <a:pt x="312" y="556"/>
                  </a:lnTo>
                  <a:lnTo>
                    <a:pt x="336" y="544"/>
                  </a:lnTo>
                  <a:lnTo>
                    <a:pt x="363" y="530"/>
                  </a:lnTo>
                  <a:lnTo>
                    <a:pt x="392" y="514"/>
                  </a:lnTo>
                  <a:lnTo>
                    <a:pt x="422" y="499"/>
                  </a:lnTo>
                  <a:lnTo>
                    <a:pt x="453" y="483"/>
                  </a:lnTo>
                  <a:lnTo>
                    <a:pt x="482" y="468"/>
                  </a:lnTo>
                  <a:lnTo>
                    <a:pt x="510" y="454"/>
                  </a:lnTo>
                  <a:lnTo>
                    <a:pt x="536" y="441"/>
                  </a:lnTo>
                  <a:lnTo>
                    <a:pt x="577" y="419"/>
                  </a:lnTo>
                  <a:lnTo>
                    <a:pt x="600" y="409"/>
                  </a:lnTo>
                  <a:lnTo>
                    <a:pt x="416" y="392"/>
                  </a:lnTo>
                  <a:lnTo>
                    <a:pt x="270" y="375"/>
                  </a:lnTo>
                  <a:lnTo>
                    <a:pt x="254" y="388"/>
                  </a:lnTo>
                  <a:lnTo>
                    <a:pt x="239" y="396"/>
                  </a:lnTo>
                  <a:lnTo>
                    <a:pt x="213" y="393"/>
                  </a:lnTo>
                  <a:lnTo>
                    <a:pt x="195" y="373"/>
                  </a:lnTo>
                  <a:lnTo>
                    <a:pt x="188" y="345"/>
                  </a:lnTo>
                  <a:lnTo>
                    <a:pt x="194" y="282"/>
                  </a:lnTo>
                  <a:lnTo>
                    <a:pt x="207" y="215"/>
                  </a:lnTo>
                  <a:lnTo>
                    <a:pt x="223" y="86"/>
                  </a:lnTo>
                  <a:lnTo>
                    <a:pt x="22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69" name="Group 17"/>
          <p:cNvGrpSpPr>
            <a:grpSpLocks/>
          </p:cNvGrpSpPr>
          <p:nvPr/>
        </p:nvGrpSpPr>
        <p:grpSpPr bwMode="auto">
          <a:xfrm>
            <a:off x="8031163" y="154781"/>
            <a:ext cx="290512" cy="190500"/>
            <a:chOff x="4756" y="2854"/>
            <a:chExt cx="259" cy="226"/>
          </a:xfrm>
        </p:grpSpPr>
        <p:sp>
          <p:nvSpPr>
            <p:cNvPr id="74770" name="Freeform 18"/>
            <p:cNvSpPr>
              <a:spLocks/>
            </p:cNvSpPr>
            <p:nvPr/>
          </p:nvSpPr>
          <p:spPr bwMode="auto">
            <a:xfrm>
              <a:off x="4781" y="2854"/>
              <a:ext cx="208" cy="210"/>
            </a:xfrm>
            <a:custGeom>
              <a:avLst/>
              <a:gdLst>
                <a:gd name="T0" fmla="*/ 318 w 1042"/>
                <a:gd name="T1" fmla="*/ 468 h 1050"/>
                <a:gd name="T2" fmla="*/ 392 w 1042"/>
                <a:gd name="T3" fmla="*/ 395 h 1050"/>
                <a:gd name="T4" fmla="*/ 457 w 1042"/>
                <a:gd name="T5" fmla="*/ 332 h 1050"/>
                <a:gd name="T6" fmla="*/ 526 w 1042"/>
                <a:gd name="T7" fmla="*/ 268 h 1050"/>
                <a:gd name="T8" fmla="*/ 599 w 1042"/>
                <a:gd name="T9" fmla="*/ 204 h 1050"/>
                <a:gd name="T10" fmla="*/ 670 w 1042"/>
                <a:gd name="T11" fmla="*/ 144 h 1050"/>
                <a:gd name="T12" fmla="*/ 740 w 1042"/>
                <a:gd name="T13" fmla="*/ 89 h 1050"/>
                <a:gd name="T14" fmla="*/ 803 w 1042"/>
                <a:gd name="T15" fmla="*/ 45 h 1050"/>
                <a:gd name="T16" fmla="*/ 905 w 1042"/>
                <a:gd name="T17" fmla="*/ 0 h 1050"/>
                <a:gd name="T18" fmla="*/ 1015 w 1042"/>
                <a:gd name="T19" fmla="*/ 65 h 1050"/>
                <a:gd name="T20" fmla="*/ 988 w 1042"/>
                <a:gd name="T21" fmla="*/ 152 h 1050"/>
                <a:gd name="T22" fmla="*/ 949 w 1042"/>
                <a:gd name="T23" fmla="*/ 235 h 1050"/>
                <a:gd name="T24" fmla="*/ 902 w 1042"/>
                <a:gd name="T25" fmla="*/ 317 h 1050"/>
                <a:gd name="T26" fmla="*/ 851 w 1042"/>
                <a:gd name="T27" fmla="*/ 397 h 1050"/>
                <a:gd name="T28" fmla="*/ 796 w 1042"/>
                <a:gd name="T29" fmla="*/ 474 h 1050"/>
                <a:gd name="T30" fmla="*/ 740 w 1042"/>
                <a:gd name="T31" fmla="*/ 545 h 1050"/>
                <a:gd name="T32" fmla="*/ 858 w 1042"/>
                <a:gd name="T33" fmla="*/ 473 h 1050"/>
                <a:gd name="T34" fmla="*/ 961 w 1042"/>
                <a:gd name="T35" fmla="*/ 430 h 1050"/>
                <a:gd name="T36" fmla="*/ 1042 w 1042"/>
                <a:gd name="T37" fmla="*/ 527 h 1050"/>
                <a:gd name="T38" fmla="*/ 1023 w 1042"/>
                <a:gd name="T39" fmla="*/ 707 h 1050"/>
                <a:gd name="T40" fmla="*/ 978 w 1042"/>
                <a:gd name="T41" fmla="*/ 805 h 1050"/>
                <a:gd name="T42" fmla="*/ 914 w 1042"/>
                <a:gd name="T43" fmla="*/ 886 h 1050"/>
                <a:gd name="T44" fmla="*/ 860 w 1042"/>
                <a:gd name="T45" fmla="*/ 951 h 1050"/>
                <a:gd name="T46" fmla="*/ 796 w 1042"/>
                <a:gd name="T47" fmla="*/ 1018 h 1050"/>
                <a:gd name="T48" fmla="*/ 713 w 1042"/>
                <a:gd name="T49" fmla="*/ 1049 h 1050"/>
                <a:gd name="T50" fmla="*/ 713 w 1042"/>
                <a:gd name="T51" fmla="*/ 911 h 1050"/>
                <a:gd name="T52" fmla="*/ 752 w 1042"/>
                <a:gd name="T53" fmla="*/ 803 h 1050"/>
                <a:gd name="T54" fmla="*/ 763 w 1042"/>
                <a:gd name="T55" fmla="*/ 766 h 1050"/>
                <a:gd name="T56" fmla="*/ 695 w 1042"/>
                <a:gd name="T57" fmla="*/ 823 h 1050"/>
                <a:gd name="T58" fmla="*/ 627 w 1042"/>
                <a:gd name="T59" fmla="*/ 883 h 1050"/>
                <a:gd name="T60" fmla="*/ 558 w 1042"/>
                <a:gd name="T61" fmla="*/ 939 h 1050"/>
                <a:gd name="T62" fmla="*/ 483 w 1042"/>
                <a:gd name="T63" fmla="*/ 987 h 1050"/>
                <a:gd name="T64" fmla="*/ 347 w 1042"/>
                <a:gd name="T65" fmla="*/ 1032 h 1050"/>
                <a:gd name="T66" fmla="*/ 269 w 1042"/>
                <a:gd name="T67" fmla="*/ 990 h 1050"/>
                <a:gd name="T68" fmla="*/ 293 w 1042"/>
                <a:gd name="T69" fmla="*/ 872 h 1050"/>
                <a:gd name="T70" fmla="*/ 343 w 1042"/>
                <a:gd name="T71" fmla="*/ 771 h 1050"/>
                <a:gd name="T72" fmla="*/ 388 w 1042"/>
                <a:gd name="T73" fmla="*/ 693 h 1050"/>
                <a:gd name="T74" fmla="*/ 436 w 1042"/>
                <a:gd name="T75" fmla="*/ 621 h 1050"/>
                <a:gd name="T76" fmla="*/ 480 w 1042"/>
                <a:gd name="T77" fmla="*/ 559 h 1050"/>
                <a:gd name="T78" fmla="*/ 527 w 1042"/>
                <a:gd name="T79" fmla="*/ 495 h 1050"/>
                <a:gd name="T80" fmla="*/ 457 w 1042"/>
                <a:gd name="T81" fmla="*/ 559 h 1050"/>
                <a:gd name="T82" fmla="*/ 383 w 1042"/>
                <a:gd name="T83" fmla="*/ 628 h 1050"/>
                <a:gd name="T84" fmla="*/ 305 w 1042"/>
                <a:gd name="T85" fmla="*/ 695 h 1050"/>
                <a:gd name="T86" fmla="*/ 222 w 1042"/>
                <a:gd name="T87" fmla="*/ 753 h 1050"/>
                <a:gd name="T88" fmla="*/ 135 w 1042"/>
                <a:gd name="T89" fmla="*/ 794 h 1050"/>
                <a:gd name="T90" fmla="*/ 13 w 1042"/>
                <a:gd name="T91" fmla="*/ 791 h 1050"/>
                <a:gd name="T92" fmla="*/ 21 w 1042"/>
                <a:gd name="T93" fmla="*/ 676 h 1050"/>
                <a:gd name="T94" fmla="*/ 76 w 1042"/>
                <a:gd name="T95" fmla="*/ 584 h 1050"/>
                <a:gd name="T96" fmla="*/ 123 w 1042"/>
                <a:gd name="T97" fmla="*/ 511 h 1050"/>
                <a:gd name="T98" fmla="*/ 179 w 1042"/>
                <a:gd name="T99" fmla="*/ 429 h 1050"/>
                <a:gd name="T100" fmla="*/ 238 w 1042"/>
                <a:gd name="T101" fmla="*/ 343 h 1050"/>
                <a:gd name="T102" fmla="*/ 299 w 1042"/>
                <a:gd name="T103" fmla="*/ 258 h 1050"/>
                <a:gd name="T104" fmla="*/ 357 w 1042"/>
                <a:gd name="T105" fmla="*/ 179 h 1050"/>
                <a:gd name="T106" fmla="*/ 410 w 1042"/>
                <a:gd name="T107" fmla="*/ 112 h 1050"/>
                <a:gd name="T108" fmla="*/ 475 w 1042"/>
                <a:gd name="T109" fmla="*/ 36 h 1050"/>
                <a:gd name="T110" fmla="*/ 525 w 1042"/>
                <a:gd name="T111" fmla="*/ 44 h 1050"/>
                <a:gd name="T112" fmla="*/ 487 w 1042"/>
                <a:gd name="T113" fmla="*/ 126 h 1050"/>
                <a:gd name="T114" fmla="*/ 429 w 1042"/>
                <a:gd name="T115" fmla="*/ 230 h 1050"/>
                <a:gd name="T116" fmla="*/ 362 w 1042"/>
                <a:gd name="T117" fmla="*/ 346 h 1050"/>
                <a:gd name="T118" fmla="*/ 301 w 1042"/>
                <a:gd name="T119" fmla="*/ 450 h 1050"/>
                <a:gd name="T120" fmla="*/ 263 w 1042"/>
                <a:gd name="T121" fmla="*/ 52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2" h="1050">
                  <a:moveTo>
                    <a:pt x="263" y="521"/>
                  </a:moveTo>
                  <a:lnTo>
                    <a:pt x="288" y="498"/>
                  </a:lnTo>
                  <a:lnTo>
                    <a:pt x="318" y="468"/>
                  </a:lnTo>
                  <a:lnTo>
                    <a:pt x="354" y="433"/>
                  </a:lnTo>
                  <a:lnTo>
                    <a:pt x="373" y="414"/>
                  </a:lnTo>
                  <a:lnTo>
                    <a:pt x="392" y="395"/>
                  </a:lnTo>
                  <a:lnTo>
                    <a:pt x="413" y="375"/>
                  </a:lnTo>
                  <a:lnTo>
                    <a:pt x="435" y="354"/>
                  </a:lnTo>
                  <a:lnTo>
                    <a:pt x="457" y="332"/>
                  </a:lnTo>
                  <a:lnTo>
                    <a:pt x="480" y="311"/>
                  </a:lnTo>
                  <a:lnTo>
                    <a:pt x="502" y="290"/>
                  </a:lnTo>
                  <a:lnTo>
                    <a:pt x="526" y="268"/>
                  </a:lnTo>
                  <a:lnTo>
                    <a:pt x="551" y="247"/>
                  </a:lnTo>
                  <a:lnTo>
                    <a:pt x="575" y="226"/>
                  </a:lnTo>
                  <a:lnTo>
                    <a:pt x="599" y="204"/>
                  </a:lnTo>
                  <a:lnTo>
                    <a:pt x="622" y="183"/>
                  </a:lnTo>
                  <a:lnTo>
                    <a:pt x="646" y="163"/>
                  </a:lnTo>
                  <a:lnTo>
                    <a:pt x="670" y="144"/>
                  </a:lnTo>
                  <a:lnTo>
                    <a:pt x="694" y="125"/>
                  </a:lnTo>
                  <a:lnTo>
                    <a:pt x="717" y="107"/>
                  </a:lnTo>
                  <a:lnTo>
                    <a:pt x="740" y="89"/>
                  </a:lnTo>
                  <a:lnTo>
                    <a:pt x="761" y="74"/>
                  </a:lnTo>
                  <a:lnTo>
                    <a:pt x="783" y="59"/>
                  </a:lnTo>
                  <a:lnTo>
                    <a:pt x="803" y="45"/>
                  </a:lnTo>
                  <a:lnTo>
                    <a:pt x="842" y="23"/>
                  </a:lnTo>
                  <a:lnTo>
                    <a:pt x="876" y="7"/>
                  </a:lnTo>
                  <a:lnTo>
                    <a:pt x="905" y="0"/>
                  </a:lnTo>
                  <a:lnTo>
                    <a:pt x="967" y="1"/>
                  </a:lnTo>
                  <a:lnTo>
                    <a:pt x="1003" y="23"/>
                  </a:lnTo>
                  <a:lnTo>
                    <a:pt x="1015" y="65"/>
                  </a:lnTo>
                  <a:lnTo>
                    <a:pt x="1011" y="93"/>
                  </a:lnTo>
                  <a:lnTo>
                    <a:pt x="1000" y="125"/>
                  </a:lnTo>
                  <a:lnTo>
                    <a:pt x="988" y="152"/>
                  </a:lnTo>
                  <a:lnTo>
                    <a:pt x="977" y="179"/>
                  </a:lnTo>
                  <a:lnTo>
                    <a:pt x="962" y="207"/>
                  </a:lnTo>
                  <a:lnTo>
                    <a:pt x="949" y="235"/>
                  </a:lnTo>
                  <a:lnTo>
                    <a:pt x="934" y="262"/>
                  </a:lnTo>
                  <a:lnTo>
                    <a:pt x="918" y="290"/>
                  </a:lnTo>
                  <a:lnTo>
                    <a:pt x="902" y="317"/>
                  </a:lnTo>
                  <a:lnTo>
                    <a:pt x="885" y="344"/>
                  </a:lnTo>
                  <a:lnTo>
                    <a:pt x="867" y="370"/>
                  </a:lnTo>
                  <a:lnTo>
                    <a:pt x="851" y="397"/>
                  </a:lnTo>
                  <a:lnTo>
                    <a:pt x="833" y="423"/>
                  </a:lnTo>
                  <a:lnTo>
                    <a:pt x="814" y="449"/>
                  </a:lnTo>
                  <a:lnTo>
                    <a:pt x="796" y="474"/>
                  </a:lnTo>
                  <a:lnTo>
                    <a:pt x="777" y="498"/>
                  </a:lnTo>
                  <a:lnTo>
                    <a:pt x="759" y="522"/>
                  </a:lnTo>
                  <a:lnTo>
                    <a:pt x="740" y="545"/>
                  </a:lnTo>
                  <a:lnTo>
                    <a:pt x="779" y="521"/>
                  </a:lnTo>
                  <a:lnTo>
                    <a:pt x="818" y="496"/>
                  </a:lnTo>
                  <a:lnTo>
                    <a:pt x="858" y="473"/>
                  </a:lnTo>
                  <a:lnTo>
                    <a:pt x="899" y="450"/>
                  </a:lnTo>
                  <a:lnTo>
                    <a:pt x="933" y="436"/>
                  </a:lnTo>
                  <a:lnTo>
                    <a:pt x="961" y="430"/>
                  </a:lnTo>
                  <a:lnTo>
                    <a:pt x="1004" y="442"/>
                  </a:lnTo>
                  <a:lnTo>
                    <a:pt x="1030" y="476"/>
                  </a:lnTo>
                  <a:lnTo>
                    <a:pt x="1042" y="527"/>
                  </a:lnTo>
                  <a:lnTo>
                    <a:pt x="1042" y="588"/>
                  </a:lnTo>
                  <a:lnTo>
                    <a:pt x="1035" y="650"/>
                  </a:lnTo>
                  <a:lnTo>
                    <a:pt x="1023" y="707"/>
                  </a:lnTo>
                  <a:lnTo>
                    <a:pt x="1009" y="750"/>
                  </a:lnTo>
                  <a:lnTo>
                    <a:pt x="990" y="787"/>
                  </a:lnTo>
                  <a:lnTo>
                    <a:pt x="978" y="805"/>
                  </a:lnTo>
                  <a:lnTo>
                    <a:pt x="966" y="822"/>
                  </a:lnTo>
                  <a:lnTo>
                    <a:pt x="940" y="854"/>
                  </a:lnTo>
                  <a:lnTo>
                    <a:pt x="914" y="886"/>
                  </a:lnTo>
                  <a:lnTo>
                    <a:pt x="899" y="904"/>
                  </a:lnTo>
                  <a:lnTo>
                    <a:pt x="885" y="921"/>
                  </a:lnTo>
                  <a:lnTo>
                    <a:pt x="860" y="951"/>
                  </a:lnTo>
                  <a:lnTo>
                    <a:pt x="836" y="977"/>
                  </a:lnTo>
                  <a:lnTo>
                    <a:pt x="815" y="1000"/>
                  </a:lnTo>
                  <a:lnTo>
                    <a:pt x="796" y="1018"/>
                  </a:lnTo>
                  <a:lnTo>
                    <a:pt x="779" y="1032"/>
                  </a:lnTo>
                  <a:lnTo>
                    <a:pt x="750" y="1050"/>
                  </a:lnTo>
                  <a:lnTo>
                    <a:pt x="713" y="1049"/>
                  </a:lnTo>
                  <a:lnTo>
                    <a:pt x="700" y="1009"/>
                  </a:lnTo>
                  <a:lnTo>
                    <a:pt x="704" y="948"/>
                  </a:lnTo>
                  <a:lnTo>
                    <a:pt x="713" y="911"/>
                  </a:lnTo>
                  <a:lnTo>
                    <a:pt x="723" y="873"/>
                  </a:lnTo>
                  <a:lnTo>
                    <a:pt x="738" y="837"/>
                  </a:lnTo>
                  <a:lnTo>
                    <a:pt x="752" y="803"/>
                  </a:lnTo>
                  <a:lnTo>
                    <a:pt x="769" y="773"/>
                  </a:lnTo>
                  <a:lnTo>
                    <a:pt x="785" y="748"/>
                  </a:lnTo>
                  <a:lnTo>
                    <a:pt x="763" y="766"/>
                  </a:lnTo>
                  <a:lnTo>
                    <a:pt x="740" y="785"/>
                  </a:lnTo>
                  <a:lnTo>
                    <a:pt x="717" y="804"/>
                  </a:lnTo>
                  <a:lnTo>
                    <a:pt x="695" y="823"/>
                  </a:lnTo>
                  <a:lnTo>
                    <a:pt x="672" y="843"/>
                  </a:lnTo>
                  <a:lnTo>
                    <a:pt x="650" y="863"/>
                  </a:lnTo>
                  <a:lnTo>
                    <a:pt x="627" y="883"/>
                  </a:lnTo>
                  <a:lnTo>
                    <a:pt x="605" y="902"/>
                  </a:lnTo>
                  <a:lnTo>
                    <a:pt x="582" y="921"/>
                  </a:lnTo>
                  <a:lnTo>
                    <a:pt x="558" y="939"/>
                  </a:lnTo>
                  <a:lnTo>
                    <a:pt x="533" y="957"/>
                  </a:lnTo>
                  <a:lnTo>
                    <a:pt x="508" y="973"/>
                  </a:lnTo>
                  <a:lnTo>
                    <a:pt x="483" y="987"/>
                  </a:lnTo>
                  <a:lnTo>
                    <a:pt x="457" y="1001"/>
                  </a:lnTo>
                  <a:lnTo>
                    <a:pt x="402" y="1021"/>
                  </a:lnTo>
                  <a:lnTo>
                    <a:pt x="347" y="1032"/>
                  </a:lnTo>
                  <a:lnTo>
                    <a:pt x="307" y="1030"/>
                  </a:lnTo>
                  <a:lnTo>
                    <a:pt x="282" y="1015"/>
                  </a:lnTo>
                  <a:lnTo>
                    <a:pt x="269" y="990"/>
                  </a:lnTo>
                  <a:lnTo>
                    <a:pt x="268" y="957"/>
                  </a:lnTo>
                  <a:lnTo>
                    <a:pt x="276" y="917"/>
                  </a:lnTo>
                  <a:lnTo>
                    <a:pt x="293" y="872"/>
                  </a:lnTo>
                  <a:lnTo>
                    <a:pt x="316" y="822"/>
                  </a:lnTo>
                  <a:lnTo>
                    <a:pt x="329" y="797"/>
                  </a:lnTo>
                  <a:lnTo>
                    <a:pt x="343" y="771"/>
                  </a:lnTo>
                  <a:lnTo>
                    <a:pt x="357" y="745"/>
                  </a:lnTo>
                  <a:lnTo>
                    <a:pt x="373" y="720"/>
                  </a:lnTo>
                  <a:lnTo>
                    <a:pt x="388" y="693"/>
                  </a:lnTo>
                  <a:lnTo>
                    <a:pt x="405" y="669"/>
                  </a:lnTo>
                  <a:lnTo>
                    <a:pt x="420" y="645"/>
                  </a:lnTo>
                  <a:lnTo>
                    <a:pt x="436" y="621"/>
                  </a:lnTo>
                  <a:lnTo>
                    <a:pt x="451" y="600"/>
                  </a:lnTo>
                  <a:lnTo>
                    <a:pt x="465" y="578"/>
                  </a:lnTo>
                  <a:lnTo>
                    <a:pt x="480" y="559"/>
                  </a:lnTo>
                  <a:lnTo>
                    <a:pt x="492" y="543"/>
                  </a:lnTo>
                  <a:lnTo>
                    <a:pt x="513" y="514"/>
                  </a:lnTo>
                  <a:lnTo>
                    <a:pt x="527" y="495"/>
                  </a:lnTo>
                  <a:lnTo>
                    <a:pt x="505" y="515"/>
                  </a:lnTo>
                  <a:lnTo>
                    <a:pt x="481" y="538"/>
                  </a:lnTo>
                  <a:lnTo>
                    <a:pt x="457" y="559"/>
                  </a:lnTo>
                  <a:lnTo>
                    <a:pt x="433" y="582"/>
                  </a:lnTo>
                  <a:lnTo>
                    <a:pt x="408" y="606"/>
                  </a:lnTo>
                  <a:lnTo>
                    <a:pt x="383" y="628"/>
                  </a:lnTo>
                  <a:lnTo>
                    <a:pt x="357" y="651"/>
                  </a:lnTo>
                  <a:lnTo>
                    <a:pt x="331" y="673"/>
                  </a:lnTo>
                  <a:lnTo>
                    <a:pt x="305" y="695"/>
                  </a:lnTo>
                  <a:lnTo>
                    <a:pt x="278" y="716"/>
                  </a:lnTo>
                  <a:lnTo>
                    <a:pt x="250" y="735"/>
                  </a:lnTo>
                  <a:lnTo>
                    <a:pt x="222" y="753"/>
                  </a:lnTo>
                  <a:lnTo>
                    <a:pt x="194" y="768"/>
                  </a:lnTo>
                  <a:lnTo>
                    <a:pt x="165" y="783"/>
                  </a:lnTo>
                  <a:lnTo>
                    <a:pt x="135" y="794"/>
                  </a:lnTo>
                  <a:lnTo>
                    <a:pt x="105" y="803"/>
                  </a:lnTo>
                  <a:lnTo>
                    <a:pt x="48" y="807"/>
                  </a:lnTo>
                  <a:lnTo>
                    <a:pt x="13" y="791"/>
                  </a:lnTo>
                  <a:lnTo>
                    <a:pt x="0" y="752"/>
                  </a:lnTo>
                  <a:lnTo>
                    <a:pt x="11" y="697"/>
                  </a:lnTo>
                  <a:lnTo>
                    <a:pt x="21" y="676"/>
                  </a:lnTo>
                  <a:lnTo>
                    <a:pt x="38" y="645"/>
                  </a:lnTo>
                  <a:lnTo>
                    <a:pt x="61" y="607"/>
                  </a:lnTo>
                  <a:lnTo>
                    <a:pt x="76" y="584"/>
                  </a:lnTo>
                  <a:lnTo>
                    <a:pt x="90" y="560"/>
                  </a:lnTo>
                  <a:lnTo>
                    <a:pt x="106" y="537"/>
                  </a:lnTo>
                  <a:lnTo>
                    <a:pt x="123" y="511"/>
                  </a:lnTo>
                  <a:lnTo>
                    <a:pt x="141" y="483"/>
                  </a:lnTo>
                  <a:lnTo>
                    <a:pt x="160" y="456"/>
                  </a:lnTo>
                  <a:lnTo>
                    <a:pt x="179" y="429"/>
                  </a:lnTo>
                  <a:lnTo>
                    <a:pt x="198" y="400"/>
                  </a:lnTo>
                  <a:lnTo>
                    <a:pt x="218" y="372"/>
                  </a:lnTo>
                  <a:lnTo>
                    <a:pt x="238" y="343"/>
                  </a:lnTo>
                  <a:lnTo>
                    <a:pt x="259" y="315"/>
                  </a:lnTo>
                  <a:lnTo>
                    <a:pt x="279" y="286"/>
                  </a:lnTo>
                  <a:lnTo>
                    <a:pt x="299" y="258"/>
                  </a:lnTo>
                  <a:lnTo>
                    <a:pt x="319" y="232"/>
                  </a:lnTo>
                  <a:lnTo>
                    <a:pt x="338" y="204"/>
                  </a:lnTo>
                  <a:lnTo>
                    <a:pt x="357" y="179"/>
                  </a:lnTo>
                  <a:lnTo>
                    <a:pt x="375" y="156"/>
                  </a:lnTo>
                  <a:lnTo>
                    <a:pt x="393" y="133"/>
                  </a:lnTo>
                  <a:lnTo>
                    <a:pt x="410" y="112"/>
                  </a:lnTo>
                  <a:lnTo>
                    <a:pt x="425" y="93"/>
                  </a:lnTo>
                  <a:lnTo>
                    <a:pt x="452" y="59"/>
                  </a:lnTo>
                  <a:lnTo>
                    <a:pt x="475" y="36"/>
                  </a:lnTo>
                  <a:lnTo>
                    <a:pt x="490" y="21"/>
                  </a:lnTo>
                  <a:lnTo>
                    <a:pt x="519" y="14"/>
                  </a:lnTo>
                  <a:lnTo>
                    <a:pt x="525" y="44"/>
                  </a:lnTo>
                  <a:lnTo>
                    <a:pt x="513" y="74"/>
                  </a:lnTo>
                  <a:lnTo>
                    <a:pt x="501" y="97"/>
                  </a:lnTo>
                  <a:lnTo>
                    <a:pt x="487" y="126"/>
                  </a:lnTo>
                  <a:lnTo>
                    <a:pt x="469" y="158"/>
                  </a:lnTo>
                  <a:lnTo>
                    <a:pt x="450" y="194"/>
                  </a:lnTo>
                  <a:lnTo>
                    <a:pt x="429" y="230"/>
                  </a:lnTo>
                  <a:lnTo>
                    <a:pt x="407" y="268"/>
                  </a:lnTo>
                  <a:lnTo>
                    <a:pt x="385" y="308"/>
                  </a:lnTo>
                  <a:lnTo>
                    <a:pt x="362" y="346"/>
                  </a:lnTo>
                  <a:lnTo>
                    <a:pt x="341" y="384"/>
                  </a:lnTo>
                  <a:lnTo>
                    <a:pt x="320" y="418"/>
                  </a:lnTo>
                  <a:lnTo>
                    <a:pt x="301" y="450"/>
                  </a:lnTo>
                  <a:lnTo>
                    <a:pt x="286" y="480"/>
                  </a:lnTo>
                  <a:lnTo>
                    <a:pt x="263" y="521"/>
                  </a:lnTo>
                  <a:lnTo>
                    <a:pt x="263" y="5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1" name="Freeform 19"/>
            <p:cNvSpPr>
              <a:spLocks/>
            </p:cNvSpPr>
            <p:nvPr/>
          </p:nvSpPr>
          <p:spPr bwMode="auto">
            <a:xfrm>
              <a:off x="4756" y="2859"/>
              <a:ext cx="259" cy="221"/>
            </a:xfrm>
            <a:custGeom>
              <a:avLst/>
              <a:gdLst>
                <a:gd name="T0" fmla="*/ 345 w 1294"/>
                <a:gd name="T1" fmla="*/ 87 h 1105"/>
                <a:gd name="T2" fmla="*/ 388 w 1294"/>
                <a:gd name="T3" fmla="*/ 7 h 1105"/>
                <a:gd name="T4" fmla="*/ 495 w 1294"/>
                <a:gd name="T5" fmla="*/ 68 h 1105"/>
                <a:gd name="T6" fmla="*/ 563 w 1294"/>
                <a:gd name="T7" fmla="*/ 168 h 1105"/>
                <a:gd name="T8" fmla="*/ 637 w 1294"/>
                <a:gd name="T9" fmla="*/ 262 h 1105"/>
                <a:gd name="T10" fmla="*/ 688 w 1294"/>
                <a:gd name="T11" fmla="*/ 271 h 1105"/>
                <a:gd name="T12" fmla="*/ 774 w 1294"/>
                <a:gd name="T13" fmla="*/ 213 h 1105"/>
                <a:gd name="T14" fmla="*/ 885 w 1294"/>
                <a:gd name="T15" fmla="*/ 140 h 1105"/>
                <a:gd name="T16" fmla="*/ 1000 w 1294"/>
                <a:gd name="T17" fmla="*/ 68 h 1105"/>
                <a:gd name="T18" fmla="*/ 1105 w 1294"/>
                <a:gd name="T19" fmla="*/ 16 h 1105"/>
                <a:gd name="T20" fmla="*/ 1220 w 1294"/>
                <a:gd name="T21" fmla="*/ 15 h 1105"/>
                <a:gd name="T22" fmla="*/ 1188 w 1294"/>
                <a:gd name="T23" fmla="*/ 79 h 1105"/>
                <a:gd name="T24" fmla="*/ 1126 w 1294"/>
                <a:gd name="T25" fmla="*/ 160 h 1105"/>
                <a:gd name="T26" fmla="*/ 1060 w 1294"/>
                <a:gd name="T27" fmla="*/ 247 h 1105"/>
                <a:gd name="T28" fmla="*/ 1002 w 1294"/>
                <a:gd name="T29" fmla="*/ 338 h 1105"/>
                <a:gd name="T30" fmla="*/ 956 w 1294"/>
                <a:gd name="T31" fmla="*/ 501 h 1105"/>
                <a:gd name="T32" fmla="*/ 1010 w 1294"/>
                <a:gd name="T33" fmla="*/ 584 h 1105"/>
                <a:gd name="T34" fmla="*/ 1061 w 1294"/>
                <a:gd name="T35" fmla="*/ 628 h 1105"/>
                <a:gd name="T36" fmla="*/ 1114 w 1294"/>
                <a:gd name="T37" fmla="*/ 673 h 1105"/>
                <a:gd name="T38" fmla="*/ 1174 w 1294"/>
                <a:gd name="T39" fmla="*/ 725 h 1105"/>
                <a:gd name="T40" fmla="*/ 1242 w 1294"/>
                <a:gd name="T41" fmla="*/ 792 h 1105"/>
                <a:gd name="T42" fmla="*/ 1290 w 1294"/>
                <a:gd name="T43" fmla="*/ 883 h 1105"/>
                <a:gd name="T44" fmla="*/ 702 w 1294"/>
                <a:gd name="T45" fmla="*/ 780 h 1105"/>
                <a:gd name="T46" fmla="*/ 657 w 1294"/>
                <a:gd name="T47" fmla="*/ 893 h 1105"/>
                <a:gd name="T48" fmla="*/ 612 w 1294"/>
                <a:gd name="T49" fmla="*/ 991 h 1105"/>
                <a:gd name="T50" fmla="*/ 546 w 1294"/>
                <a:gd name="T51" fmla="*/ 1090 h 1105"/>
                <a:gd name="T52" fmla="*/ 473 w 1294"/>
                <a:gd name="T53" fmla="*/ 1053 h 1105"/>
                <a:gd name="T54" fmla="*/ 438 w 1294"/>
                <a:gd name="T55" fmla="*/ 749 h 1105"/>
                <a:gd name="T56" fmla="*/ 55 w 1294"/>
                <a:gd name="T57" fmla="*/ 716 h 1105"/>
                <a:gd name="T58" fmla="*/ 14 w 1294"/>
                <a:gd name="T59" fmla="*/ 627 h 1105"/>
                <a:gd name="T60" fmla="*/ 65 w 1294"/>
                <a:gd name="T61" fmla="*/ 577 h 1105"/>
                <a:gd name="T62" fmla="*/ 139 w 1294"/>
                <a:gd name="T63" fmla="*/ 520 h 1105"/>
                <a:gd name="T64" fmla="*/ 216 w 1294"/>
                <a:gd name="T65" fmla="*/ 466 h 1105"/>
                <a:gd name="T66" fmla="*/ 304 w 1294"/>
                <a:gd name="T67" fmla="*/ 422 h 1105"/>
                <a:gd name="T68" fmla="*/ 334 w 1294"/>
                <a:gd name="T69" fmla="*/ 473 h 1105"/>
                <a:gd name="T70" fmla="*/ 255 w 1294"/>
                <a:gd name="T71" fmla="*/ 534 h 1105"/>
                <a:gd name="T72" fmla="*/ 154 w 1294"/>
                <a:gd name="T73" fmla="*/ 597 h 1105"/>
                <a:gd name="T74" fmla="*/ 72 w 1294"/>
                <a:gd name="T75" fmla="*/ 643 h 1105"/>
                <a:gd name="T76" fmla="*/ 130 w 1294"/>
                <a:gd name="T77" fmla="*/ 675 h 1105"/>
                <a:gd name="T78" fmla="*/ 493 w 1294"/>
                <a:gd name="T79" fmla="*/ 711 h 1105"/>
                <a:gd name="T80" fmla="*/ 530 w 1294"/>
                <a:gd name="T81" fmla="*/ 926 h 1105"/>
                <a:gd name="T82" fmla="*/ 578 w 1294"/>
                <a:gd name="T83" fmla="*/ 927 h 1105"/>
                <a:gd name="T84" fmla="*/ 632 w 1294"/>
                <a:gd name="T85" fmla="*/ 840 h 1105"/>
                <a:gd name="T86" fmla="*/ 700 w 1294"/>
                <a:gd name="T87" fmla="*/ 730 h 1105"/>
                <a:gd name="T88" fmla="*/ 1044 w 1294"/>
                <a:gd name="T89" fmla="*/ 788 h 1105"/>
                <a:gd name="T90" fmla="*/ 1112 w 1294"/>
                <a:gd name="T91" fmla="*/ 765 h 1105"/>
                <a:gd name="T92" fmla="*/ 1025 w 1294"/>
                <a:gd name="T93" fmla="*/ 707 h 1105"/>
                <a:gd name="T94" fmla="*/ 937 w 1294"/>
                <a:gd name="T95" fmla="*/ 631 h 1105"/>
                <a:gd name="T96" fmla="*/ 871 w 1294"/>
                <a:gd name="T97" fmla="*/ 514 h 1105"/>
                <a:gd name="T98" fmla="*/ 905 w 1294"/>
                <a:gd name="T99" fmla="*/ 410 h 1105"/>
                <a:gd name="T100" fmla="*/ 965 w 1294"/>
                <a:gd name="T101" fmla="*/ 321 h 1105"/>
                <a:gd name="T102" fmla="*/ 1030 w 1294"/>
                <a:gd name="T103" fmla="*/ 205 h 1105"/>
                <a:gd name="T104" fmla="*/ 1078 w 1294"/>
                <a:gd name="T105" fmla="*/ 97 h 1105"/>
                <a:gd name="T106" fmla="*/ 947 w 1294"/>
                <a:gd name="T107" fmla="*/ 160 h 1105"/>
                <a:gd name="T108" fmla="*/ 873 w 1294"/>
                <a:gd name="T109" fmla="*/ 204 h 1105"/>
                <a:gd name="T110" fmla="*/ 799 w 1294"/>
                <a:gd name="T111" fmla="*/ 250 h 1105"/>
                <a:gd name="T112" fmla="*/ 727 w 1294"/>
                <a:gd name="T113" fmla="*/ 296 h 1105"/>
                <a:gd name="T114" fmla="*/ 657 w 1294"/>
                <a:gd name="T115" fmla="*/ 327 h 1105"/>
                <a:gd name="T116" fmla="*/ 582 w 1294"/>
                <a:gd name="T117" fmla="*/ 271 h 1105"/>
                <a:gd name="T118" fmla="*/ 488 w 1294"/>
                <a:gd name="T119" fmla="*/ 168 h 1105"/>
                <a:gd name="T120" fmla="*/ 445 w 1294"/>
                <a:gd name="T121" fmla="*/ 114 h 1105"/>
                <a:gd name="T122" fmla="*/ 400 w 1294"/>
                <a:gd name="T123" fmla="*/ 60 h 1105"/>
                <a:gd name="T124" fmla="*/ 349 w 1294"/>
                <a:gd name="T125" fmla="*/ 41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105">
                  <a:moveTo>
                    <a:pt x="349" y="413"/>
                  </a:moveTo>
                  <a:lnTo>
                    <a:pt x="339" y="205"/>
                  </a:lnTo>
                  <a:lnTo>
                    <a:pt x="345" y="87"/>
                  </a:lnTo>
                  <a:lnTo>
                    <a:pt x="354" y="42"/>
                  </a:lnTo>
                  <a:lnTo>
                    <a:pt x="367" y="13"/>
                  </a:lnTo>
                  <a:lnTo>
                    <a:pt x="388" y="7"/>
                  </a:lnTo>
                  <a:lnTo>
                    <a:pt x="420" y="14"/>
                  </a:lnTo>
                  <a:lnTo>
                    <a:pt x="469" y="39"/>
                  </a:lnTo>
                  <a:lnTo>
                    <a:pt x="495" y="68"/>
                  </a:lnTo>
                  <a:lnTo>
                    <a:pt x="518" y="100"/>
                  </a:lnTo>
                  <a:lnTo>
                    <a:pt x="540" y="134"/>
                  </a:lnTo>
                  <a:lnTo>
                    <a:pt x="563" y="168"/>
                  </a:lnTo>
                  <a:lnTo>
                    <a:pt x="585" y="201"/>
                  </a:lnTo>
                  <a:lnTo>
                    <a:pt x="609" y="233"/>
                  </a:lnTo>
                  <a:lnTo>
                    <a:pt x="637" y="262"/>
                  </a:lnTo>
                  <a:lnTo>
                    <a:pt x="651" y="274"/>
                  </a:lnTo>
                  <a:lnTo>
                    <a:pt x="666" y="286"/>
                  </a:lnTo>
                  <a:lnTo>
                    <a:pt x="688" y="271"/>
                  </a:lnTo>
                  <a:lnTo>
                    <a:pt x="714" y="255"/>
                  </a:lnTo>
                  <a:lnTo>
                    <a:pt x="742" y="236"/>
                  </a:lnTo>
                  <a:lnTo>
                    <a:pt x="774" y="213"/>
                  </a:lnTo>
                  <a:lnTo>
                    <a:pt x="810" y="190"/>
                  </a:lnTo>
                  <a:lnTo>
                    <a:pt x="847" y="165"/>
                  </a:lnTo>
                  <a:lnTo>
                    <a:pt x="885" y="140"/>
                  </a:lnTo>
                  <a:lnTo>
                    <a:pt x="923" y="115"/>
                  </a:lnTo>
                  <a:lnTo>
                    <a:pt x="962" y="91"/>
                  </a:lnTo>
                  <a:lnTo>
                    <a:pt x="1000" y="68"/>
                  </a:lnTo>
                  <a:lnTo>
                    <a:pt x="1037" y="48"/>
                  </a:lnTo>
                  <a:lnTo>
                    <a:pt x="1073" y="30"/>
                  </a:lnTo>
                  <a:lnTo>
                    <a:pt x="1105" y="16"/>
                  </a:lnTo>
                  <a:lnTo>
                    <a:pt x="1135" y="7"/>
                  </a:lnTo>
                  <a:lnTo>
                    <a:pt x="1181" y="0"/>
                  </a:lnTo>
                  <a:lnTo>
                    <a:pt x="1220" y="15"/>
                  </a:lnTo>
                  <a:lnTo>
                    <a:pt x="1219" y="30"/>
                  </a:lnTo>
                  <a:lnTo>
                    <a:pt x="1205" y="54"/>
                  </a:lnTo>
                  <a:lnTo>
                    <a:pt x="1188" y="79"/>
                  </a:lnTo>
                  <a:lnTo>
                    <a:pt x="1168" y="105"/>
                  </a:lnTo>
                  <a:lnTo>
                    <a:pt x="1148" y="133"/>
                  </a:lnTo>
                  <a:lnTo>
                    <a:pt x="1126" y="160"/>
                  </a:lnTo>
                  <a:lnTo>
                    <a:pt x="1104" y="188"/>
                  </a:lnTo>
                  <a:lnTo>
                    <a:pt x="1081" y="218"/>
                  </a:lnTo>
                  <a:lnTo>
                    <a:pt x="1060" y="247"/>
                  </a:lnTo>
                  <a:lnTo>
                    <a:pt x="1040" y="277"/>
                  </a:lnTo>
                  <a:lnTo>
                    <a:pt x="1019" y="307"/>
                  </a:lnTo>
                  <a:lnTo>
                    <a:pt x="1002" y="338"/>
                  </a:lnTo>
                  <a:lnTo>
                    <a:pt x="973" y="402"/>
                  </a:lnTo>
                  <a:lnTo>
                    <a:pt x="958" y="467"/>
                  </a:lnTo>
                  <a:lnTo>
                    <a:pt x="956" y="501"/>
                  </a:lnTo>
                  <a:lnTo>
                    <a:pt x="959" y="534"/>
                  </a:lnTo>
                  <a:lnTo>
                    <a:pt x="993" y="568"/>
                  </a:lnTo>
                  <a:lnTo>
                    <a:pt x="1010" y="584"/>
                  </a:lnTo>
                  <a:lnTo>
                    <a:pt x="1028" y="599"/>
                  </a:lnTo>
                  <a:lnTo>
                    <a:pt x="1044" y="613"/>
                  </a:lnTo>
                  <a:lnTo>
                    <a:pt x="1061" y="628"/>
                  </a:lnTo>
                  <a:lnTo>
                    <a:pt x="1079" y="642"/>
                  </a:lnTo>
                  <a:lnTo>
                    <a:pt x="1097" y="657"/>
                  </a:lnTo>
                  <a:lnTo>
                    <a:pt x="1114" y="673"/>
                  </a:lnTo>
                  <a:lnTo>
                    <a:pt x="1133" y="689"/>
                  </a:lnTo>
                  <a:lnTo>
                    <a:pt x="1152" y="706"/>
                  </a:lnTo>
                  <a:lnTo>
                    <a:pt x="1174" y="725"/>
                  </a:lnTo>
                  <a:lnTo>
                    <a:pt x="1195" y="745"/>
                  </a:lnTo>
                  <a:lnTo>
                    <a:pt x="1218" y="768"/>
                  </a:lnTo>
                  <a:lnTo>
                    <a:pt x="1242" y="792"/>
                  </a:lnTo>
                  <a:lnTo>
                    <a:pt x="1267" y="819"/>
                  </a:lnTo>
                  <a:lnTo>
                    <a:pt x="1294" y="868"/>
                  </a:lnTo>
                  <a:lnTo>
                    <a:pt x="1290" y="883"/>
                  </a:lnTo>
                  <a:lnTo>
                    <a:pt x="1281" y="894"/>
                  </a:lnTo>
                  <a:lnTo>
                    <a:pt x="1237" y="907"/>
                  </a:lnTo>
                  <a:lnTo>
                    <a:pt x="702" y="780"/>
                  </a:lnTo>
                  <a:lnTo>
                    <a:pt x="679" y="838"/>
                  </a:lnTo>
                  <a:lnTo>
                    <a:pt x="669" y="866"/>
                  </a:lnTo>
                  <a:lnTo>
                    <a:pt x="657" y="893"/>
                  </a:lnTo>
                  <a:lnTo>
                    <a:pt x="634" y="945"/>
                  </a:lnTo>
                  <a:lnTo>
                    <a:pt x="624" y="969"/>
                  </a:lnTo>
                  <a:lnTo>
                    <a:pt x="612" y="991"/>
                  </a:lnTo>
                  <a:lnTo>
                    <a:pt x="589" y="1031"/>
                  </a:lnTo>
                  <a:lnTo>
                    <a:pt x="568" y="1065"/>
                  </a:lnTo>
                  <a:lnTo>
                    <a:pt x="546" y="1090"/>
                  </a:lnTo>
                  <a:lnTo>
                    <a:pt x="527" y="1105"/>
                  </a:lnTo>
                  <a:lnTo>
                    <a:pt x="495" y="1105"/>
                  </a:lnTo>
                  <a:lnTo>
                    <a:pt x="473" y="1053"/>
                  </a:lnTo>
                  <a:lnTo>
                    <a:pt x="464" y="942"/>
                  </a:lnTo>
                  <a:lnTo>
                    <a:pt x="471" y="762"/>
                  </a:lnTo>
                  <a:lnTo>
                    <a:pt x="438" y="749"/>
                  </a:lnTo>
                  <a:lnTo>
                    <a:pt x="376" y="743"/>
                  </a:lnTo>
                  <a:lnTo>
                    <a:pt x="210" y="737"/>
                  </a:lnTo>
                  <a:lnTo>
                    <a:pt x="55" y="716"/>
                  </a:lnTo>
                  <a:lnTo>
                    <a:pt x="10" y="689"/>
                  </a:lnTo>
                  <a:lnTo>
                    <a:pt x="0" y="649"/>
                  </a:lnTo>
                  <a:lnTo>
                    <a:pt x="14" y="627"/>
                  </a:lnTo>
                  <a:lnTo>
                    <a:pt x="27" y="612"/>
                  </a:lnTo>
                  <a:lnTo>
                    <a:pt x="45" y="594"/>
                  </a:lnTo>
                  <a:lnTo>
                    <a:pt x="65" y="577"/>
                  </a:lnTo>
                  <a:lnTo>
                    <a:pt x="89" y="558"/>
                  </a:lnTo>
                  <a:lnTo>
                    <a:pt x="112" y="539"/>
                  </a:lnTo>
                  <a:lnTo>
                    <a:pt x="139" y="520"/>
                  </a:lnTo>
                  <a:lnTo>
                    <a:pt x="165" y="501"/>
                  </a:lnTo>
                  <a:lnTo>
                    <a:pt x="191" y="483"/>
                  </a:lnTo>
                  <a:lnTo>
                    <a:pt x="216" y="466"/>
                  </a:lnTo>
                  <a:lnTo>
                    <a:pt x="238" y="452"/>
                  </a:lnTo>
                  <a:lnTo>
                    <a:pt x="278" y="431"/>
                  </a:lnTo>
                  <a:lnTo>
                    <a:pt x="304" y="422"/>
                  </a:lnTo>
                  <a:lnTo>
                    <a:pt x="349" y="432"/>
                  </a:lnTo>
                  <a:lnTo>
                    <a:pt x="348" y="457"/>
                  </a:lnTo>
                  <a:lnTo>
                    <a:pt x="334" y="473"/>
                  </a:lnTo>
                  <a:lnTo>
                    <a:pt x="312" y="492"/>
                  </a:lnTo>
                  <a:lnTo>
                    <a:pt x="286" y="513"/>
                  </a:lnTo>
                  <a:lnTo>
                    <a:pt x="255" y="534"/>
                  </a:lnTo>
                  <a:lnTo>
                    <a:pt x="222" y="555"/>
                  </a:lnTo>
                  <a:lnTo>
                    <a:pt x="189" y="577"/>
                  </a:lnTo>
                  <a:lnTo>
                    <a:pt x="154" y="597"/>
                  </a:lnTo>
                  <a:lnTo>
                    <a:pt x="123" y="615"/>
                  </a:lnTo>
                  <a:lnTo>
                    <a:pt x="95" y="630"/>
                  </a:lnTo>
                  <a:lnTo>
                    <a:pt x="72" y="643"/>
                  </a:lnTo>
                  <a:lnTo>
                    <a:pt x="48" y="659"/>
                  </a:lnTo>
                  <a:lnTo>
                    <a:pt x="77" y="669"/>
                  </a:lnTo>
                  <a:lnTo>
                    <a:pt x="130" y="675"/>
                  </a:lnTo>
                  <a:lnTo>
                    <a:pt x="284" y="681"/>
                  </a:lnTo>
                  <a:lnTo>
                    <a:pt x="437" y="695"/>
                  </a:lnTo>
                  <a:lnTo>
                    <a:pt x="493" y="711"/>
                  </a:lnTo>
                  <a:lnTo>
                    <a:pt x="524" y="736"/>
                  </a:lnTo>
                  <a:lnTo>
                    <a:pt x="531" y="851"/>
                  </a:lnTo>
                  <a:lnTo>
                    <a:pt x="530" y="926"/>
                  </a:lnTo>
                  <a:lnTo>
                    <a:pt x="532" y="982"/>
                  </a:lnTo>
                  <a:lnTo>
                    <a:pt x="556" y="954"/>
                  </a:lnTo>
                  <a:lnTo>
                    <a:pt x="578" y="927"/>
                  </a:lnTo>
                  <a:lnTo>
                    <a:pt x="599" y="900"/>
                  </a:lnTo>
                  <a:lnTo>
                    <a:pt x="616" y="870"/>
                  </a:lnTo>
                  <a:lnTo>
                    <a:pt x="632" y="840"/>
                  </a:lnTo>
                  <a:lnTo>
                    <a:pt x="646" y="809"/>
                  </a:lnTo>
                  <a:lnTo>
                    <a:pt x="671" y="743"/>
                  </a:lnTo>
                  <a:lnTo>
                    <a:pt x="700" y="730"/>
                  </a:lnTo>
                  <a:lnTo>
                    <a:pt x="814" y="752"/>
                  </a:lnTo>
                  <a:lnTo>
                    <a:pt x="929" y="770"/>
                  </a:lnTo>
                  <a:lnTo>
                    <a:pt x="1044" y="788"/>
                  </a:lnTo>
                  <a:lnTo>
                    <a:pt x="1160" y="806"/>
                  </a:lnTo>
                  <a:lnTo>
                    <a:pt x="1129" y="777"/>
                  </a:lnTo>
                  <a:lnTo>
                    <a:pt x="1112" y="765"/>
                  </a:lnTo>
                  <a:lnTo>
                    <a:pt x="1094" y="754"/>
                  </a:lnTo>
                  <a:lnTo>
                    <a:pt x="1060" y="731"/>
                  </a:lnTo>
                  <a:lnTo>
                    <a:pt x="1025" y="707"/>
                  </a:lnTo>
                  <a:lnTo>
                    <a:pt x="999" y="686"/>
                  </a:lnTo>
                  <a:lnTo>
                    <a:pt x="977" y="667"/>
                  </a:lnTo>
                  <a:lnTo>
                    <a:pt x="937" y="631"/>
                  </a:lnTo>
                  <a:lnTo>
                    <a:pt x="909" y="598"/>
                  </a:lnTo>
                  <a:lnTo>
                    <a:pt x="889" y="568"/>
                  </a:lnTo>
                  <a:lnTo>
                    <a:pt x="871" y="514"/>
                  </a:lnTo>
                  <a:lnTo>
                    <a:pt x="879" y="463"/>
                  </a:lnTo>
                  <a:lnTo>
                    <a:pt x="890" y="437"/>
                  </a:lnTo>
                  <a:lnTo>
                    <a:pt x="905" y="410"/>
                  </a:lnTo>
                  <a:lnTo>
                    <a:pt x="923" y="383"/>
                  </a:lnTo>
                  <a:lnTo>
                    <a:pt x="943" y="353"/>
                  </a:lnTo>
                  <a:lnTo>
                    <a:pt x="965" y="321"/>
                  </a:lnTo>
                  <a:lnTo>
                    <a:pt x="987" y="287"/>
                  </a:lnTo>
                  <a:lnTo>
                    <a:pt x="1009" y="248"/>
                  </a:lnTo>
                  <a:lnTo>
                    <a:pt x="1030" y="205"/>
                  </a:lnTo>
                  <a:lnTo>
                    <a:pt x="1053" y="150"/>
                  </a:lnTo>
                  <a:lnTo>
                    <a:pt x="1063" y="123"/>
                  </a:lnTo>
                  <a:lnTo>
                    <a:pt x="1078" y="97"/>
                  </a:lnTo>
                  <a:lnTo>
                    <a:pt x="1024" y="119"/>
                  </a:lnTo>
                  <a:lnTo>
                    <a:pt x="973" y="146"/>
                  </a:lnTo>
                  <a:lnTo>
                    <a:pt x="947" y="160"/>
                  </a:lnTo>
                  <a:lnTo>
                    <a:pt x="922" y="174"/>
                  </a:lnTo>
                  <a:lnTo>
                    <a:pt x="897" y="188"/>
                  </a:lnTo>
                  <a:lnTo>
                    <a:pt x="873" y="204"/>
                  </a:lnTo>
                  <a:lnTo>
                    <a:pt x="848" y="219"/>
                  </a:lnTo>
                  <a:lnTo>
                    <a:pt x="824" y="235"/>
                  </a:lnTo>
                  <a:lnTo>
                    <a:pt x="799" y="250"/>
                  </a:lnTo>
                  <a:lnTo>
                    <a:pt x="776" y="266"/>
                  </a:lnTo>
                  <a:lnTo>
                    <a:pt x="751" y="281"/>
                  </a:lnTo>
                  <a:lnTo>
                    <a:pt x="727" y="296"/>
                  </a:lnTo>
                  <a:lnTo>
                    <a:pt x="702" y="312"/>
                  </a:lnTo>
                  <a:lnTo>
                    <a:pt x="677" y="327"/>
                  </a:lnTo>
                  <a:lnTo>
                    <a:pt x="657" y="327"/>
                  </a:lnTo>
                  <a:lnTo>
                    <a:pt x="618" y="301"/>
                  </a:lnTo>
                  <a:lnTo>
                    <a:pt x="600" y="287"/>
                  </a:lnTo>
                  <a:lnTo>
                    <a:pt x="582" y="271"/>
                  </a:lnTo>
                  <a:lnTo>
                    <a:pt x="550" y="238"/>
                  </a:lnTo>
                  <a:lnTo>
                    <a:pt x="518" y="204"/>
                  </a:lnTo>
                  <a:lnTo>
                    <a:pt x="488" y="168"/>
                  </a:lnTo>
                  <a:lnTo>
                    <a:pt x="474" y="149"/>
                  </a:lnTo>
                  <a:lnTo>
                    <a:pt x="460" y="131"/>
                  </a:lnTo>
                  <a:lnTo>
                    <a:pt x="445" y="114"/>
                  </a:lnTo>
                  <a:lnTo>
                    <a:pt x="430" y="95"/>
                  </a:lnTo>
                  <a:lnTo>
                    <a:pt x="416" y="78"/>
                  </a:lnTo>
                  <a:lnTo>
                    <a:pt x="400" y="60"/>
                  </a:lnTo>
                  <a:lnTo>
                    <a:pt x="382" y="232"/>
                  </a:lnTo>
                  <a:lnTo>
                    <a:pt x="389" y="406"/>
                  </a:lnTo>
                  <a:lnTo>
                    <a:pt x="349" y="413"/>
                  </a:lnTo>
                  <a:lnTo>
                    <a:pt x="349" y="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72" name="Group 20"/>
          <p:cNvGrpSpPr>
            <a:grpSpLocks/>
          </p:cNvGrpSpPr>
          <p:nvPr/>
        </p:nvGrpSpPr>
        <p:grpSpPr bwMode="auto">
          <a:xfrm>
            <a:off x="8153403" y="516733"/>
            <a:ext cx="307975" cy="217885"/>
            <a:chOff x="4800" y="2595"/>
            <a:chExt cx="216" cy="203"/>
          </a:xfrm>
        </p:grpSpPr>
        <p:sp>
          <p:nvSpPr>
            <p:cNvPr id="74773" name="Freeform 21"/>
            <p:cNvSpPr>
              <a:spLocks/>
            </p:cNvSpPr>
            <p:nvPr/>
          </p:nvSpPr>
          <p:spPr bwMode="auto">
            <a:xfrm>
              <a:off x="4818" y="2606"/>
              <a:ext cx="177" cy="167"/>
            </a:xfrm>
            <a:custGeom>
              <a:avLst/>
              <a:gdLst>
                <a:gd name="T0" fmla="*/ 187 w 885"/>
                <a:gd name="T1" fmla="*/ 510 h 836"/>
                <a:gd name="T2" fmla="*/ 245 w 885"/>
                <a:gd name="T3" fmla="*/ 453 h 836"/>
                <a:gd name="T4" fmla="*/ 318 w 885"/>
                <a:gd name="T5" fmla="*/ 383 h 836"/>
                <a:gd name="T6" fmla="*/ 400 w 885"/>
                <a:gd name="T7" fmla="*/ 308 h 836"/>
                <a:gd name="T8" fmla="*/ 486 w 885"/>
                <a:gd name="T9" fmla="*/ 236 h 836"/>
                <a:gd name="T10" fmla="*/ 570 w 885"/>
                <a:gd name="T11" fmla="*/ 172 h 836"/>
                <a:gd name="T12" fmla="*/ 648 w 885"/>
                <a:gd name="T13" fmla="*/ 123 h 836"/>
                <a:gd name="T14" fmla="*/ 757 w 885"/>
                <a:gd name="T15" fmla="*/ 101 h 836"/>
                <a:gd name="T16" fmla="*/ 773 w 885"/>
                <a:gd name="T17" fmla="*/ 226 h 836"/>
                <a:gd name="T18" fmla="*/ 731 w 885"/>
                <a:gd name="T19" fmla="*/ 318 h 836"/>
                <a:gd name="T20" fmla="*/ 670 w 885"/>
                <a:gd name="T21" fmla="*/ 406 h 836"/>
                <a:gd name="T22" fmla="*/ 600 w 885"/>
                <a:gd name="T23" fmla="*/ 489 h 836"/>
                <a:gd name="T24" fmla="*/ 534 w 885"/>
                <a:gd name="T25" fmla="*/ 571 h 836"/>
                <a:gd name="T26" fmla="*/ 516 w 885"/>
                <a:gd name="T27" fmla="*/ 612 h 836"/>
                <a:gd name="T28" fmla="*/ 569 w 885"/>
                <a:gd name="T29" fmla="*/ 568 h 836"/>
                <a:gd name="T30" fmla="*/ 625 w 885"/>
                <a:gd name="T31" fmla="*/ 526 h 836"/>
                <a:gd name="T32" fmla="*/ 685 w 885"/>
                <a:gd name="T33" fmla="*/ 488 h 836"/>
                <a:gd name="T34" fmla="*/ 815 w 885"/>
                <a:gd name="T35" fmla="*/ 446 h 836"/>
                <a:gd name="T36" fmla="*/ 883 w 885"/>
                <a:gd name="T37" fmla="*/ 523 h 836"/>
                <a:gd name="T38" fmla="*/ 841 w 885"/>
                <a:gd name="T39" fmla="*/ 612 h 836"/>
                <a:gd name="T40" fmla="*/ 782 w 885"/>
                <a:gd name="T41" fmla="*/ 691 h 836"/>
                <a:gd name="T42" fmla="*/ 738 w 885"/>
                <a:gd name="T43" fmla="*/ 723 h 836"/>
                <a:gd name="T44" fmla="*/ 724 w 885"/>
                <a:gd name="T45" fmla="*/ 605 h 836"/>
                <a:gd name="T46" fmla="*/ 662 w 885"/>
                <a:gd name="T47" fmla="*/ 653 h 836"/>
                <a:gd name="T48" fmla="*/ 606 w 885"/>
                <a:gd name="T49" fmla="*/ 697 h 836"/>
                <a:gd name="T50" fmla="*/ 544 w 885"/>
                <a:gd name="T51" fmla="*/ 742 h 836"/>
                <a:gd name="T52" fmla="*/ 484 w 885"/>
                <a:gd name="T53" fmla="*/ 782 h 836"/>
                <a:gd name="T54" fmla="*/ 391 w 885"/>
                <a:gd name="T55" fmla="*/ 829 h 836"/>
                <a:gd name="T56" fmla="*/ 311 w 885"/>
                <a:gd name="T57" fmla="*/ 755 h 836"/>
                <a:gd name="T58" fmla="*/ 351 w 885"/>
                <a:gd name="T59" fmla="*/ 622 h 836"/>
                <a:gd name="T60" fmla="*/ 392 w 885"/>
                <a:gd name="T61" fmla="*/ 549 h 836"/>
                <a:gd name="T62" fmla="*/ 442 w 885"/>
                <a:gd name="T63" fmla="*/ 482 h 836"/>
                <a:gd name="T64" fmla="*/ 494 w 885"/>
                <a:gd name="T65" fmla="*/ 416 h 836"/>
                <a:gd name="T66" fmla="*/ 516 w 885"/>
                <a:gd name="T67" fmla="*/ 388 h 836"/>
                <a:gd name="T68" fmla="*/ 444 w 885"/>
                <a:gd name="T69" fmla="*/ 458 h 836"/>
                <a:gd name="T70" fmla="*/ 384 w 885"/>
                <a:gd name="T71" fmla="*/ 515 h 836"/>
                <a:gd name="T72" fmla="*/ 316 w 885"/>
                <a:gd name="T73" fmla="*/ 578 h 836"/>
                <a:gd name="T74" fmla="*/ 245 w 885"/>
                <a:gd name="T75" fmla="*/ 639 h 836"/>
                <a:gd name="T76" fmla="*/ 176 w 885"/>
                <a:gd name="T77" fmla="*/ 692 h 836"/>
                <a:gd name="T78" fmla="*/ 112 w 885"/>
                <a:gd name="T79" fmla="*/ 732 h 836"/>
                <a:gd name="T80" fmla="*/ 6 w 885"/>
                <a:gd name="T81" fmla="*/ 729 h 836"/>
                <a:gd name="T82" fmla="*/ 21 w 885"/>
                <a:gd name="T83" fmla="*/ 579 h 836"/>
                <a:gd name="T84" fmla="*/ 76 w 885"/>
                <a:gd name="T85" fmla="*/ 434 h 836"/>
                <a:gd name="T86" fmla="*/ 138 w 885"/>
                <a:gd name="T87" fmla="*/ 306 h 836"/>
                <a:gd name="T88" fmla="*/ 178 w 885"/>
                <a:gd name="T89" fmla="*/ 231 h 836"/>
                <a:gd name="T90" fmla="*/ 234 w 885"/>
                <a:gd name="T91" fmla="*/ 140 h 836"/>
                <a:gd name="T92" fmla="*/ 274 w 885"/>
                <a:gd name="T93" fmla="*/ 82 h 836"/>
                <a:gd name="T94" fmla="*/ 336 w 885"/>
                <a:gd name="T95" fmla="*/ 9 h 836"/>
                <a:gd name="T96" fmla="*/ 373 w 885"/>
                <a:gd name="T97" fmla="*/ 28 h 836"/>
                <a:gd name="T98" fmla="*/ 329 w 885"/>
                <a:gd name="T99" fmla="*/ 155 h 836"/>
                <a:gd name="T100" fmla="*/ 278 w 885"/>
                <a:gd name="T101" fmla="*/ 251 h 836"/>
                <a:gd name="T102" fmla="*/ 223 w 885"/>
                <a:gd name="T103" fmla="*/ 349 h 836"/>
                <a:gd name="T104" fmla="*/ 175 w 885"/>
                <a:gd name="T105" fmla="*/ 451 h 836"/>
                <a:gd name="T106" fmla="*/ 141 w 885"/>
                <a:gd name="T107" fmla="*/ 558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5" h="836">
                  <a:moveTo>
                    <a:pt x="141" y="558"/>
                  </a:moveTo>
                  <a:lnTo>
                    <a:pt x="158" y="539"/>
                  </a:lnTo>
                  <a:lnTo>
                    <a:pt x="187" y="510"/>
                  </a:lnTo>
                  <a:lnTo>
                    <a:pt x="204" y="494"/>
                  </a:lnTo>
                  <a:lnTo>
                    <a:pt x="223" y="473"/>
                  </a:lnTo>
                  <a:lnTo>
                    <a:pt x="245" y="453"/>
                  </a:lnTo>
                  <a:lnTo>
                    <a:pt x="269" y="431"/>
                  </a:lnTo>
                  <a:lnTo>
                    <a:pt x="292" y="407"/>
                  </a:lnTo>
                  <a:lnTo>
                    <a:pt x="318" y="383"/>
                  </a:lnTo>
                  <a:lnTo>
                    <a:pt x="345" y="358"/>
                  </a:lnTo>
                  <a:lnTo>
                    <a:pt x="372" y="333"/>
                  </a:lnTo>
                  <a:lnTo>
                    <a:pt x="400" y="308"/>
                  </a:lnTo>
                  <a:lnTo>
                    <a:pt x="429" y="283"/>
                  </a:lnTo>
                  <a:lnTo>
                    <a:pt x="458" y="260"/>
                  </a:lnTo>
                  <a:lnTo>
                    <a:pt x="486" y="236"/>
                  </a:lnTo>
                  <a:lnTo>
                    <a:pt x="515" y="213"/>
                  </a:lnTo>
                  <a:lnTo>
                    <a:pt x="543" y="192"/>
                  </a:lnTo>
                  <a:lnTo>
                    <a:pt x="570" y="172"/>
                  </a:lnTo>
                  <a:lnTo>
                    <a:pt x="597" y="154"/>
                  </a:lnTo>
                  <a:lnTo>
                    <a:pt x="623" y="137"/>
                  </a:lnTo>
                  <a:lnTo>
                    <a:pt x="648" y="123"/>
                  </a:lnTo>
                  <a:lnTo>
                    <a:pt x="692" y="103"/>
                  </a:lnTo>
                  <a:lnTo>
                    <a:pt x="730" y="95"/>
                  </a:lnTo>
                  <a:lnTo>
                    <a:pt x="757" y="101"/>
                  </a:lnTo>
                  <a:lnTo>
                    <a:pt x="776" y="122"/>
                  </a:lnTo>
                  <a:lnTo>
                    <a:pt x="782" y="161"/>
                  </a:lnTo>
                  <a:lnTo>
                    <a:pt x="773" y="226"/>
                  </a:lnTo>
                  <a:lnTo>
                    <a:pt x="762" y="257"/>
                  </a:lnTo>
                  <a:lnTo>
                    <a:pt x="748" y="288"/>
                  </a:lnTo>
                  <a:lnTo>
                    <a:pt x="731" y="318"/>
                  </a:lnTo>
                  <a:lnTo>
                    <a:pt x="713" y="348"/>
                  </a:lnTo>
                  <a:lnTo>
                    <a:pt x="692" y="377"/>
                  </a:lnTo>
                  <a:lnTo>
                    <a:pt x="670" y="406"/>
                  </a:lnTo>
                  <a:lnTo>
                    <a:pt x="648" y="434"/>
                  </a:lnTo>
                  <a:lnTo>
                    <a:pt x="624" y="462"/>
                  </a:lnTo>
                  <a:lnTo>
                    <a:pt x="600" y="489"/>
                  </a:lnTo>
                  <a:lnTo>
                    <a:pt x="578" y="517"/>
                  </a:lnTo>
                  <a:lnTo>
                    <a:pt x="555" y="544"/>
                  </a:lnTo>
                  <a:lnTo>
                    <a:pt x="534" y="571"/>
                  </a:lnTo>
                  <a:lnTo>
                    <a:pt x="515" y="598"/>
                  </a:lnTo>
                  <a:lnTo>
                    <a:pt x="498" y="625"/>
                  </a:lnTo>
                  <a:lnTo>
                    <a:pt x="516" y="612"/>
                  </a:lnTo>
                  <a:lnTo>
                    <a:pt x="534" y="598"/>
                  </a:lnTo>
                  <a:lnTo>
                    <a:pt x="551" y="584"/>
                  </a:lnTo>
                  <a:lnTo>
                    <a:pt x="569" y="568"/>
                  </a:lnTo>
                  <a:lnTo>
                    <a:pt x="588" y="554"/>
                  </a:lnTo>
                  <a:lnTo>
                    <a:pt x="606" y="540"/>
                  </a:lnTo>
                  <a:lnTo>
                    <a:pt x="625" y="526"/>
                  </a:lnTo>
                  <a:lnTo>
                    <a:pt x="644" y="513"/>
                  </a:lnTo>
                  <a:lnTo>
                    <a:pt x="664" y="500"/>
                  </a:lnTo>
                  <a:lnTo>
                    <a:pt x="685" y="488"/>
                  </a:lnTo>
                  <a:lnTo>
                    <a:pt x="725" y="468"/>
                  </a:lnTo>
                  <a:lnTo>
                    <a:pt x="769" y="453"/>
                  </a:lnTo>
                  <a:lnTo>
                    <a:pt x="815" y="446"/>
                  </a:lnTo>
                  <a:lnTo>
                    <a:pt x="870" y="458"/>
                  </a:lnTo>
                  <a:lnTo>
                    <a:pt x="885" y="497"/>
                  </a:lnTo>
                  <a:lnTo>
                    <a:pt x="883" y="523"/>
                  </a:lnTo>
                  <a:lnTo>
                    <a:pt x="874" y="552"/>
                  </a:lnTo>
                  <a:lnTo>
                    <a:pt x="859" y="583"/>
                  </a:lnTo>
                  <a:lnTo>
                    <a:pt x="841" y="612"/>
                  </a:lnTo>
                  <a:lnTo>
                    <a:pt x="822" y="642"/>
                  </a:lnTo>
                  <a:lnTo>
                    <a:pt x="802" y="668"/>
                  </a:lnTo>
                  <a:lnTo>
                    <a:pt x="782" y="691"/>
                  </a:lnTo>
                  <a:lnTo>
                    <a:pt x="764" y="709"/>
                  </a:lnTo>
                  <a:lnTo>
                    <a:pt x="749" y="720"/>
                  </a:lnTo>
                  <a:lnTo>
                    <a:pt x="738" y="723"/>
                  </a:lnTo>
                  <a:lnTo>
                    <a:pt x="733" y="701"/>
                  </a:lnTo>
                  <a:lnTo>
                    <a:pt x="759" y="580"/>
                  </a:lnTo>
                  <a:lnTo>
                    <a:pt x="724" y="605"/>
                  </a:lnTo>
                  <a:lnTo>
                    <a:pt x="695" y="627"/>
                  </a:lnTo>
                  <a:lnTo>
                    <a:pt x="680" y="640"/>
                  </a:lnTo>
                  <a:lnTo>
                    <a:pt x="662" y="653"/>
                  </a:lnTo>
                  <a:lnTo>
                    <a:pt x="644" y="667"/>
                  </a:lnTo>
                  <a:lnTo>
                    <a:pt x="625" y="681"/>
                  </a:lnTo>
                  <a:lnTo>
                    <a:pt x="606" y="697"/>
                  </a:lnTo>
                  <a:lnTo>
                    <a:pt x="586" y="712"/>
                  </a:lnTo>
                  <a:lnTo>
                    <a:pt x="566" y="726"/>
                  </a:lnTo>
                  <a:lnTo>
                    <a:pt x="544" y="742"/>
                  </a:lnTo>
                  <a:lnTo>
                    <a:pt x="524" y="756"/>
                  </a:lnTo>
                  <a:lnTo>
                    <a:pt x="504" y="770"/>
                  </a:lnTo>
                  <a:lnTo>
                    <a:pt x="484" y="782"/>
                  </a:lnTo>
                  <a:lnTo>
                    <a:pt x="463" y="794"/>
                  </a:lnTo>
                  <a:lnTo>
                    <a:pt x="425" y="814"/>
                  </a:lnTo>
                  <a:lnTo>
                    <a:pt x="391" y="829"/>
                  </a:lnTo>
                  <a:lnTo>
                    <a:pt x="361" y="836"/>
                  </a:lnTo>
                  <a:lnTo>
                    <a:pt x="320" y="819"/>
                  </a:lnTo>
                  <a:lnTo>
                    <a:pt x="311" y="755"/>
                  </a:lnTo>
                  <a:lnTo>
                    <a:pt x="322" y="699"/>
                  </a:lnTo>
                  <a:lnTo>
                    <a:pt x="340" y="647"/>
                  </a:lnTo>
                  <a:lnTo>
                    <a:pt x="351" y="622"/>
                  </a:lnTo>
                  <a:lnTo>
                    <a:pt x="364" y="597"/>
                  </a:lnTo>
                  <a:lnTo>
                    <a:pt x="378" y="573"/>
                  </a:lnTo>
                  <a:lnTo>
                    <a:pt x="392" y="549"/>
                  </a:lnTo>
                  <a:lnTo>
                    <a:pt x="409" y="527"/>
                  </a:lnTo>
                  <a:lnTo>
                    <a:pt x="425" y="504"/>
                  </a:lnTo>
                  <a:lnTo>
                    <a:pt x="442" y="482"/>
                  </a:lnTo>
                  <a:lnTo>
                    <a:pt x="460" y="460"/>
                  </a:lnTo>
                  <a:lnTo>
                    <a:pt x="478" y="438"/>
                  </a:lnTo>
                  <a:lnTo>
                    <a:pt x="494" y="416"/>
                  </a:lnTo>
                  <a:lnTo>
                    <a:pt x="512" y="396"/>
                  </a:lnTo>
                  <a:lnTo>
                    <a:pt x="530" y="375"/>
                  </a:lnTo>
                  <a:lnTo>
                    <a:pt x="516" y="388"/>
                  </a:lnTo>
                  <a:lnTo>
                    <a:pt x="492" y="411"/>
                  </a:lnTo>
                  <a:lnTo>
                    <a:pt x="462" y="440"/>
                  </a:lnTo>
                  <a:lnTo>
                    <a:pt x="444" y="458"/>
                  </a:lnTo>
                  <a:lnTo>
                    <a:pt x="425" y="476"/>
                  </a:lnTo>
                  <a:lnTo>
                    <a:pt x="405" y="496"/>
                  </a:lnTo>
                  <a:lnTo>
                    <a:pt x="384" y="515"/>
                  </a:lnTo>
                  <a:lnTo>
                    <a:pt x="362" y="536"/>
                  </a:lnTo>
                  <a:lnTo>
                    <a:pt x="340" y="557"/>
                  </a:lnTo>
                  <a:lnTo>
                    <a:pt x="316" y="578"/>
                  </a:lnTo>
                  <a:lnTo>
                    <a:pt x="292" y="598"/>
                  </a:lnTo>
                  <a:lnTo>
                    <a:pt x="269" y="618"/>
                  </a:lnTo>
                  <a:lnTo>
                    <a:pt x="245" y="639"/>
                  </a:lnTo>
                  <a:lnTo>
                    <a:pt x="222" y="658"/>
                  </a:lnTo>
                  <a:lnTo>
                    <a:pt x="198" y="675"/>
                  </a:lnTo>
                  <a:lnTo>
                    <a:pt x="176" y="692"/>
                  </a:lnTo>
                  <a:lnTo>
                    <a:pt x="153" y="707"/>
                  </a:lnTo>
                  <a:lnTo>
                    <a:pt x="132" y="720"/>
                  </a:lnTo>
                  <a:lnTo>
                    <a:pt x="112" y="732"/>
                  </a:lnTo>
                  <a:lnTo>
                    <a:pt x="75" y="749"/>
                  </a:lnTo>
                  <a:lnTo>
                    <a:pt x="20" y="749"/>
                  </a:lnTo>
                  <a:lnTo>
                    <a:pt x="6" y="729"/>
                  </a:lnTo>
                  <a:lnTo>
                    <a:pt x="0" y="694"/>
                  </a:lnTo>
                  <a:lnTo>
                    <a:pt x="11" y="622"/>
                  </a:lnTo>
                  <a:lnTo>
                    <a:pt x="21" y="579"/>
                  </a:lnTo>
                  <a:lnTo>
                    <a:pt x="37" y="533"/>
                  </a:lnTo>
                  <a:lnTo>
                    <a:pt x="55" y="484"/>
                  </a:lnTo>
                  <a:lnTo>
                    <a:pt x="76" y="434"/>
                  </a:lnTo>
                  <a:lnTo>
                    <a:pt x="100" y="383"/>
                  </a:lnTo>
                  <a:lnTo>
                    <a:pt x="125" y="332"/>
                  </a:lnTo>
                  <a:lnTo>
                    <a:pt x="138" y="306"/>
                  </a:lnTo>
                  <a:lnTo>
                    <a:pt x="151" y="281"/>
                  </a:lnTo>
                  <a:lnTo>
                    <a:pt x="165" y="256"/>
                  </a:lnTo>
                  <a:lnTo>
                    <a:pt x="178" y="231"/>
                  </a:lnTo>
                  <a:lnTo>
                    <a:pt x="192" y="207"/>
                  </a:lnTo>
                  <a:lnTo>
                    <a:pt x="207" y="185"/>
                  </a:lnTo>
                  <a:lnTo>
                    <a:pt x="234" y="140"/>
                  </a:lnTo>
                  <a:lnTo>
                    <a:pt x="248" y="120"/>
                  </a:lnTo>
                  <a:lnTo>
                    <a:pt x="261" y="99"/>
                  </a:lnTo>
                  <a:lnTo>
                    <a:pt x="274" y="82"/>
                  </a:lnTo>
                  <a:lnTo>
                    <a:pt x="288" y="64"/>
                  </a:lnTo>
                  <a:lnTo>
                    <a:pt x="314" y="33"/>
                  </a:lnTo>
                  <a:lnTo>
                    <a:pt x="336" y="9"/>
                  </a:lnTo>
                  <a:lnTo>
                    <a:pt x="352" y="0"/>
                  </a:lnTo>
                  <a:lnTo>
                    <a:pt x="365" y="0"/>
                  </a:lnTo>
                  <a:lnTo>
                    <a:pt x="373" y="28"/>
                  </a:lnTo>
                  <a:lnTo>
                    <a:pt x="355" y="92"/>
                  </a:lnTo>
                  <a:lnTo>
                    <a:pt x="343" y="124"/>
                  </a:lnTo>
                  <a:lnTo>
                    <a:pt x="329" y="155"/>
                  </a:lnTo>
                  <a:lnTo>
                    <a:pt x="313" y="187"/>
                  </a:lnTo>
                  <a:lnTo>
                    <a:pt x="296" y="219"/>
                  </a:lnTo>
                  <a:lnTo>
                    <a:pt x="278" y="251"/>
                  </a:lnTo>
                  <a:lnTo>
                    <a:pt x="259" y="283"/>
                  </a:lnTo>
                  <a:lnTo>
                    <a:pt x="241" y="316"/>
                  </a:lnTo>
                  <a:lnTo>
                    <a:pt x="223" y="349"/>
                  </a:lnTo>
                  <a:lnTo>
                    <a:pt x="206" y="382"/>
                  </a:lnTo>
                  <a:lnTo>
                    <a:pt x="189" y="416"/>
                  </a:lnTo>
                  <a:lnTo>
                    <a:pt x="175" y="451"/>
                  </a:lnTo>
                  <a:lnTo>
                    <a:pt x="160" y="485"/>
                  </a:lnTo>
                  <a:lnTo>
                    <a:pt x="141" y="558"/>
                  </a:lnTo>
                  <a:lnTo>
                    <a:pt x="141" y="5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4" name="Freeform 22"/>
            <p:cNvSpPr>
              <a:spLocks/>
            </p:cNvSpPr>
            <p:nvPr/>
          </p:nvSpPr>
          <p:spPr bwMode="auto">
            <a:xfrm>
              <a:off x="4800" y="2595"/>
              <a:ext cx="216" cy="203"/>
            </a:xfrm>
            <a:custGeom>
              <a:avLst/>
              <a:gdLst>
                <a:gd name="T0" fmla="*/ 724 w 1079"/>
                <a:gd name="T1" fmla="*/ 986 h 1017"/>
                <a:gd name="T2" fmla="*/ 662 w 1079"/>
                <a:gd name="T3" fmla="*/ 1006 h 1017"/>
                <a:gd name="T4" fmla="*/ 572 w 1079"/>
                <a:gd name="T5" fmla="*/ 905 h 1017"/>
                <a:gd name="T6" fmla="*/ 505 w 1079"/>
                <a:gd name="T7" fmla="*/ 806 h 1017"/>
                <a:gd name="T8" fmla="*/ 454 w 1079"/>
                <a:gd name="T9" fmla="*/ 727 h 1017"/>
                <a:gd name="T10" fmla="*/ 334 w 1079"/>
                <a:gd name="T11" fmla="*/ 741 h 1017"/>
                <a:gd name="T12" fmla="*/ 31 w 1079"/>
                <a:gd name="T13" fmla="*/ 768 h 1017"/>
                <a:gd name="T14" fmla="*/ 9 w 1079"/>
                <a:gd name="T15" fmla="*/ 707 h 1017"/>
                <a:gd name="T16" fmla="*/ 59 w 1079"/>
                <a:gd name="T17" fmla="*/ 659 h 1017"/>
                <a:gd name="T18" fmla="*/ 121 w 1079"/>
                <a:gd name="T19" fmla="*/ 610 h 1017"/>
                <a:gd name="T20" fmla="*/ 190 w 1079"/>
                <a:gd name="T21" fmla="*/ 556 h 1017"/>
                <a:gd name="T22" fmla="*/ 258 w 1079"/>
                <a:gd name="T23" fmla="*/ 507 h 1017"/>
                <a:gd name="T24" fmla="*/ 289 w 1079"/>
                <a:gd name="T25" fmla="*/ 359 h 1017"/>
                <a:gd name="T26" fmla="*/ 294 w 1079"/>
                <a:gd name="T27" fmla="*/ 9 h 1017"/>
                <a:gd name="T28" fmla="*/ 340 w 1079"/>
                <a:gd name="T29" fmla="*/ 66 h 1017"/>
                <a:gd name="T30" fmla="*/ 410 w 1079"/>
                <a:gd name="T31" fmla="*/ 192 h 1017"/>
                <a:gd name="T32" fmla="*/ 475 w 1079"/>
                <a:gd name="T33" fmla="*/ 316 h 1017"/>
                <a:gd name="T34" fmla="*/ 478 w 1079"/>
                <a:gd name="T35" fmla="*/ 399 h 1017"/>
                <a:gd name="T36" fmla="*/ 412 w 1079"/>
                <a:gd name="T37" fmla="*/ 329 h 1017"/>
                <a:gd name="T38" fmla="*/ 353 w 1079"/>
                <a:gd name="T39" fmla="*/ 211 h 1017"/>
                <a:gd name="T40" fmla="*/ 339 w 1079"/>
                <a:gd name="T41" fmla="*/ 385 h 1017"/>
                <a:gd name="T42" fmla="*/ 393 w 1079"/>
                <a:gd name="T43" fmla="*/ 459 h 1017"/>
                <a:gd name="T44" fmla="*/ 354 w 1079"/>
                <a:gd name="T45" fmla="*/ 509 h 1017"/>
                <a:gd name="T46" fmla="*/ 295 w 1079"/>
                <a:gd name="T47" fmla="*/ 556 h 1017"/>
                <a:gd name="T48" fmla="*/ 202 w 1079"/>
                <a:gd name="T49" fmla="*/ 621 h 1017"/>
                <a:gd name="T50" fmla="*/ 128 w 1079"/>
                <a:gd name="T51" fmla="*/ 676 h 1017"/>
                <a:gd name="T52" fmla="*/ 163 w 1079"/>
                <a:gd name="T53" fmla="*/ 708 h 1017"/>
                <a:gd name="T54" fmla="*/ 385 w 1079"/>
                <a:gd name="T55" fmla="*/ 661 h 1017"/>
                <a:gd name="T56" fmla="*/ 536 w 1079"/>
                <a:gd name="T57" fmla="*/ 726 h 1017"/>
                <a:gd name="T58" fmla="*/ 591 w 1079"/>
                <a:gd name="T59" fmla="*/ 802 h 1017"/>
                <a:gd name="T60" fmla="*/ 641 w 1079"/>
                <a:gd name="T61" fmla="*/ 873 h 1017"/>
                <a:gd name="T62" fmla="*/ 656 w 1079"/>
                <a:gd name="T63" fmla="*/ 737 h 1017"/>
                <a:gd name="T64" fmla="*/ 628 w 1079"/>
                <a:gd name="T65" fmla="*/ 629 h 1017"/>
                <a:gd name="T66" fmla="*/ 874 w 1079"/>
                <a:gd name="T67" fmla="*/ 667 h 1017"/>
                <a:gd name="T68" fmla="*/ 794 w 1079"/>
                <a:gd name="T69" fmla="*/ 594 h 1017"/>
                <a:gd name="T70" fmla="*/ 720 w 1079"/>
                <a:gd name="T71" fmla="*/ 490 h 1017"/>
                <a:gd name="T72" fmla="*/ 742 w 1079"/>
                <a:gd name="T73" fmla="*/ 372 h 1017"/>
                <a:gd name="T74" fmla="*/ 786 w 1079"/>
                <a:gd name="T75" fmla="*/ 275 h 1017"/>
                <a:gd name="T76" fmla="*/ 707 w 1079"/>
                <a:gd name="T77" fmla="*/ 288 h 1017"/>
                <a:gd name="T78" fmla="*/ 523 w 1079"/>
                <a:gd name="T79" fmla="*/ 420 h 1017"/>
                <a:gd name="T80" fmla="*/ 546 w 1079"/>
                <a:gd name="T81" fmla="*/ 359 h 1017"/>
                <a:gd name="T82" fmla="*/ 604 w 1079"/>
                <a:gd name="T83" fmla="*/ 306 h 1017"/>
                <a:gd name="T84" fmla="*/ 681 w 1079"/>
                <a:gd name="T85" fmla="*/ 239 h 1017"/>
                <a:gd name="T86" fmla="*/ 761 w 1079"/>
                <a:gd name="T87" fmla="*/ 173 h 1017"/>
                <a:gd name="T88" fmla="*/ 824 w 1079"/>
                <a:gd name="T89" fmla="*/ 123 h 1017"/>
                <a:gd name="T90" fmla="*/ 870 w 1079"/>
                <a:gd name="T91" fmla="*/ 130 h 1017"/>
                <a:gd name="T92" fmla="*/ 830 w 1079"/>
                <a:gd name="T93" fmla="*/ 290 h 1017"/>
                <a:gd name="T94" fmla="*/ 788 w 1079"/>
                <a:gd name="T95" fmla="*/ 436 h 1017"/>
                <a:gd name="T96" fmla="*/ 824 w 1079"/>
                <a:gd name="T97" fmla="*/ 540 h 1017"/>
                <a:gd name="T98" fmla="*/ 889 w 1079"/>
                <a:gd name="T99" fmla="*/ 591 h 1017"/>
                <a:gd name="T100" fmla="*/ 963 w 1079"/>
                <a:gd name="T101" fmla="*/ 645 h 1017"/>
                <a:gd name="T102" fmla="*/ 1027 w 1079"/>
                <a:gd name="T103" fmla="*/ 695 h 1017"/>
                <a:gd name="T104" fmla="*/ 1079 w 1079"/>
                <a:gd name="T105" fmla="*/ 769 h 1017"/>
                <a:gd name="T106" fmla="*/ 1019 w 1079"/>
                <a:gd name="T107" fmla="*/ 797 h 1017"/>
                <a:gd name="T108" fmla="*/ 880 w 1079"/>
                <a:gd name="T109" fmla="*/ 749 h 1017"/>
                <a:gd name="T110" fmla="*/ 731 w 1079"/>
                <a:gd name="T111" fmla="*/ 71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9" h="1017">
                  <a:moveTo>
                    <a:pt x="731" y="716"/>
                  </a:moveTo>
                  <a:lnTo>
                    <a:pt x="732" y="804"/>
                  </a:lnTo>
                  <a:lnTo>
                    <a:pt x="724" y="986"/>
                  </a:lnTo>
                  <a:lnTo>
                    <a:pt x="713" y="1007"/>
                  </a:lnTo>
                  <a:lnTo>
                    <a:pt x="699" y="1017"/>
                  </a:lnTo>
                  <a:lnTo>
                    <a:pt x="662" y="1006"/>
                  </a:lnTo>
                  <a:lnTo>
                    <a:pt x="618" y="966"/>
                  </a:lnTo>
                  <a:lnTo>
                    <a:pt x="595" y="937"/>
                  </a:lnTo>
                  <a:lnTo>
                    <a:pt x="572" y="905"/>
                  </a:lnTo>
                  <a:lnTo>
                    <a:pt x="549" y="872"/>
                  </a:lnTo>
                  <a:lnTo>
                    <a:pt x="527" y="839"/>
                  </a:lnTo>
                  <a:lnTo>
                    <a:pt x="505" y="806"/>
                  </a:lnTo>
                  <a:lnTo>
                    <a:pt x="485" y="776"/>
                  </a:lnTo>
                  <a:lnTo>
                    <a:pt x="468" y="749"/>
                  </a:lnTo>
                  <a:lnTo>
                    <a:pt x="454" y="727"/>
                  </a:lnTo>
                  <a:lnTo>
                    <a:pt x="435" y="707"/>
                  </a:lnTo>
                  <a:lnTo>
                    <a:pt x="398" y="722"/>
                  </a:lnTo>
                  <a:lnTo>
                    <a:pt x="334" y="741"/>
                  </a:lnTo>
                  <a:lnTo>
                    <a:pt x="254" y="758"/>
                  </a:lnTo>
                  <a:lnTo>
                    <a:pt x="170" y="770"/>
                  </a:lnTo>
                  <a:lnTo>
                    <a:pt x="31" y="768"/>
                  </a:lnTo>
                  <a:lnTo>
                    <a:pt x="0" y="746"/>
                  </a:lnTo>
                  <a:lnTo>
                    <a:pt x="0" y="730"/>
                  </a:lnTo>
                  <a:lnTo>
                    <a:pt x="9" y="707"/>
                  </a:lnTo>
                  <a:lnTo>
                    <a:pt x="29" y="687"/>
                  </a:lnTo>
                  <a:lnTo>
                    <a:pt x="43" y="674"/>
                  </a:lnTo>
                  <a:lnTo>
                    <a:pt x="59" y="659"/>
                  </a:lnTo>
                  <a:lnTo>
                    <a:pt x="78" y="643"/>
                  </a:lnTo>
                  <a:lnTo>
                    <a:pt x="99" y="626"/>
                  </a:lnTo>
                  <a:lnTo>
                    <a:pt x="121" y="610"/>
                  </a:lnTo>
                  <a:lnTo>
                    <a:pt x="144" y="592"/>
                  </a:lnTo>
                  <a:lnTo>
                    <a:pt x="166" y="574"/>
                  </a:lnTo>
                  <a:lnTo>
                    <a:pt x="190" y="556"/>
                  </a:lnTo>
                  <a:lnTo>
                    <a:pt x="214" y="540"/>
                  </a:lnTo>
                  <a:lnTo>
                    <a:pt x="237" y="523"/>
                  </a:lnTo>
                  <a:lnTo>
                    <a:pt x="258" y="507"/>
                  </a:lnTo>
                  <a:lnTo>
                    <a:pt x="278" y="492"/>
                  </a:lnTo>
                  <a:lnTo>
                    <a:pt x="313" y="468"/>
                  </a:lnTo>
                  <a:lnTo>
                    <a:pt x="289" y="359"/>
                  </a:lnTo>
                  <a:lnTo>
                    <a:pt x="279" y="175"/>
                  </a:lnTo>
                  <a:lnTo>
                    <a:pt x="288" y="27"/>
                  </a:lnTo>
                  <a:lnTo>
                    <a:pt x="294" y="9"/>
                  </a:lnTo>
                  <a:lnTo>
                    <a:pt x="301" y="0"/>
                  </a:lnTo>
                  <a:lnTo>
                    <a:pt x="320" y="25"/>
                  </a:lnTo>
                  <a:lnTo>
                    <a:pt x="340" y="66"/>
                  </a:lnTo>
                  <a:lnTo>
                    <a:pt x="361" y="107"/>
                  </a:lnTo>
                  <a:lnTo>
                    <a:pt x="385" y="149"/>
                  </a:lnTo>
                  <a:lnTo>
                    <a:pt x="410" y="192"/>
                  </a:lnTo>
                  <a:lnTo>
                    <a:pt x="434" y="233"/>
                  </a:lnTo>
                  <a:lnTo>
                    <a:pt x="456" y="276"/>
                  </a:lnTo>
                  <a:lnTo>
                    <a:pt x="475" y="316"/>
                  </a:lnTo>
                  <a:lnTo>
                    <a:pt x="491" y="357"/>
                  </a:lnTo>
                  <a:lnTo>
                    <a:pt x="491" y="384"/>
                  </a:lnTo>
                  <a:lnTo>
                    <a:pt x="478" y="399"/>
                  </a:lnTo>
                  <a:lnTo>
                    <a:pt x="458" y="401"/>
                  </a:lnTo>
                  <a:lnTo>
                    <a:pt x="440" y="388"/>
                  </a:lnTo>
                  <a:lnTo>
                    <a:pt x="412" y="329"/>
                  </a:lnTo>
                  <a:lnTo>
                    <a:pt x="392" y="290"/>
                  </a:lnTo>
                  <a:lnTo>
                    <a:pt x="373" y="251"/>
                  </a:lnTo>
                  <a:lnTo>
                    <a:pt x="353" y="211"/>
                  </a:lnTo>
                  <a:lnTo>
                    <a:pt x="335" y="171"/>
                  </a:lnTo>
                  <a:lnTo>
                    <a:pt x="330" y="313"/>
                  </a:lnTo>
                  <a:lnTo>
                    <a:pt x="339" y="385"/>
                  </a:lnTo>
                  <a:lnTo>
                    <a:pt x="349" y="415"/>
                  </a:lnTo>
                  <a:lnTo>
                    <a:pt x="368" y="436"/>
                  </a:lnTo>
                  <a:lnTo>
                    <a:pt x="393" y="459"/>
                  </a:lnTo>
                  <a:lnTo>
                    <a:pt x="392" y="471"/>
                  </a:lnTo>
                  <a:lnTo>
                    <a:pt x="378" y="487"/>
                  </a:lnTo>
                  <a:lnTo>
                    <a:pt x="354" y="509"/>
                  </a:lnTo>
                  <a:lnTo>
                    <a:pt x="332" y="526"/>
                  </a:lnTo>
                  <a:lnTo>
                    <a:pt x="313" y="542"/>
                  </a:lnTo>
                  <a:lnTo>
                    <a:pt x="295" y="556"/>
                  </a:lnTo>
                  <a:lnTo>
                    <a:pt x="263" y="580"/>
                  </a:lnTo>
                  <a:lnTo>
                    <a:pt x="232" y="601"/>
                  </a:lnTo>
                  <a:lnTo>
                    <a:pt x="202" y="621"/>
                  </a:lnTo>
                  <a:lnTo>
                    <a:pt x="169" y="645"/>
                  </a:lnTo>
                  <a:lnTo>
                    <a:pt x="149" y="659"/>
                  </a:lnTo>
                  <a:lnTo>
                    <a:pt x="128" y="676"/>
                  </a:lnTo>
                  <a:lnTo>
                    <a:pt x="105" y="695"/>
                  </a:lnTo>
                  <a:lnTo>
                    <a:pt x="78" y="716"/>
                  </a:lnTo>
                  <a:lnTo>
                    <a:pt x="163" y="708"/>
                  </a:lnTo>
                  <a:lnTo>
                    <a:pt x="277" y="683"/>
                  </a:lnTo>
                  <a:lnTo>
                    <a:pt x="334" y="671"/>
                  </a:lnTo>
                  <a:lnTo>
                    <a:pt x="385" y="661"/>
                  </a:lnTo>
                  <a:lnTo>
                    <a:pt x="450" y="656"/>
                  </a:lnTo>
                  <a:lnTo>
                    <a:pt x="508" y="694"/>
                  </a:lnTo>
                  <a:lnTo>
                    <a:pt x="536" y="726"/>
                  </a:lnTo>
                  <a:lnTo>
                    <a:pt x="563" y="763"/>
                  </a:lnTo>
                  <a:lnTo>
                    <a:pt x="578" y="783"/>
                  </a:lnTo>
                  <a:lnTo>
                    <a:pt x="591" y="802"/>
                  </a:lnTo>
                  <a:lnTo>
                    <a:pt x="604" y="821"/>
                  </a:lnTo>
                  <a:lnTo>
                    <a:pt x="617" y="840"/>
                  </a:lnTo>
                  <a:lnTo>
                    <a:pt x="641" y="873"/>
                  </a:lnTo>
                  <a:lnTo>
                    <a:pt x="662" y="901"/>
                  </a:lnTo>
                  <a:lnTo>
                    <a:pt x="666" y="808"/>
                  </a:lnTo>
                  <a:lnTo>
                    <a:pt x="656" y="737"/>
                  </a:lnTo>
                  <a:lnTo>
                    <a:pt x="641" y="684"/>
                  </a:lnTo>
                  <a:lnTo>
                    <a:pt x="629" y="649"/>
                  </a:lnTo>
                  <a:lnTo>
                    <a:pt x="628" y="629"/>
                  </a:lnTo>
                  <a:lnTo>
                    <a:pt x="644" y="623"/>
                  </a:lnTo>
                  <a:lnTo>
                    <a:pt x="767" y="645"/>
                  </a:lnTo>
                  <a:lnTo>
                    <a:pt x="874" y="667"/>
                  </a:lnTo>
                  <a:lnTo>
                    <a:pt x="850" y="646"/>
                  </a:lnTo>
                  <a:lnTo>
                    <a:pt x="830" y="629"/>
                  </a:lnTo>
                  <a:lnTo>
                    <a:pt x="794" y="594"/>
                  </a:lnTo>
                  <a:lnTo>
                    <a:pt x="765" y="564"/>
                  </a:lnTo>
                  <a:lnTo>
                    <a:pt x="744" y="537"/>
                  </a:lnTo>
                  <a:lnTo>
                    <a:pt x="720" y="490"/>
                  </a:lnTo>
                  <a:lnTo>
                    <a:pt x="718" y="446"/>
                  </a:lnTo>
                  <a:lnTo>
                    <a:pt x="731" y="398"/>
                  </a:lnTo>
                  <a:lnTo>
                    <a:pt x="742" y="372"/>
                  </a:lnTo>
                  <a:lnTo>
                    <a:pt x="755" y="344"/>
                  </a:lnTo>
                  <a:lnTo>
                    <a:pt x="770" y="312"/>
                  </a:lnTo>
                  <a:lnTo>
                    <a:pt x="786" y="275"/>
                  </a:lnTo>
                  <a:lnTo>
                    <a:pt x="802" y="233"/>
                  </a:lnTo>
                  <a:lnTo>
                    <a:pt x="819" y="186"/>
                  </a:lnTo>
                  <a:lnTo>
                    <a:pt x="707" y="288"/>
                  </a:lnTo>
                  <a:lnTo>
                    <a:pt x="559" y="421"/>
                  </a:lnTo>
                  <a:lnTo>
                    <a:pt x="540" y="428"/>
                  </a:lnTo>
                  <a:lnTo>
                    <a:pt x="523" y="420"/>
                  </a:lnTo>
                  <a:lnTo>
                    <a:pt x="516" y="402"/>
                  </a:lnTo>
                  <a:lnTo>
                    <a:pt x="524" y="380"/>
                  </a:lnTo>
                  <a:lnTo>
                    <a:pt x="546" y="359"/>
                  </a:lnTo>
                  <a:lnTo>
                    <a:pt x="562" y="344"/>
                  </a:lnTo>
                  <a:lnTo>
                    <a:pt x="581" y="325"/>
                  </a:lnTo>
                  <a:lnTo>
                    <a:pt x="604" y="306"/>
                  </a:lnTo>
                  <a:lnTo>
                    <a:pt x="629" y="284"/>
                  </a:lnTo>
                  <a:lnTo>
                    <a:pt x="655" y="262"/>
                  </a:lnTo>
                  <a:lnTo>
                    <a:pt x="681" y="239"/>
                  </a:lnTo>
                  <a:lnTo>
                    <a:pt x="708" y="215"/>
                  </a:lnTo>
                  <a:lnTo>
                    <a:pt x="735" y="194"/>
                  </a:lnTo>
                  <a:lnTo>
                    <a:pt x="761" y="173"/>
                  </a:lnTo>
                  <a:lnTo>
                    <a:pt x="784" y="154"/>
                  </a:lnTo>
                  <a:lnTo>
                    <a:pt x="806" y="137"/>
                  </a:lnTo>
                  <a:lnTo>
                    <a:pt x="824" y="123"/>
                  </a:lnTo>
                  <a:lnTo>
                    <a:pt x="850" y="104"/>
                  </a:lnTo>
                  <a:lnTo>
                    <a:pt x="868" y="105"/>
                  </a:lnTo>
                  <a:lnTo>
                    <a:pt x="870" y="130"/>
                  </a:lnTo>
                  <a:lnTo>
                    <a:pt x="862" y="180"/>
                  </a:lnTo>
                  <a:lnTo>
                    <a:pt x="843" y="243"/>
                  </a:lnTo>
                  <a:lnTo>
                    <a:pt x="830" y="290"/>
                  </a:lnTo>
                  <a:lnTo>
                    <a:pt x="814" y="342"/>
                  </a:lnTo>
                  <a:lnTo>
                    <a:pt x="800" y="392"/>
                  </a:lnTo>
                  <a:lnTo>
                    <a:pt x="788" y="436"/>
                  </a:lnTo>
                  <a:lnTo>
                    <a:pt x="779" y="487"/>
                  </a:lnTo>
                  <a:lnTo>
                    <a:pt x="793" y="510"/>
                  </a:lnTo>
                  <a:lnTo>
                    <a:pt x="824" y="540"/>
                  </a:lnTo>
                  <a:lnTo>
                    <a:pt x="843" y="556"/>
                  </a:lnTo>
                  <a:lnTo>
                    <a:pt x="865" y="573"/>
                  </a:lnTo>
                  <a:lnTo>
                    <a:pt x="889" y="591"/>
                  </a:lnTo>
                  <a:lnTo>
                    <a:pt x="913" y="608"/>
                  </a:lnTo>
                  <a:lnTo>
                    <a:pt x="938" y="626"/>
                  </a:lnTo>
                  <a:lnTo>
                    <a:pt x="963" y="645"/>
                  </a:lnTo>
                  <a:lnTo>
                    <a:pt x="985" y="662"/>
                  </a:lnTo>
                  <a:lnTo>
                    <a:pt x="1008" y="680"/>
                  </a:lnTo>
                  <a:lnTo>
                    <a:pt x="1027" y="695"/>
                  </a:lnTo>
                  <a:lnTo>
                    <a:pt x="1045" y="711"/>
                  </a:lnTo>
                  <a:lnTo>
                    <a:pt x="1067" y="737"/>
                  </a:lnTo>
                  <a:lnTo>
                    <a:pt x="1079" y="769"/>
                  </a:lnTo>
                  <a:lnTo>
                    <a:pt x="1073" y="791"/>
                  </a:lnTo>
                  <a:lnTo>
                    <a:pt x="1052" y="802"/>
                  </a:lnTo>
                  <a:lnTo>
                    <a:pt x="1019" y="797"/>
                  </a:lnTo>
                  <a:lnTo>
                    <a:pt x="971" y="781"/>
                  </a:lnTo>
                  <a:lnTo>
                    <a:pt x="926" y="764"/>
                  </a:lnTo>
                  <a:lnTo>
                    <a:pt x="880" y="749"/>
                  </a:lnTo>
                  <a:lnTo>
                    <a:pt x="828" y="738"/>
                  </a:lnTo>
                  <a:lnTo>
                    <a:pt x="731" y="716"/>
                  </a:lnTo>
                  <a:lnTo>
                    <a:pt x="731" y="7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75" name="Group 23"/>
          <p:cNvGrpSpPr>
            <a:grpSpLocks/>
          </p:cNvGrpSpPr>
          <p:nvPr/>
        </p:nvGrpSpPr>
        <p:grpSpPr bwMode="auto">
          <a:xfrm>
            <a:off x="8632828" y="671513"/>
            <a:ext cx="207963" cy="161925"/>
            <a:chOff x="4416" y="2624"/>
            <a:chExt cx="191" cy="199"/>
          </a:xfrm>
        </p:grpSpPr>
        <p:sp>
          <p:nvSpPr>
            <p:cNvPr id="74776" name="Freeform 24"/>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7" name="Freeform 25"/>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78" name="Group 26"/>
          <p:cNvGrpSpPr>
            <a:grpSpLocks/>
          </p:cNvGrpSpPr>
          <p:nvPr/>
        </p:nvGrpSpPr>
        <p:grpSpPr bwMode="auto">
          <a:xfrm>
            <a:off x="8237541" y="1032272"/>
            <a:ext cx="155575" cy="133350"/>
            <a:chOff x="4453" y="2914"/>
            <a:chExt cx="194" cy="219"/>
          </a:xfrm>
        </p:grpSpPr>
        <p:sp>
          <p:nvSpPr>
            <p:cNvPr id="74779" name="Freeform 27"/>
            <p:cNvSpPr>
              <a:spLocks/>
            </p:cNvSpPr>
            <p:nvPr/>
          </p:nvSpPr>
          <p:spPr bwMode="auto">
            <a:xfrm>
              <a:off x="4453" y="2914"/>
              <a:ext cx="178" cy="167"/>
            </a:xfrm>
            <a:custGeom>
              <a:avLst/>
              <a:gdLst>
                <a:gd name="T0" fmla="*/ 187 w 886"/>
                <a:gd name="T1" fmla="*/ 510 h 837"/>
                <a:gd name="T2" fmla="*/ 247 w 886"/>
                <a:gd name="T3" fmla="*/ 453 h 837"/>
                <a:gd name="T4" fmla="*/ 321 w 886"/>
                <a:gd name="T5" fmla="*/ 383 h 837"/>
                <a:gd name="T6" fmla="*/ 404 w 886"/>
                <a:gd name="T7" fmla="*/ 311 h 837"/>
                <a:gd name="T8" fmla="*/ 491 w 886"/>
                <a:gd name="T9" fmla="*/ 239 h 837"/>
                <a:gd name="T10" fmla="*/ 575 w 886"/>
                <a:gd name="T11" fmla="*/ 176 h 837"/>
                <a:gd name="T12" fmla="*/ 652 w 886"/>
                <a:gd name="T13" fmla="*/ 128 h 837"/>
                <a:gd name="T14" fmla="*/ 763 w 886"/>
                <a:gd name="T15" fmla="*/ 106 h 837"/>
                <a:gd name="T16" fmla="*/ 776 w 886"/>
                <a:gd name="T17" fmla="*/ 233 h 837"/>
                <a:gd name="T18" fmla="*/ 734 w 886"/>
                <a:gd name="T19" fmla="*/ 324 h 837"/>
                <a:gd name="T20" fmla="*/ 672 w 886"/>
                <a:gd name="T21" fmla="*/ 411 h 837"/>
                <a:gd name="T22" fmla="*/ 601 w 886"/>
                <a:gd name="T23" fmla="*/ 493 h 837"/>
                <a:gd name="T24" fmla="*/ 534 w 886"/>
                <a:gd name="T25" fmla="*/ 575 h 837"/>
                <a:gd name="T26" fmla="*/ 515 w 886"/>
                <a:gd name="T27" fmla="*/ 615 h 837"/>
                <a:gd name="T28" fmla="*/ 570 w 886"/>
                <a:gd name="T29" fmla="*/ 572 h 837"/>
                <a:gd name="T30" fmla="*/ 626 w 886"/>
                <a:gd name="T31" fmla="*/ 531 h 837"/>
                <a:gd name="T32" fmla="*/ 685 w 886"/>
                <a:gd name="T33" fmla="*/ 493 h 837"/>
                <a:gd name="T34" fmla="*/ 816 w 886"/>
                <a:gd name="T35" fmla="*/ 453 h 837"/>
                <a:gd name="T36" fmla="*/ 883 w 886"/>
                <a:gd name="T37" fmla="*/ 531 h 837"/>
                <a:gd name="T38" fmla="*/ 841 w 886"/>
                <a:gd name="T39" fmla="*/ 620 h 837"/>
                <a:gd name="T40" fmla="*/ 781 w 886"/>
                <a:gd name="T41" fmla="*/ 697 h 837"/>
                <a:gd name="T42" fmla="*/ 737 w 886"/>
                <a:gd name="T43" fmla="*/ 729 h 837"/>
                <a:gd name="T44" fmla="*/ 723 w 886"/>
                <a:gd name="T45" fmla="*/ 610 h 837"/>
                <a:gd name="T46" fmla="*/ 662 w 886"/>
                <a:gd name="T47" fmla="*/ 658 h 837"/>
                <a:gd name="T48" fmla="*/ 605 w 886"/>
                <a:gd name="T49" fmla="*/ 700 h 837"/>
                <a:gd name="T50" fmla="*/ 543 w 886"/>
                <a:gd name="T51" fmla="*/ 744 h 837"/>
                <a:gd name="T52" fmla="*/ 481 w 886"/>
                <a:gd name="T53" fmla="*/ 785 h 837"/>
                <a:gd name="T54" fmla="*/ 388 w 886"/>
                <a:gd name="T55" fmla="*/ 830 h 837"/>
                <a:gd name="T56" fmla="*/ 309 w 886"/>
                <a:gd name="T57" fmla="*/ 755 h 837"/>
                <a:gd name="T58" fmla="*/ 350 w 886"/>
                <a:gd name="T59" fmla="*/ 623 h 837"/>
                <a:gd name="T60" fmla="*/ 393 w 886"/>
                <a:gd name="T61" fmla="*/ 552 h 837"/>
                <a:gd name="T62" fmla="*/ 443 w 886"/>
                <a:gd name="T63" fmla="*/ 484 h 837"/>
                <a:gd name="T64" fmla="*/ 496 w 886"/>
                <a:gd name="T65" fmla="*/ 420 h 837"/>
                <a:gd name="T66" fmla="*/ 518 w 886"/>
                <a:gd name="T67" fmla="*/ 391 h 837"/>
                <a:gd name="T68" fmla="*/ 426 w 886"/>
                <a:gd name="T69" fmla="*/ 478 h 837"/>
                <a:gd name="T70" fmla="*/ 362 w 886"/>
                <a:gd name="T71" fmla="*/ 538 h 837"/>
                <a:gd name="T72" fmla="*/ 292 w 886"/>
                <a:gd name="T73" fmla="*/ 600 h 837"/>
                <a:gd name="T74" fmla="*/ 221 w 886"/>
                <a:gd name="T75" fmla="*/ 658 h 837"/>
                <a:gd name="T76" fmla="*/ 152 w 886"/>
                <a:gd name="T77" fmla="*/ 706 h 837"/>
                <a:gd name="T78" fmla="*/ 73 w 886"/>
                <a:gd name="T79" fmla="*/ 747 h 837"/>
                <a:gd name="T80" fmla="*/ 0 w 886"/>
                <a:gd name="T81" fmla="*/ 691 h 837"/>
                <a:gd name="T82" fmla="*/ 38 w 886"/>
                <a:gd name="T83" fmla="*/ 531 h 837"/>
                <a:gd name="T84" fmla="*/ 102 w 886"/>
                <a:gd name="T85" fmla="*/ 381 h 837"/>
                <a:gd name="T86" fmla="*/ 141 w 886"/>
                <a:gd name="T87" fmla="*/ 305 h 837"/>
                <a:gd name="T88" fmla="*/ 183 w 886"/>
                <a:gd name="T89" fmla="*/ 230 h 837"/>
                <a:gd name="T90" fmla="*/ 240 w 886"/>
                <a:gd name="T91" fmla="*/ 140 h 837"/>
                <a:gd name="T92" fmla="*/ 280 w 886"/>
                <a:gd name="T93" fmla="*/ 82 h 837"/>
                <a:gd name="T94" fmla="*/ 343 w 886"/>
                <a:gd name="T95" fmla="*/ 9 h 837"/>
                <a:gd name="T96" fmla="*/ 379 w 886"/>
                <a:gd name="T97" fmla="*/ 30 h 837"/>
                <a:gd name="T98" fmla="*/ 334 w 886"/>
                <a:gd name="T99" fmla="*/ 157 h 837"/>
                <a:gd name="T100" fmla="*/ 281 w 886"/>
                <a:gd name="T101" fmla="*/ 252 h 837"/>
                <a:gd name="T102" fmla="*/ 225 w 886"/>
                <a:gd name="T103" fmla="*/ 349 h 837"/>
                <a:gd name="T104" fmla="*/ 176 w 886"/>
                <a:gd name="T105" fmla="*/ 450 h 837"/>
                <a:gd name="T106" fmla="*/ 141 w 886"/>
                <a:gd name="T107" fmla="*/ 55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6" h="837">
                  <a:moveTo>
                    <a:pt x="141" y="557"/>
                  </a:moveTo>
                  <a:lnTo>
                    <a:pt x="159" y="538"/>
                  </a:lnTo>
                  <a:lnTo>
                    <a:pt x="187" y="510"/>
                  </a:lnTo>
                  <a:lnTo>
                    <a:pt x="205" y="493"/>
                  </a:lnTo>
                  <a:lnTo>
                    <a:pt x="225" y="474"/>
                  </a:lnTo>
                  <a:lnTo>
                    <a:pt x="247" y="453"/>
                  </a:lnTo>
                  <a:lnTo>
                    <a:pt x="269" y="431"/>
                  </a:lnTo>
                  <a:lnTo>
                    <a:pt x="294" y="408"/>
                  </a:lnTo>
                  <a:lnTo>
                    <a:pt x="321" y="383"/>
                  </a:lnTo>
                  <a:lnTo>
                    <a:pt x="348" y="360"/>
                  </a:lnTo>
                  <a:lnTo>
                    <a:pt x="375" y="335"/>
                  </a:lnTo>
                  <a:lnTo>
                    <a:pt x="404" y="311"/>
                  </a:lnTo>
                  <a:lnTo>
                    <a:pt x="432" y="286"/>
                  </a:lnTo>
                  <a:lnTo>
                    <a:pt x="461" y="262"/>
                  </a:lnTo>
                  <a:lnTo>
                    <a:pt x="491" y="239"/>
                  </a:lnTo>
                  <a:lnTo>
                    <a:pt x="519" y="216"/>
                  </a:lnTo>
                  <a:lnTo>
                    <a:pt x="548" y="195"/>
                  </a:lnTo>
                  <a:lnTo>
                    <a:pt x="575" y="176"/>
                  </a:lnTo>
                  <a:lnTo>
                    <a:pt x="602" y="158"/>
                  </a:lnTo>
                  <a:lnTo>
                    <a:pt x="627" y="141"/>
                  </a:lnTo>
                  <a:lnTo>
                    <a:pt x="652" y="128"/>
                  </a:lnTo>
                  <a:lnTo>
                    <a:pt x="697" y="108"/>
                  </a:lnTo>
                  <a:lnTo>
                    <a:pt x="734" y="100"/>
                  </a:lnTo>
                  <a:lnTo>
                    <a:pt x="763" y="106"/>
                  </a:lnTo>
                  <a:lnTo>
                    <a:pt x="781" y="128"/>
                  </a:lnTo>
                  <a:lnTo>
                    <a:pt x="786" y="167"/>
                  </a:lnTo>
                  <a:lnTo>
                    <a:pt x="776" y="233"/>
                  </a:lnTo>
                  <a:lnTo>
                    <a:pt x="765" y="263"/>
                  </a:lnTo>
                  <a:lnTo>
                    <a:pt x="751" y="294"/>
                  </a:lnTo>
                  <a:lnTo>
                    <a:pt x="734" y="324"/>
                  </a:lnTo>
                  <a:lnTo>
                    <a:pt x="715" y="353"/>
                  </a:lnTo>
                  <a:lnTo>
                    <a:pt x="695" y="382"/>
                  </a:lnTo>
                  <a:lnTo>
                    <a:pt x="672" y="411"/>
                  </a:lnTo>
                  <a:lnTo>
                    <a:pt x="649" y="438"/>
                  </a:lnTo>
                  <a:lnTo>
                    <a:pt x="625" y="465"/>
                  </a:lnTo>
                  <a:lnTo>
                    <a:pt x="601" y="493"/>
                  </a:lnTo>
                  <a:lnTo>
                    <a:pt x="578" y="520"/>
                  </a:lnTo>
                  <a:lnTo>
                    <a:pt x="556" y="547"/>
                  </a:lnTo>
                  <a:lnTo>
                    <a:pt x="534" y="575"/>
                  </a:lnTo>
                  <a:lnTo>
                    <a:pt x="514" y="601"/>
                  </a:lnTo>
                  <a:lnTo>
                    <a:pt x="498" y="628"/>
                  </a:lnTo>
                  <a:lnTo>
                    <a:pt x="515" y="615"/>
                  </a:lnTo>
                  <a:lnTo>
                    <a:pt x="533" y="601"/>
                  </a:lnTo>
                  <a:lnTo>
                    <a:pt x="551" y="586"/>
                  </a:lnTo>
                  <a:lnTo>
                    <a:pt x="570" y="572"/>
                  </a:lnTo>
                  <a:lnTo>
                    <a:pt x="588" y="558"/>
                  </a:lnTo>
                  <a:lnTo>
                    <a:pt x="607" y="544"/>
                  </a:lnTo>
                  <a:lnTo>
                    <a:pt x="626" y="531"/>
                  </a:lnTo>
                  <a:lnTo>
                    <a:pt x="645" y="518"/>
                  </a:lnTo>
                  <a:lnTo>
                    <a:pt x="665" y="505"/>
                  </a:lnTo>
                  <a:lnTo>
                    <a:pt x="685" y="493"/>
                  </a:lnTo>
                  <a:lnTo>
                    <a:pt x="727" y="474"/>
                  </a:lnTo>
                  <a:lnTo>
                    <a:pt x="770" y="459"/>
                  </a:lnTo>
                  <a:lnTo>
                    <a:pt x="816" y="453"/>
                  </a:lnTo>
                  <a:lnTo>
                    <a:pt x="871" y="465"/>
                  </a:lnTo>
                  <a:lnTo>
                    <a:pt x="886" y="505"/>
                  </a:lnTo>
                  <a:lnTo>
                    <a:pt x="883" y="531"/>
                  </a:lnTo>
                  <a:lnTo>
                    <a:pt x="873" y="559"/>
                  </a:lnTo>
                  <a:lnTo>
                    <a:pt x="859" y="589"/>
                  </a:lnTo>
                  <a:lnTo>
                    <a:pt x="841" y="620"/>
                  </a:lnTo>
                  <a:lnTo>
                    <a:pt x="821" y="648"/>
                  </a:lnTo>
                  <a:lnTo>
                    <a:pt x="801" y="674"/>
                  </a:lnTo>
                  <a:lnTo>
                    <a:pt x="781" y="697"/>
                  </a:lnTo>
                  <a:lnTo>
                    <a:pt x="763" y="715"/>
                  </a:lnTo>
                  <a:lnTo>
                    <a:pt x="747" y="725"/>
                  </a:lnTo>
                  <a:lnTo>
                    <a:pt x="737" y="729"/>
                  </a:lnTo>
                  <a:lnTo>
                    <a:pt x="733" y="706"/>
                  </a:lnTo>
                  <a:lnTo>
                    <a:pt x="760" y="585"/>
                  </a:lnTo>
                  <a:lnTo>
                    <a:pt x="723" y="610"/>
                  </a:lnTo>
                  <a:lnTo>
                    <a:pt x="695" y="632"/>
                  </a:lnTo>
                  <a:lnTo>
                    <a:pt x="678" y="645"/>
                  </a:lnTo>
                  <a:lnTo>
                    <a:pt x="662" y="658"/>
                  </a:lnTo>
                  <a:lnTo>
                    <a:pt x="643" y="671"/>
                  </a:lnTo>
                  <a:lnTo>
                    <a:pt x="625" y="686"/>
                  </a:lnTo>
                  <a:lnTo>
                    <a:pt x="605" y="700"/>
                  </a:lnTo>
                  <a:lnTo>
                    <a:pt x="584" y="716"/>
                  </a:lnTo>
                  <a:lnTo>
                    <a:pt x="564" y="730"/>
                  </a:lnTo>
                  <a:lnTo>
                    <a:pt x="543" y="744"/>
                  </a:lnTo>
                  <a:lnTo>
                    <a:pt x="523" y="759"/>
                  </a:lnTo>
                  <a:lnTo>
                    <a:pt x="501" y="773"/>
                  </a:lnTo>
                  <a:lnTo>
                    <a:pt x="481" y="785"/>
                  </a:lnTo>
                  <a:lnTo>
                    <a:pt x="461" y="797"/>
                  </a:lnTo>
                  <a:lnTo>
                    <a:pt x="423" y="817"/>
                  </a:lnTo>
                  <a:lnTo>
                    <a:pt x="388" y="830"/>
                  </a:lnTo>
                  <a:lnTo>
                    <a:pt x="359" y="837"/>
                  </a:lnTo>
                  <a:lnTo>
                    <a:pt x="317" y="820"/>
                  </a:lnTo>
                  <a:lnTo>
                    <a:pt x="309" y="755"/>
                  </a:lnTo>
                  <a:lnTo>
                    <a:pt x="321" y="700"/>
                  </a:lnTo>
                  <a:lnTo>
                    <a:pt x="338" y="648"/>
                  </a:lnTo>
                  <a:lnTo>
                    <a:pt x="350" y="623"/>
                  </a:lnTo>
                  <a:lnTo>
                    <a:pt x="363" y="598"/>
                  </a:lnTo>
                  <a:lnTo>
                    <a:pt x="378" y="575"/>
                  </a:lnTo>
                  <a:lnTo>
                    <a:pt x="393" y="552"/>
                  </a:lnTo>
                  <a:lnTo>
                    <a:pt x="408" y="528"/>
                  </a:lnTo>
                  <a:lnTo>
                    <a:pt x="425" y="507"/>
                  </a:lnTo>
                  <a:lnTo>
                    <a:pt x="443" y="484"/>
                  </a:lnTo>
                  <a:lnTo>
                    <a:pt x="461" y="463"/>
                  </a:lnTo>
                  <a:lnTo>
                    <a:pt x="479" y="440"/>
                  </a:lnTo>
                  <a:lnTo>
                    <a:pt x="496" y="420"/>
                  </a:lnTo>
                  <a:lnTo>
                    <a:pt x="514" y="399"/>
                  </a:lnTo>
                  <a:lnTo>
                    <a:pt x="532" y="377"/>
                  </a:lnTo>
                  <a:lnTo>
                    <a:pt x="518" y="391"/>
                  </a:lnTo>
                  <a:lnTo>
                    <a:pt x="494" y="413"/>
                  </a:lnTo>
                  <a:lnTo>
                    <a:pt x="463" y="443"/>
                  </a:lnTo>
                  <a:lnTo>
                    <a:pt x="426" y="478"/>
                  </a:lnTo>
                  <a:lnTo>
                    <a:pt x="406" y="497"/>
                  </a:lnTo>
                  <a:lnTo>
                    <a:pt x="385" y="518"/>
                  </a:lnTo>
                  <a:lnTo>
                    <a:pt x="362" y="538"/>
                  </a:lnTo>
                  <a:lnTo>
                    <a:pt x="340" y="558"/>
                  </a:lnTo>
                  <a:lnTo>
                    <a:pt x="316" y="578"/>
                  </a:lnTo>
                  <a:lnTo>
                    <a:pt x="292" y="600"/>
                  </a:lnTo>
                  <a:lnTo>
                    <a:pt x="268" y="619"/>
                  </a:lnTo>
                  <a:lnTo>
                    <a:pt x="244" y="639"/>
                  </a:lnTo>
                  <a:lnTo>
                    <a:pt x="221" y="658"/>
                  </a:lnTo>
                  <a:lnTo>
                    <a:pt x="197" y="674"/>
                  </a:lnTo>
                  <a:lnTo>
                    <a:pt x="174" y="691"/>
                  </a:lnTo>
                  <a:lnTo>
                    <a:pt x="152" y="706"/>
                  </a:lnTo>
                  <a:lnTo>
                    <a:pt x="130" y="719"/>
                  </a:lnTo>
                  <a:lnTo>
                    <a:pt x="110" y="731"/>
                  </a:lnTo>
                  <a:lnTo>
                    <a:pt x="73" y="747"/>
                  </a:lnTo>
                  <a:lnTo>
                    <a:pt x="19" y="747"/>
                  </a:lnTo>
                  <a:lnTo>
                    <a:pt x="4" y="727"/>
                  </a:lnTo>
                  <a:lnTo>
                    <a:pt x="0" y="691"/>
                  </a:lnTo>
                  <a:lnTo>
                    <a:pt x="10" y="619"/>
                  </a:lnTo>
                  <a:lnTo>
                    <a:pt x="22" y="577"/>
                  </a:lnTo>
                  <a:lnTo>
                    <a:pt x="38" y="531"/>
                  </a:lnTo>
                  <a:lnTo>
                    <a:pt x="57" y="482"/>
                  </a:lnTo>
                  <a:lnTo>
                    <a:pt x="78" y="432"/>
                  </a:lnTo>
                  <a:lnTo>
                    <a:pt x="102" y="381"/>
                  </a:lnTo>
                  <a:lnTo>
                    <a:pt x="114" y="356"/>
                  </a:lnTo>
                  <a:lnTo>
                    <a:pt x="127" y="330"/>
                  </a:lnTo>
                  <a:lnTo>
                    <a:pt x="141" y="305"/>
                  </a:lnTo>
                  <a:lnTo>
                    <a:pt x="154" y="280"/>
                  </a:lnTo>
                  <a:lnTo>
                    <a:pt x="168" y="255"/>
                  </a:lnTo>
                  <a:lnTo>
                    <a:pt x="183" y="230"/>
                  </a:lnTo>
                  <a:lnTo>
                    <a:pt x="197" y="206"/>
                  </a:lnTo>
                  <a:lnTo>
                    <a:pt x="211" y="184"/>
                  </a:lnTo>
                  <a:lnTo>
                    <a:pt x="240" y="140"/>
                  </a:lnTo>
                  <a:lnTo>
                    <a:pt x="253" y="120"/>
                  </a:lnTo>
                  <a:lnTo>
                    <a:pt x="267" y="100"/>
                  </a:lnTo>
                  <a:lnTo>
                    <a:pt x="280" y="82"/>
                  </a:lnTo>
                  <a:lnTo>
                    <a:pt x="294" y="64"/>
                  </a:lnTo>
                  <a:lnTo>
                    <a:pt x="319" y="34"/>
                  </a:lnTo>
                  <a:lnTo>
                    <a:pt x="343" y="9"/>
                  </a:lnTo>
                  <a:lnTo>
                    <a:pt x="359" y="0"/>
                  </a:lnTo>
                  <a:lnTo>
                    <a:pt x="370" y="1"/>
                  </a:lnTo>
                  <a:lnTo>
                    <a:pt x="379" y="30"/>
                  </a:lnTo>
                  <a:lnTo>
                    <a:pt x="361" y="94"/>
                  </a:lnTo>
                  <a:lnTo>
                    <a:pt x="348" y="125"/>
                  </a:lnTo>
                  <a:lnTo>
                    <a:pt x="334" y="157"/>
                  </a:lnTo>
                  <a:lnTo>
                    <a:pt x="317" y="187"/>
                  </a:lnTo>
                  <a:lnTo>
                    <a:pt x="300" y="220"/>
                  </a:lnTo>
                  <a:lnTo>
                    <a:pt x="281" y="252"/>
                  </a:lnTo>
                  <a:lnTo>
                    <a:pt x="263" y="284"/>
                  </a:lnTo>
                  <a:lnTo>
                    <a:pt x="244" y="316"/>
                  </a:lnTo>
                  <a:lnTo>
                    <a:pt x="225" y="349"/>
                  </a:lnTo>
                  <a:lnTo>
                    <a:pt x="208" y="382"/>
                  </a:lnTo>
                  <a:lnTo>
                    <a:pt x="191" y="415"/>
                  </a:lnTo>
                  <a:lnTo>
                    <a:pt x="176" y="450"/>
                  </a:lnTo>
                  <a:lnTo>
                    <a:pt x="161" y="484"/>
                  </a:lnTo>
                  <a:lnTo>
                    <a:pt x="141" y="557"/>
                  </a:lnTo>
                  <a:lnTo>
                    <a:pt x="141" y="55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0" name="Freeform 28"/>
            <p:cNvSpPr>
              <a:spLocks/>
            </p:cNvSpPr>
            <p:nvPr/>
          </p:nvSpPr>
          <p:spPr bwMode="auto">
            <a:xfrm>
              <a:off x="4455" y="2925"/>
              <a:ext cx="192" cy="208"/>
            </a:xfrm>
            <a:custGeom>
              <a:avLst/>
              <a:gdLst>
                <a:gd name="T0" fmla="*/ 267 w 958"/>
                <a:gd name="T1" fmla="*/ 736 h 1039"/>
                <a:gd name="T2" fmla="*/ 145 w 958"/>
                <a:gd name="T3" fmla="*/ 797 h 1039"/>
                <a:gd name="T4" fmla="*/ 56 w 958"/>
                <a:gd name="T5" fmla="*/ 760 h 1039"/>
                <a:gd name="T6" fmla="*/ 89 w 958"/>
                <a:gd name="T7" fmla="*/ 670 h 1039"/>
                <a:gd name="T8" fmla="*/ 149 w 958"/>
                <a:gd name="T9" fmla="*/ 565 h 1039"/>
                <a:gd name="T10" fmla="*/ 204 w 958"/>
                <a:gd name="T11" fmla="*/ 474 h 1039"/>
                <a:gd name="T12" fmla="*/ 198 w 958"/>
                <a:gd name="T13" fmla="*/ 400 h 1039"/>
                <a:gd name="T14" fmla="*/ 129 w 958"/>
                <a:gd name="T15" fmla="*/ 320 h 1039"/>
                <a:gd name="T16" fmla="*/ 57 w 958"/>
                <a:gd name="T17" fmla="*/ 214 h 1039"/>
                <a:gd name="T18" fmla="*/ 0 w 958"/>
                <a:gd name="T19" fmla="*/ 88 h 1039"/>
                <a:gd name="T20" fmla="*/ 44 w 958"/>
                <a:gd name="T21" fmla="*/ 43 h 1039"/>
                <a:gd name="T22" fmla="*/ 207 w 958"/>
                <a:gd name="T23" fmla="*/ 114 h 1039"/>
                <a:gd name="T24" fmla="*/ 284 w 958"/>
                <a:gd name="T25" fmla="*/ 155 h 1039"/>
                <a:gd name="T26" fmla="*/ 391 w 958"/>
                <a:gd name="T27" fmla="*/ 213 h 1039"/>
                <a:gd name="T28" fmla="*/ 447 w 958"/>
                <a:gd name="T29" fmla="*/ 165 h 1039"/>
                <a:gd name="T30" fmla="*/ 557 w 958"/>
                <a:gd name="T31" fmla="*/ 100 h 1039"/>
                <a:gd name="T32" fmla="*/ 681 w 958"/>
                <a:gd name="T33" fmla="*/ 37 h 1039"/>
                <a:gd name="T34" fmla="*/ 778 w 958"/>
                <a:gd name="T35" fmla="*/ 0 h 1039"/>
                <a:gd name="T36" fmla="*/ 794 w 958"/>
                <a:gd name="T37" fmla="*/ 29 h 1039"/>
                <a:gd name="T38" fmla="*/ 737 w 958"/>
                <a:gd name="T39" fmla="*/ 102 h 1039"/>
                <a:gd name="T40" fmla="*/ 696 w 958"/>
                <a:gd name="T41" fmla="*/ 162 h 1039"/>
                <a:gd name="T42" fmla="*/ 655 w 958"/>
                <a:gd name="T43" fmla="*/ 222 h 1039"/>
                <a:gd name="T44" fmla="*/ 612 w 958"/>
                <a:gd name="T45" fmla="*/ 278 h 1039"/>
                <a:gd name="T46" fmla="*/ 543 w 958"/>
                <a:gd name="T47" fmla="*/ 339 h 1039"/>
                <a:gd name="T48" fmla="*/ 518 w 958"/>
                <a:gd name="T49" fmla="*/ 294 h 1039"/>
                <a:gd name="T50" fmla="*/ 586 w 958"/>
                <a:gd name="T51" fmla="*/ 209 h 1039"/>
                <a:gd name="T52" fmla="*/ 669 w 958"/>
                <a:gd name="T53" fmla="*/ 105 h 1039"/>
                <a:gd name="T54" fmla="*/ 574 w 958"/>
                <a:gd name="T55" fmla="*/ 146 h 1039"/>
                <a:gd name="T56" fmla="*/ 477 w 958"/>
                <a:gd name="T57" fmla="*/ 201 h 1039"/>
                <a:gd name="T58" fmla="*/ 402 w 958"/>
                <a:gd name="T59" fmla="*/ 280 h 1039"/>
                <a:gd name="T60" fmla="*/ 267 w 958"/>
                <a:gd name="T61" fmla="*/ 215 h 1039"/>
                <a:gd name="T62" fmla="*/ 169 w 958"/>
                <a:gd name="T63" fmla="*/ 159 h 1039"/>
                <a:gd name="T64" fmla="*/ 66 w 958"/>
                <a:gd name="T65" fmla="*/ 109 h 1039"/>
                <a:gd name="T66" fmla="*/ 109 w 958"/>
                <a:gd name="T67" fmla="*/ 181 h 1039"/>
                <a:gd name="T68" fmla="*/ 162 w 958"/>
                <a:gd name="T69" fmla="*/ 250 h 1039"/>
                <a:gd name="T70" fmla="*/ 216 w 958"/>
                <a:gd name="T71" fmla="*/ 320 h 1039"/>
                <a:gd name="T72" fmla="*/ 282 w 958"/>
                <a:gd name="T73" fmla="*/ 418 h 1039"/>
                <a:gd name="T74" fmla="*/ 254 w 958"/>
                <a:gd name="T75" fmla="*/ 526 h 1039"/>
                <a:gd name="T76" fmla="*/ 187 w 958"/>
                <a:gd name="T77" fmla="*/ 647 h 1039"/>
                <a:gd name="T78" fmla="*/ 197 w 958"/>
                <a:gd name="T79" fmla="*/ 697 h 1039"/>
                <a:gd name="T80" fmla="*/ 297 w 958"/>
                <a:gd name="T81" fmla="*/ 639 h 1039"/>
                <a:gd name="T82" fmla="*/ 364 w 958"/>
                <a:gd name="T83" fmla="*/ 576 h 1039"/>
                <a:gd name="T84" fmla="*/ 427 w 958"/>
                <a:gd name="T85" fmla="*/ 698 h 1039"/>
                <a:gd name="T86" fmla="*/ 485 w 958"/>
                <a:gd name="T87" fmla="*/ 702 h 1039"/>
                <a:gd name="T88" fmla="*/ 530 w 958"/>
                <a:gd name="T89" fmla="*/ 608 h 1039"/>
                <a:gd name="T90" fmla="*/ 586 w 958"/>
                <a:gd name="T91" fmla="*/ 569 h 1039"/>
                <a:gd name="T92" fmla="*/ 724 w 958"/>
                <a:gd name="T93" fmla="*/ 491 h 1039"/>
                <a:gd name="T94" fmla="*/ 523 w 958"/>
                <a:gd name="T95" fmla="*/ 391 h 1039"/>
                <a:gd name="T96" fmla="*/ 562 w 958"/>
                <a:gd name="T97" fmla="*/ 366 h 1039"/>
                <a:gd name="T98" fmla="*/ 693 w 958"/>
                <a:gd name="T99" fmla="*/ 418 h 1039"/>
                <a:gd name="T100" fmla="*/ 789 w 958"/>
                <a:gd name="T101" fmla="*/ 462 h 1039"/>
                <a:gd name="T102" fmla="*/ 877 w 958"/>
                <a:gd name="T103" fmla="*/ 504 h 1039"/>
                <a:gd name="T104" fmla="*/ 958 w 958"/>
                <a:gd name="T105" fmla="*/ 557 h 1039"/>
                <a:gd name="T106" fmla="*/ 822 w 958"/>
                <a:gd name="T107" fmla="*/ 595 h 1039"/>
                <a:gd name="T108" fmla="*/ 574 w 958"/>
                <a:gd name="T109" fmla="*/ 641 h 1039"/>
                <a:gd name="T110" fmla="*/ 511 w 958"/>
                <a:gd name="T111" fmla="*/ 875 h 1039"/>
                <a:gd name="T112" fmla="*/ 473 w 958"/>
                <a:gd name="T113" fmla="*/ 1010 h 1039"/>
                <a:gd name="T114" fmla="*/ 427 w 958"/>
                <a:gd name="T115" fmla="*/ 1039 h 1039"/>
                <a:gd name="T116" fmla="*/ 389 w 958"/>
                <a:gd name="T117" fmla="*/ 893 h 1039"/>
                <a:gd name="T118" fmla="*/ 347 w 958"/>
                <a:gd name="T119" fmla="*/ 697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8" h="1039">
                  <a:moveTo>
                    <a:pt x="347" y="697"/>
                  </a:moveTo>
                  <a:lnTo>
                    <a:pt x="308" y="717"/>
                  </a:lnTo>
                  <a:lnTo>
                    <a:pt x="267" y="736"/>
                  </a:lnTo>
                  <a:lnTo>
                    <a:pt x="228" y="758"/>
                  </a:lnTo>
                  <a:lnTo>
                    <a:pt x="187" y="779"/>
                  </a:lnTo>
                  <a:lnTo>
                    <a:pt x="145" y="797"/>
                  </a:lnTo>
                  <a:lnTo>
                    <a:pt x="101" y="808"/>
                  </a:lnTo>
                  <a:lnTo>
                    <a:pt x="62" y="798"/>
                  </a:lnTo>
                  <a:lnTo>
                    <a:pt x="56" y="760"/>
                  </a:lnTo>
                  <a:lnTo>
                    <a:pt x="62" y="733"/>
                  </a:lnTo>
                  <a:lnTo>
                    <a:pt x="74" y="703"/>
                  </a:lnTo>
                  <a:lnTo>
                    <a:pt x="89" y="670"/>
                  </a:lnTo>
                  <a:lnTo>
                    <a:pt x="107" y="636"/>
                  </a:lnTo>
                  <a:lnTo>
                    <a:pt x="127" y="600"/>
                  </a:lnTo>
                  <a:lnTo>
                    <a:pt x="149" y="565"/>
                  </a:lnTo>
                  <a:lnTo>
                    <a:pt x="169" y="532"/>
                  </a:lnTo>
                  <a:lnTo>
                    <a:pt x="188" y="501"/>
                  </a:lnTo>
                  <a:lnTo>
                    <a:pt x="204" y="474"/>
                  </a:lnTo>
                  <a:lnTo>
                    <a:pt x="217" y="453"/>
                  </a:lnTo>
                  <a:lnTo>
                    <a:pt x="228" y="427"/>
                  </a:lnTo>
                  <a:lnTo>
                    <a:pt x="198" y="400"/>
                  </a:lnTo>
                  <a:lnTo>
                    <a:pt x="177" y="378"/>
                  </a:lnTo>
                  <a:lnTo>
                    <a:pt x="153" y="351"/>
                  </a:lnTo>
                  <a:lnTo>
                    <a:pt x="129" y="320"/>
                  </a:lnTo>
                  <a:lnTo>
                    <a:pt x="105" y="285"/>
                  </a:lnTo>
                  <a:lnTo>
                    <a:pt x="80" y="250"/>
                  </a:lnTo>
                  <a:lnTo>
                    <a:pt x="57" y="214"/>
                  </a:lnTo>
                  <a:lnTo>
                    <a:pt x="37" y="178"/>
                  </a:lnTo>
                  <a:lnTo>
                    <a:pt x="19" y="145"/>
                  </a:lnTo>
                  <a:lnTo>
                    <a:pt x="0" y="88"/>
                  </a:lnTo>
                  <a:lnTo>
                    <a:pt x="6" y="51"/>
                  </a:lnTo>
                  <a:lnTo>
                    <a:pt x="20" y="43"/>
                  </a:lnTo>
                  <a:lnTo>
                    <a:pt x="44" y="43"/>
                  </a:lnTo>
                  <a:lnTo>
                    <a:pt x="109" y="67"/>
                  </a:lnTo>
                  <a:lnTo>
                    <a:pt x="156" y="88"/>
                  </a:lnTo>
                  <a:lnTo>
                    <a:pt x="207" y="114"/>
                  </a:lnTo>
                  <a:lnTo>
                    <a:pt x="233" y="127"/>
                  </a:lnTo>
                  <a:lnTo>
                    <a:pt x="259" y="140"/>
                  </a:lnTo>
                  <a:lnTo>
                    <a:pt x="284" y="155"/>
                  </a:lnTo>
                  <a:lnTo>
                    <a:pt x="309" y="168"/>
                  </a:lnTo>
                  <a:lnTo>
                    <a:pt x="354" y="193"/>
                  </a:lnTo>
                  <a:lnTo>
                    <a:pt x="391" y="213"/>
                  </a:lnTo>
                  <a:lnTo>
                    <a:pt x="400" y="201"/>
                  </a:lnTo>
                  <a:lnTo>
                    <a:pt x="420" y="185"/>
                  </a:lnTo>
                  <a:lnTo>
                    <a:pt x="447" y="165"/>
                  </a:lnTo>
                  <a:lnTo>
                    <a:pt x="479" y="145"/>
                  </a:lnTo>
                  <a:lnTo>
                    <a:pt x="517" y="123"/>
                  </a:lnTo>
                  <a:lnTo>
                    <a:pt x="557" y="100"/>
                  </a:lnTo>
                  <a:lnTo>
                    <a:pt x="599" y="77"/>
                  </a:lnTo>
                  <a:lnTo>
                    <a:pt x="642" y="56"/>
                  </a:lnTo>
                  <a:lnTo>
                    <a:pt x="681" y="37"/>
                  </a:lnTo>
                  <a:lnTo>
                    <a:pt x="719" y="20"/>
                  </a:lnTo>
                  <a:lnTo>
                    <a:pt x="752" y="9"/>
                  </a:lnTo>
                  <a:lnTo>
                    <a:pt x="778" y="0"/>
                  </a:lnTo>
                  <a:lnTo>
                    <a:pt x="807" y="0"/>
                  </a:lnTo>
                  <a:lnTo>
                    <a:pt x="807" y="11"/>
                  </a:lnTo>
                  <a:lnTo>
                    <a:pt x="794" y="29"/>
                  </a:lnTo>
                  <a:lnTo>
                    <a:pt x="765" y="64"/>
                  </a:lnTo>
                  <a:lnTo>
                    <a:pt x="751" y="82"/>
                  </a:lnTo>
                  <a:lnTo>
                    <a:pt x="737" y="102"/>
                  </a:lnTo>
                  <a:lnTo>
                    <a:pt x="724" y="121"/>
                  </a:lnTo>
                  <a:lnTo>
                    <a:pt x="710" y="142"/>
                  </a:lnTo>
                  <a:lnTo>
                    <a:pt x="696" y="162"/>
                  </a:lnTo>
                  <a:lnTo>
                    <a:pt x="682" y="182"/>
                  </a:lnTo>
                  <a:lnTo>
                    <a:pt x="669" y="202"/>
                  </a:lnTo>
                  <a:lnTo>
                    <a:pt x="655" y="222"/>
                  </a:lnTo>
                  <a:lnTo>
                    <a:pt x="641" y="241"/>
                  </a:lnTo>
                  <a:lnTo>
                    <a:pt x="626" y="260"/>
                  </a:lnTo>
                  <a:lnTo>
                    <a:pt x="612" y="278"/>
                  </a:lnTo>
                  <a:lnTo>
                    <a:pt x="598" y="295"/>
                  </a:lnTo>
                  <a:lnTo>
                    <a:pt x="568" y="326"/>
                  </a:lnTo>
                  <a:lnTo>
                    <a:pt x="543" y="339"/>
                  </a:lnTo>
                  <a:lnTo>
                    <a:pt x="524" y="333"/>
                  </a:lnTo>
                  <a:lnTo>
                    <a:pt x="515" y="315"/>
                  </a:lnTo>
                  <a:lnTo>
                    <a:pt x="518" y="294"/>
                  </a:lnTo>
                  <a:lnTo>
                    <a:pt x="538" y="269"/>
                  </a:lnTo>
                  <a:lnTo>
                    <a:pt x="560" y="244"/>
                  </a:lnTo>
                  <a:lnTo>
                    <a:pt x="586" y="209"/>
                  </a:lnTo>
                  <a:lnTo>
                    <a:pt x="613" y="174"/>
                  </a:lnTo>
                  <a:lnTo>
                    <a:pt x="641" y="139"/>
                  </a:lnTo>
                  <a:lnTo>
                    <a:pt x="669" y="105"/>
                  </a:lnTo>
                  <a:lnTo>
                    <a:pt x="642" y="118"/>
                  </a:lnTo>
                  <a:lnTo>
                    <a:pt x="610" y="132"/>
                  </a:lnTo>
                  <a:lnTo>
                    <a:pt x="574" y="146"/>
                  </a:lnTo>
                  <a:lnTo>
                    <a:pt x="538" y="163"/>
                  </a:lnTo>
                  <a:lnTo>
                    <a:pt x="505" y="181"/>
                  </a:lnTo>
                  <a:lnTo>
                    <a:pt x="477" y="201"/>
                  </a:lnTo>
                  <a:lnTo>
                    <a:pt x="444" y="250"/>
                  </a:lnTo>
                  <a:lnTo>
                    <a:pt x="434" y="282"/>
                  </a:lnTo>
                  <a:lnTo>
                    <a:pt x="402" y="280"/>
                  </a:lnTo>
                  <a:lnTo>
                    <a:pt x="347" y="256"/>
                  </a:lnTo>
                  <a:lnTo>
                    <a:pt x="303" y="234"/>
                  </a:lnTo>
                  <a:lnTo>
                    <a:pt x="267" y="215"/>
                  </a:lnTo>
                  <a:lnTo>
                    <a:pt x="236" y="197"/>
                  </a:lnTo>
                  <a:lnTo>
                    <a:pt x="204" y="180"/>
                  </a:lnTo>
                  <a:lnTo>
                    <a:pt x="169" y="159"/>
                  </a:lnTo>
                  <a:lnTo>
                    <a:pt x="124" y="137"/>
                  </a:lnTo>
                  <a:lnTo>
                    <a:pt x="96" y="124"/>
                  </a:lnTo>
                  <a:lnTo>
                    <a:pt x="66" y="109"/>
                  </a:lnTo>
                  <a:lnTo>
                    <a:pt x="82" y="140"/>
                  </a:lnTo>
                  <a:lnTo>
                    <a:pt x="95" y="161"/>
                  </a:lnTo>
                  <a:lnTo>
                    <a:pt x="109" y="181"/>
                  </a:lnTo>
                  <a:lnTo>
                    <a:pt x="126" y="203"/>
                  </a:lnTo>
                  <a:lnTo>
                    <a:pt x="144" y="226"/>
                  </a:lnTo>
                  <a:lnTo>
                    <a:pt x="162" y="250"/>
                  </a:lnTo>
                  <a:lnTo>
                    <a:pt x="181" y="273"/>
                  </a:lnTo>
                  <a:lnTo>
                    <a:pt x="198" y="297"/>
                  </a:lnTo>
                  <a:lnTo>
                    <a:pt x="216" y="320"/>
                  </a:lnTo>
                  <a:lnTo>
                    <a:pt x="233" y="341"/>
                  </a:lnTo>
                  <a:lnTo>
                    <a:pt x="248" y="361"/>
                  </a:lnTo>
                  <a:lnTo>
                    <a:pt x="282" y="418"/>
                  </a:lnTo>
                  <a:lnTo>
                    <a:pt x="280" y="450"/>
                  </a:lnTo>
                  <a:lnTo>
                    <a:pt x="271" y="486"/>
                  </a:lnTo>
                  <a:lnTo>
                    <a:pt x="254" y="526"/>
                  </a:lnTo>
                  <a:lnTo>
                    <a:pt x="233" y="567"/>
                  </a:lnTo>
                  <a:lnTo>
                    <a:pt x="209" y="608"/>
                  </a:lnTo>
                  <a:lnTo>
                    <a:pt x="187" y="647"/>
                  </a:lnTo>
                  <a:lnTo>
                    <a:pt x="166" y="683"/>
                  </a:lnTo>
                  <a:lnTo>
                    <a:pt x="152" y="715"/>
                  </a:lnTo>
                  <a:lnTo>
                    <a:pt x="197" y="697"/>
                  </a:lnTo>
                  <a:lnTo>
                    <a:pt x="236" y="678"/>
                  </a:lnTo>
                  <a:lnTo>
                    <a:pt x="270" y="658"/>
                  </a:lnTo>
                  <a:lnTo>
                    <a:pt x="297" y="639"/>
                  </a:lnTo>
                  <a:lnTo>
                    <a:pt x="320" y="620"/>
                  </a:lnTo>
                  <a:lnTo>
                    <a:pt x="337" y="602"/>
                  </a:lnTo>
                  <a:lnTo>
                    <a:pt x="364" y="576"/>
                  </a:lnTo>
                  <a:lnTo>
                    <a:pt x="381" y="567"/>
                  </a:lnTo>
                  <a:lnTo>
                    <a:pt x="395" y="579"/>
                  </a:lnTo>
                  <a:lnTo>
                    <a:pt x="427" y="698"/>
                  </a:lnTo>
                  <a:lnTo>
                    <a:pt x="454" y="804"/>
                  </a:lnTo>
                  <a:lnTo>
                    <a:pt x="469" y="748"/>
                  </a:lnTo>
                  <a:lnTo>
                    <a:pt x="485" y="702"/>
                  </a:lnTo>
                  <a:lnTo>
                    <a:pt x="499" y="663"/>
                  </a:lnTo>
                  <a:lnTo>
                    <a:pt x="515" y="633"/>
                  </a:lnTo>
                  <a:lnTo>
                    <a:pt x="530" y="608"/>
                  </a:lnTo>
                  <a:lnTo>
                    <a:pt x="548" y="590"/>
                  </a:lnTo>
                  <a:lnTo>
                    <a:pt x="566" y="577"/>
                  </a:lnTo>
                  <a:lnTo>
                    <a:pt x="586" y="569"/>
                  </a:lnTo>
                  <a:lnTo>
                    <a:pt x="694" y="558"/>
                  </a:lnTo>
                  <a:lnTo>
                    <a:pt x="863" y="548"/>
                  </a:lnTo>
                  <a:lnTo>
                    <a:pt x="724" y="491"/>
                  </a:lnTo>
                  <a:lnTo>
                    <a:pt x="540" y="415"/>
                  </a:lnTo>
                  <a:lnTo>
                    <a:pt x="525" y="400"/>
                  </a:lnTo>
                  <a:lnTo>
                    <a:pt x="523" y="391"/>
                  </a:lnTo>
                  <a:lnTo>
                    <a:pt x="525" y="383"/>
                  </a:lnTo>
                  <a:lnTo>
                    <a:pt x="537" y="368"/>
                  </a:lnTo>
                  <a:lnTo>
                    <a:pt x="562" y="366"/>
                  </a:lnTo>
                  <a:lnTo>
                    <a:pt x="589" y="375"/>
                  </a:lnTo>
                  <a:lnTo>
                    <a:pt x="636" y="394"/>
                  </a:lnTo>
                  <a:lnTo>
                    <a:pt x="693" y="418"/>
                  </a:lnTo>
                  <a:lnTo>
                    <a:pt x="725" y="432"/>
                  </a:lnTo>
                  <a:lnTo>
                    <a:pt x="757" y="447"/>
                  </a:lnTo>
                  <a:lnTo>
                    <a:pt x="789" y="462"/>
                  </a:lnTo>
                  <a:lnTo>
                    <a:pt x="820" y="476"/>
                  </a:lnTo>
                  <a:lnTo>
                    <a:pt x="850" y="489"/>
                  </a:lnTo>
                  <a:lnTo>
                    <a:pt x="877" y="504"/>
                  </a:lnTo>
                  <a:lnTo>
                    <a:pt x="923" y="526"/>
                  </a:lnTo>
                  <a:lnTo>
                    <a:pt x="951" y="541"/>
                  </a:lnTo>
                  <a:lnTo>
                    <a:pt x="958" y="557"/>
                  </a:lnTo>
                  <a:lnTo>
                    <a:pt x="937" y="570"/>
                  </a:lnTo>
                  <a:lnTo>
                    <a:pt x="887" y="584"/>
                  </a:lnTo>
                  <a:lnTo>
                    <a:pt x="822" y="595"/>
                  </a:lnTo>
                  <a:lnTo>
                    <a:pt x="720" y="611"/>
                  </a:lnTo>
                  <a:lnTo>
                    <a:pt x="624" y="628"/>
                  </a:lnTo>
                  <a:lnTo>
                    <a:pt x="574" y="641"/>
                  </a:lnTo>
                  <a:lnTo>
                    <a:pt x="547" y="704"/>
                  </a:lnTo>
                  <a:lnTo>
                    <a:pt x="523" y="816"/>
                  </a:lnTo>
                  <a:lnTo>
                    <a:pt x="511" y="875"/>
                  </a:lnTo>
                  <a:lnTo>
                    <a:pt x="499" y="931"/>
                  </a:lnTo>
                  <a:lnTo>
                    <a:pt x="487" y="978"/>
                  </a:lnTo>
                  <a:lnTo>
                    <a:pt x="473" y="1010"/>
                  </a:lnTo>
                  <a:lnTo>
                    <a:pt x="462" y="1025"/>
                  </a:lnTo>
                  <a:lnTo>
                    <a:pt x="450" y="1035"/>
                  </a:lnTo>
                  <a:lnTo>
                    <a:pt x="427" y="1039"/>
                  </a:lnTo>
                  <a:lnTo>
                    <a:pt x="408" y="1025"/>
                  </a:lnTo>
                  <a:lnTo>
                    <a:pt x="398" y="993"/>
                  </a:lnTo>
                  <a:lnTo>
                    <a:pt x="389" y="893"/>
                  </a:lnTo>
                  <a:lnTo>
                    <a:pt x="381" y="846"/>
                  </a:lnTo>
                  <a:lnTo>
                    <a:pt x="370" y="795"/>
                  </a:lnTo>
                  <a:lnTo>
                    <a:pt x="347" y="697"/>
                  </a:lnTo>
                  <a:lnTo>
                    <a:pt x="347" y="6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81" name="Group 29"/>
          <p:cNvGrpSpPr>
            <a:grpSpLocks/>
          </p:cNvGrpSpPr>
          <p:nvPr/>
        </p:nvGrpSpPr>
        <p:grpSpPr bwMode="auto">
          <a:xfrm>
            <a:off x="8948741" y="15478"/>
            <a:ext cx="371475" cy="242888"/>
            <a:chOff x="4756" y="2854"/>
            <a:chExt cx="259" cy="226"/>
          </a:xfrm>
        </p:grpSpPr>
        <p:sp>
          <p:nvSpPr>
            <p:cNvPr id="74782" name="Freeform 30"/>
            <p:cNvSpPr>
              <a:spLocks/>
            </p:cNvSpPr>
            <p:nvPr/>
          </p:nvSpPr>
          <p:spPr bwMode="auto">
            <a:xfrm>
              <a:off x="4781" y="2854"/>
              <a:ext cx="208" cy="210"/>
            </a:xfrm>
            <a:custGeom>
              <a:avLst/>
              <a:gdLst>
                <a:gd name="T0" fmla="*/ 318 w 1042"/>
                <a:gd name="T1" fmla="*/ 468 h 1050"/>
                <a:gd name="T2" fmla="*/ 392 w 1042"/>
                <a:gd name="T3" fmla="*/ 395 h 1050"/>
                <a:gd name="T4" fmla="*/ 457 w 1042"/>
                <a:gd name="T5" fmla="*/ 332 h 1050"/>
                <a:gd name="T6" fmla="*/ 526 w 1042"/>
                <a:gd name="T7" fmla="*/ 268 h 1050"/>
                <a:gd name="T8" fmla="*/ 599 w 1042"/>
                <a:gd name="T9" fmla="*/ 204 h 1050"/>
                <a:gd name="T10" fmla="*/ 670 w 1042"/>
                <a:gd name="T11" fmla="*/ 144 h 1050"/>
                <a:gd name="T12" fmla="*/ 740 w 1042"/>
                <a:gd name="T13" fmla="*/ 89 h 1050"/>
                <a:gd name="T14" fmla="*/ 803 w 1042"/>
                <a:gd name="T15" fmla="*/ 45 h 1050"/>
                <a:gd name="T16" fmla="*/ 905 w 1042"/>
                <a:gd name="T17" fmla="*/ 0 h 1050"/>
                <a:gd name="T18" fmla="*/ 1015 w 1042"/>
                <a:gd name="T19" fmla="*/ 65 h 1050"/>
                <a:gd name="T20" fmla="*/ 988 w 1042"/>
                <a:gd name="T21" fmla="*/ 152 h 1050"/>
                <a:gd name="T22" fmla="*/ 949 w 1042"/>
                <a:gd name="T23" fmla="*/ 235 h 1050"/>
                <a:gd name="T24" fmla="*/ 902 w 1042"/>
                <a:gd name="T25" fmla="*/ 317 h 1050"/>
                <a:gd name="T26" fmla="*/ 851 w 1042"/>
                <a:gd name="T27" fmla="*/ 397 h 1050"/>
                <a:gd name="T28" fmla="*/ 796 w 1042"/>
                <a:gd name="T29" fmla="*/ 474 h 1050"/>
                <a:gd name="T30" fmla="*/ 740 w 1042"/>
                <a:gd name="T31" fmla="*/ 545 h 1050"/>
                <a:gd name="T32" fmla="*/ 858 w 1042"/>
                <a:gd name="T33" fmla="*/ 473 h 1050"/>
                <a:gd name="T34" fmla="*/ 961 w 1042"/>
                <a:gd name="T35" fmla="*/ 430 h 1050"/>
                <a:gd name="T36" fmla="*/ 1042 w 1042"/>
                <a:gd name="T37" fmla="*/ 527 h 1050"/>
                <a:gd name="T38" fmla="*/ 1023 w 1042"/>
                <a:gd name="T39" fmla="*/ 707 h 1050"/>
                <a:gd name="T40" fmla="*/ 978 w 1042"/>
                <a:gd name="T41" fmla="*/ 805 h 1050"/>
                <a:gd name="T42" fmla="*/ 914 w 1042"/>
                <a:gd name="T43" fmla="*/ 886 h 1050"/>
                <a:gd name="T44" fmla="*/ 860 w 1042"/>
                <a:gd name="T45" fmla="*/ 951 h 1050"/>
                <a:gd name="T46" fmla="*/ 796 w 1042"/>
                <a:gd name="T47" fmla="*/ 1018 h 1050"/>
                <a:gd name="T48" fmla="*/ 713 w 1042"/>
                <a:gd name="T49" fmla="*/ 1049 h 1050"/>
                <a:gd name="T50" fmla="*/ 713 w 1042"/>
                <a:gd name="T51" fmla="*/ 911 h 1050"/>
                <a:gd name="T52" fmla="*/ 752 w 1042"/>
                <a:gd name="T53" fmla="*/ 803 h 1050"/>
                <a:gd name="T54" fmla="*/ 763 w 1042"/>
                <a:gd name="T55" fmla="*/ 766 h 1050"/>
                <a:gd name="T56" fmla="*/ 695 w 1042"/>
                <a:gd name="T57" fmla="*/ 823 h 1050"/>
                <a:gd name="T58" fmla="*/ 627 w 1042"/>
                <a:gd name="T59" fmla="*/ 883 h 1050"/>
                <a:gd name="T60" fmla="*/ 558 w 1042"/>
                <a:gd name="T61" fmla="*/ 939 h 1050"/>
                <a:gd name="T62" fmla="*/ 483 w 1042"/>
                <a:gd name="T63" fmla="*/ 987 h 1050"/>
                <a:gd name="T64" fmla="*/ 347 w 1042"/>
                <a:gd name="T65" fmla="*/ 1032 h 1050"/>
                <a:gd name="T66" fmla="*/ 269 w 1042"/>
                <a:gd name="T67" fmla="*/ 990 h 1050"/>
                <a:gd name="T68" fmla="*/ 293 w 1042"/>
                <a:gd name="T69" fmla="*/ 872 h 1050"/>
                <a:gd name="T70" fmla="*/ 343 w 1042"/>
                <a:gd name="T71" fmla="*/ 771 h 1050"/>
                <a:gd name="T72" fmla="*/ 388 w 1042"/>
                <a:gd name="T73" fmla="*/ 693 h 1050"/>
                <a:gd name="T74" fmla="*/ 436 w 1042"/>
                <a:gd name="T75" fmla="*/ 621 h 1050"/>
                <a:gd name="T76" fmla="*/ 480 w 1042"/>
                <a:gd name="T77" fmla="*/ 559 h 1050"/>
                <a:gd name="T78" fmla="*/ 527 w 1042"/>
                <a:gd name="T79" fmla="*/ 495 h 1050"/>
                <a:gd name="T80" fmla="*/ 457 w 1042"/>
                <a:gd name="T81" fmla="*/ 559 h 1050"/>
                <a:gd name="T82" fmla="*/ 383 w 1042"/>
                <a:gd name="T83" fmla="*/ 628 h 1050"/>
                <a:gd name="T84" fmla="*/ 305 w 1042"/>
                <a:gd name="T85" fmla="*/ 695 h 1050"/>
                <a:gd name="T86" fmla="*/ 222 w 1042"/>
                <a:gd name="T87" fmla="*/ 753 h 1050"/>
                <a:gd name="T88" fmla="*/ 135 w 1042"/>
                <a:gd name="T89" fmla="*/ 794 h 1050"/>
                <a:gd name="T90" fmla="*/ 13 w 1042"/>
                <a:gd name="T91" fmla="*/ 791 h 1050"/>
                <a:gd name="T92" fmla="*/ 21 w 1042"/>
                <a:gd name="T93" fmla="*/ 676 h 1050"/>
                <a:gd name="T94" fmla="*/ 76 w 1042"/>
                <a:gd name="T95" fmla="*/ 584 h 1050"/>
                <a:gd name="T96" fmla="*/ 123 w 1042"/>
                <a:gd name="T97" fmla="*/ 511 h 1050"/>
                <a:gd name="T98" fmla="*/ 179 w 1042"/>
                <a:gd name="T99" fmla="*/ 429 h 1050"/>
                <a:gd name="T100" fmla="*/ 238 w 1042"/>
                <a:gd name="T101" fmla="*/ 343 h 1050"/>
                <a:gd name="T102" fmla="*/ 299 w 1042"/>
                <a:gd name="T103" fmla="*/ 258 h 1050"/>
                <a:gd name="T104" fmla="*/ 357 w 1042"/>
                <a:gd name="T105" fmla="*/ 179 h 1050"/>
                <a:gd name="T106" fmla="*/ 410 w 1042"/>
                <a:gd name="T107" fmla="*/ 112 h 1050"/>
                <a:gd name="T108" fmla="*/ 475 w 1042"/>
                <a:gd name="T109" fmla="*/ 36 h 1050"/>
                <a:gd name="T110" fmla="*/ 525 w 1042"/>
                <a:gd name="T111" fmla="*/ 44 h 1050"/>
                <a:gd name="T112" fmla="*/ 487 w 1042"/>
                <a:gd name="T113" fmla="*/ 126 h 1050"/>
                <a:gd name="T114" fmla="*/ 429 w 1042"/>
                <a:gd name="T115" fmla="*/ 230 h 1050"/>
                <a:gd name="T116" fmla="*/ 362 w 1042"/>
                <a:gd name="T117" fmla="*/ 346 h 1050"/>
                <a:gd name="T118" fmla="*/ 301 w 1042"/>
                <a:gd name="T119" fmla="*/ 450 h 1050"/>
                <a:gd name="T120" fmla="*/ 263 w 1042"/>
                <a:gd name="T121" fmla="*/ 52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2" h="1050">
                  <a:moveTo>
                    <a:pt x="263" y="521"/>
                  </a:moveTo>
                  <a:lnTo>
                    <a:pt x="288" y="498"/>
                  </a:lnTo>
                  <a:lnTo>
                    <a:pt x="318" y="468"/>
                  </a:lnTo>
                  <a:lnTo>
                    <a:pt x="354" y="433"/>
                  </a:lnTo>
                  <a:lnTo>
                    <a:pt x="373" y="414"/>
                  </a:lnTo>
                  <a:lnTo>
                    <a:pt x="392" y="395"/>
                  </a:lnTo>
                  <a:lnTo>
                    <a:pt x="413" y="375"/>
                  </a:lnTo>
                  <a:lnTo>
                    <a:pt x="435" y="354"/>
                  </a:lnTo>
                  <a:lnTo>
                    <a:pt x="457" y="332"/>
                  </a:lnTo>
                  <a:lnTo>
                    <a:pt x="480" y="311"/>
                  </a:lnTo>
                  <a:lnTo>
                    <a:pt x="502" y="290"/>
                  </a:lnTo>
                  <a:lnTo>
                    <a:pt x="526" y="268"/>
                  </a:lnTo>
                  <a:lnTo>
                    <a:pt x="551" y="247"/>
                  </a:lnTo>
                  <a:lnTo>
                    <a:pt x="575" y="226"/>
                  </a:lnTo>
                  <a:lnTo>
                    <a:pt x="599" y="204"/>
                  </a:lnTo>
                  <a:lnTo>
                    <a:pt x="622" y="183"/>
                  </a:lnTo>
                  <a:lnTo>
                    <a:pt x="646" y="163"/>
                  </a:lnTo>
                  <a:lnTo>
                    <a:pt x="670" y="144"/>
                  </a:lnTo>
                  <a:lnTo>
                    <a:pt x="694" y="125"/>
                  </a:lnTo>
                  <a:lnTo>
                    <a:pt x="717" y="107"/>
                  </a:lnTo>
                  <a:lnTo>
                    <a:pt x="740" y="89"/>
                  </a:lnTo>
                  <a:lnTo>
                    <a:pt x="761" y="74"/>
                  </a:lnTo>
                  <a:lnTo>
                    <a:pt x="783" y="59"/>
                  </a:lnTo>
                  <a:lnTo>
                    <a:pt x="803" y="45"/>
                  </a:lnTo>
                  <a:lnTo>
                    <a:pt x="842" y="23"/>
                  </a:lnTo>
                  <a:lnTo>
                    <a:pt x="876" y="7"/>
                  </a:lnTo>
                  <a:lnTo>
                    <a:pt x="905" y="0"/>
                  </a:lnTo>
                  <a:lnTo>
                    <a:pt x="967" y="1"/>
                  </a:lnTo>
                  <a:lnTo>
                    <a:pt x="1003" y="23"/>
                  </a:lnTo>
                  <a:lnTo>
                    <a:pt x="1015" y="65"/>
                  </a:lnTo>
                  <a:lnTo>
                    <a:pt x="1011" y="93"/>
                  </a:lnTo>
                  <a:lnTo>
                    <a:pt x="1000" y="125"/>
                  </a:lnTo>
                  <a:lnTo>
                    <a:pt x="988" y="152"/>
                  </a:lnTo>
                  <a:lnTo>
                    <a:pt x="977" y="179"/>
                  </a:lnTo>
                  <a:lnTo>
                    <a:pt x="962" y="207"/>
                  </a:lnTo>
                  <a:lnTo>
                    <a:pt x="949" y="235"/>
                  </a:lnTo>
                  <a:lnTo>
                    <a:pt x="934" y="262"/>
                  </a:lnTo>
                  <a:lnTo>
                    <a:pt x="918" y="290"/>
                  </a:lnTo>
                  <a:lnTo>
                    <a:pt x="902" y="317"/>
                  </a:lnTo>
                  <a:lnTo>
                    <a:pt x="885" y="344"/>
                  </a:lnTo>
                  <a:lnTo>
                    <a:pt x="867" y="370"/>
                  </a:lnTo>
                  <a:lnTo>
                    <a:pt x="851" y="397"/>
                  </a:lnTo>
                  <a:lnTo>
                    <a:pt x="833" y="423"/>
                  </a:lnTo>
                  <a:lnTo>
                    <a:pt x="814" y="449"/>
                  </a:lnTo>
                  <a:lnTo>
                    <a:pt x="796" y="474"/>
                  </a:lnTo>
                  <a:lnTo>
                    <a:pt x="777" y="498"/>
                  </a:lnTo>
                  <a:lnTo>
                    <a:pt x="759" y="522"/>
                  </a:lnTo>
                  <a:lnTo>
                    <a:pt x="740" y="545"/>
                  </a:lnTo>
                  <a:lnTo>
                    <a:pt x="779" y="521"/>
                  </a:lnTo>
                  <a:lnTo>
                    <a:pt x="818" y="496"/>
                  </a:lnTo>
                  <a:lnTo>
                    <a:pt x="858" y="473"/>
                  </a:lnTo>
                  <a:lnTo>
                    <a:pt x="899" y="450"/>
                  </a:lnTo>
                  <a:lnTo>
                    <a:pt x="933" y="436"/>
                  </a:lnTo>
                  <a:lnTo>
                    <a:pt x="961" y="430"/>
                  </a:lnTo>
                  <a:lnTo>
                    <a:pt x="1004" y="442"/>
                  </a:lnTo>
                  <a:lnTo>
                    <a:pt x="1030" y="476"/>
                  </a:lnTo>
                  <a:lnTo>
                    <a:pt x="1042" y="527"/>
                  </a:lnTo>
                  <a:lnTo>
                    <a:pt x="1042" y="588"/>
                  </a:lnTo>
                  <a:lnTo>
                    <a:pt x="1035" y="650"/>
                  </a:lnTo>
                  <a:lnTo>
                    <a:pt x="1023" y="707"/>
                  </a:lnTo>
                  <a:lnTo>
                    <a:pt x="1009" y="750"/>
                  </a:lnTo>
                  <a:lnTo>
                    <a:pt x="990" y="787"/>
                  </a:lnTo>
                  <a:lnTo>
                    <a:pt x="978" y="805"/>
                  </a:lnTo>
                  <a:lnTo>
                    <a:pt x="966" y="822"/>
                  </a:lnTo>
                  <a:lnTo>
                    <a:pt x="940" y="854"/>
                  </a:lnTo>
                  <a:lnTo>
                    <a:pt x="914" y="886"/>
                  </a:lnTo>
                  <a:lnTo>
                    <a:pt x="899" y="904"/>
                  </a:lnTo>
                  <a:lnTo>
                    <a:pt x="885" y="921"/>
                  </a:lnTo>
                  <a:lnTo>
                    <a:pt x="860" y="951"/>
                  </a:lnTo>
                  <a:lnTo>
                    <a:pt x="836" y="977"/>
                  </a:lnTo>
                  <a:lnTo>
                    <a:pt x="815" y="1000"/>
                  </a:lnTo>
                  <a:lnTo>
                    <a:pt x="796" y="1018"/>
                  </a:lnTo>
                  <a:lnTo>
                    <a:pt x="779" y="1032"/>
                  </a:lnTo>
                  <a:lnTo>
                    <a:pt x="750" y="1050"/>
                  </a:lnTo>
                  <a:lnTo>
                    <a:pt x="713" y="1049"/>
                  </a:lnTo>
                  <a:lnTo>
                    <a:pt x="700" y="1009"/>
                  </a:lnTo>
                  <a:lnTo>
                    <a:pt x="704" y="948"/>
                  </a:lnTo>
                  <a:lnTo>
                    <a:pt x="713" y="911"/>
                  </a:lnTo>
                  <a:lnTo>
                    <a:pt x="723" y="873"/>
                  </a:lnTo>
                  <a:lnTo>
                    <a:pt x="738" y="837"/>
                  </a:lnTo>
                  <a:lnTo>
                    <a:pt x="752" y="803"/>
                  </a:lnTo>
                  <a:lnTo>
                    <a:pt x="769" y="773"/>
                  </a:lnTo>
                  <a:lnTo>
                    <a:pt x="785" y="748"/>
                  </a:lnTo>
                  <a:lnTo>
                    <a:pt x="763" y="766"/>
                  </a:lnTo>
                  <a:lnTo>
                    <a:pt x="740" y="785"/>
                  </a:lnTo>
                  <a:lnTo>
                    <a:pt x="717" y="804"/>
                  </a:lnTo>
                  <a:lnTo>
                    <a:pt x="695" y="823"/>
                  </a:lnTo>
                  <a:lnTo>
                    <a:pt x="672" y="843"/>
                  </a:lnTo>
                  <a:lnTo>
                    <a:pt x="650" y="863"/>
                  </a:lnTo>
                  <a:lnTo>
                    <a:pt x="627" y="883"/>
                  </a:lnTo>
                  <a:lnTo>
                    <a:pt x="605" y="902"/>
                  </a:lnTo>
                  <a:lnTo>
                    <a:pt x="582" y="921"/>
                  </a:lnTo>
                  <a:lnTo>
                    <a:pt x="558" y="939"/>
                  </a:lnTo>
                  <a:lnTo>
                    <a:pt x="533" y="957"/>
                  </a:lnTo>
                  <a:lnTo>
                    <a:pt x="508" y="973"/>
                  </a:lnTo>
                  <a:lnTo>
                    <a:pt x="483" y="987"/>
                  </a:lnTo>
                  <a:lnTo>
                    <a:pt x="457" y="1001"/>
                  </a:lnTo>
                  <a:lnTo>
                    <a:pt x="402" y="1021"/>
                  </a:lnTo>
                  <a:lnTo>
                    <a:pt x="347" y="1032"/>
                  </a:lnTo>
                  <a:lnTo>
                    <a:pt x="307" y="1030"/>
                  </a:lnTo>
                  <a:lnTo>
                    <a:pt x="282" y="1015"/>
                  </a:lnTo>
                  <a:lnTo>
                    <a:pt x="269" y="990"/>
                  </a:lnTo>
                  <a:lnTo>
                    <a:pt x="268" y="957"/>
                  </a:lnTo>
                  <a:lnTo>
                    <a:pt x="276" y="917"/>
                  </a:lnTo>
                  <a:lnTo>
                    <a:pt x="293" y="872"/>
                  </a:lnTo>
                  <a:lnTo>
                    <a:pt x="316" y="822"/>
                  </a:lnTo>
                  <a:lnTo>
                    <a:pt x="329" y="797"/>
                  </a:lnTo>
                  <a:lnTo>
                    <a:pt x="343" y="771"/>
                  </a:lnTo>
                  <a:lnTo>
                    <a:pt x="357" y="745"/>
                  </a:lnTo>
                  <a:lnTo>
                    <a:pt x="373" y="720"/>
                  </a:lnTo>
                  <a:lnTo>
                    <a:pt x="388" y="693"/>
                  </a:lnTo>
                  <a:lnTo>
                    <a:pt x="405" y="669"/>
                  </a:lnTo>
                  <a:lnTo>
                    <a:pt x="420" y="645"/>
                  </a:lnTo>
                  <a:lnTo>
                    <a:pt x="436" y="621"/>
                  </a:lnTo>
                  <a:lnTo>
                    <a:pt x="451" y="600"/>
                  </a:lnTo>
                  <a:lnTo>
                    <a:pt x="465" y="578"/>
                  </a:lnTo>
                  <a:lnTo>
                    <a:pt x="480" y="559"/>
                  </a:lnTo>
                  <a:lnTo>
                    <a:pt x="492" y="543"/>
                  </a:lnTo>
                  <a:lnTo>
                    <a:pt x="513" y="514"/>
                  </a:lnTo>
                  <a:lnTo>
                    <a:pt x="527" y="495"/>
                  </a:lnTo>
                  <a:lnTo>
                    <a:pt x="505" y="515"/>
                  </a:lnTo>
                  <a:lnTo>
                    <a:pt x="481" y="538"/>
                  </a:lnTo>
                  <a:lnTo>
                    <a:pt x="457" y="559"/>
                  </a:lnTo>
                  <a:lnTo>
                    <a:pt x="433" y="582"/>
                  </a:lnTo>
                  <a:lnTo>
                    <a:pt x="408" y="606"/>
                  </a:lnTo>
                  <a:lnTo>
                    <a:pt x="383" y="628"/>
                  </a:lnTo>
                  <a:lnTo>
                    <a:pt x="357" y="651"/>
                  </a:lnTo>
                  <a:lnTo>
                    <a:pt x="331" y="673"/>
                  </a:lnTo>
                  <a:lnTo>
                    <a:pt x="305" y="695"/>
                  </a:lnTo>
                  <a:lnTo>
                    <a:pt x="278" y="716"/>
                  </a:lnTo>
                  <a:lnTo>
                    <a:pt x="250" y="735"/>
                  </a:lnTo>
                  <a:lnTo>
                    <a:pt x="222" y="753"/>
                  </a:lnTo>
                  <a:lnTo>
                    <a:pt x="194" y="768"/>
                  </a:lnTo>
                  <a:lnTo>
                    <a:pt x="165" y="783"/>
                  </a:lnTo>
                  <a:lnTo>
                    <a:pt x="135" y="794"/>
                  </a:lnTo>
                  <a:lnTo>
                    <a:pt x="105" y="803"/>
                  </a:lnTo>
                  <a:lnTo>
                    <a:pt x="48" y="807"/>
                  </a:lnTo>
                  <a:lnTo>
                    <a:pt x="13" y="791"/>
                  </a:lnTo>
                  <a:lnTo>
                    <a:pt x="0" y="752"/>
                  </a:lnTo>
                  <a:lnTo>
                    <a:pt x="11" y="697"/>
                  </a:lnTo>
                  <a:lnTo>
                    <a:pt x="21" y="676"/>
                  </a:lnTo>
                  <a:lnTo>
                    <a:pt x="38" y="645"/>
                  </a:lnTo>
                  <a:lnTo>
                    <a:pt x="61" y="607"/>
                  </a:lnTo>
                  <a:lnTo>
                    <a:pt x="76" y="584"/>
                  </a:lnTo>
                  <a:lnTo>
                    <a:pt x="90" y="560"/>
                  </a:lnTo>
                  <a:lnTo>
                    <a:pt x="106" y="537"/>
                  </a:lnTo>
                  <a:lnTo>
                    <a:pt x="123" y="511"/>
                  </a:lnTo>
                  <a:lnTo>
                    <a:pt x="141" y="483"/>
                  </a:lnTo>
                  <a:lnTo>
                    <a:pt x="160" y="456"/>
                  </a:lnTo>
                  <a:lnTo>
                    <a:pt x="179" y="429"/>
                  </a:lnTo>
                  <a:lnTo>
                    <a:pt x="198" y="400"/>
                  </a:lnTo>
                  <a:lnTo>
                    <a:pt x="218" y="372"/>
                  </a:lnTo>
                  <a:lnTo>
                    <a:pt x="238" y="343"/>
                  </a:lnTo>
                  <a:lnTo>
                    <a:pt x="259" y="315"/>
                  </a:lnTo>
                  <a:lnTo>
                    <a:pt x="279" y="286"/>
                  </a:lnTo>
                  <a:lnTo>
                    <a:pt x="299" y="258"/>
                  </a:lnTo>
                  <a:lnTo>
                    <a:pt x="319" y="232"/>
                  </a:lnTo>
                  <a:lnTo>
                    <a:pt x="338" y="204"/>
                  </a:lnTo>
                  <a:lnTo>
                    <a:pt x="357" y="179"/>
                  </a:lnTo>
                  <a:lnTo>
                    <a:pt x="375" y="156"/>
                  </a:lnTo>
                  <a:lnTo>
                    <a:pt x="393" y="133"/>
                  </a:lnTo>
                  <a:lnTo>
                    <a:pt x="410" y="112"/>
                  </a:lnTo>
                  <a:lnTo>
                    <a:pt x="425" y="93"/>
                  </a:lnTo>
                  <a:lnTo>
                    <a:pt x="452" y="59"/>
                  </a:lnTo>
                  <a:lnTo>
                    <a:pt x="475" y="36"/>
                  </a:lnTo>
                  <a:lnTo>
                    <a:pt x="490" y="21"/>
                  </a:lnTo>
                  <a:lnTo>
                    <a:pt x="519" y="14"/>
                  </a:lnTo>
                  <a:lnTo>
                    <a:pt x="525" y="44"/>
                  </a:lnTo>
                  <a:lnTo>
                    <a:pt x="513" y="74"/>
                  </a:lnTo>
                  <a:lnTo>
                    <a:pt x="501" y="97"/>
                  </a:lnTo>
                  <a:lnTo>
                    <a:pt x="487" y="126"/>
                  </a:lnTo>
                  <a:lnTo>
                    <a:pt x="469" y="158"/>
                  </a:lnTo>
                  <a:lnTo>
                    <a:pt x="450" y="194"/>
                  </a:lnTo>
                  <a:lnTo>
                    <a:pt x="429" y="230"/>
                  </a:lnTo>
                  <a:lnTo>
                    <a:pt x="407" y="268"/>
                  </a:lnTo>
                  <a:lnTo>
                    <a:pt x="385" y="308"/>
                  </a:lnTo>
                  <a:lnTo>
                    <a:pt x="362" y="346"/>
                  </a:lnTo>
                  <a:lnTo>
                    <a:pt x="341" y="384"/>
                  </a:lnTo>
                  <a:lnTo>
                    <a:pt x="320" y="418"/>
                  </a:lnTo>
                  <a:lnTo>
                    <a:pt x="301" y="450"/>
                  </a:lnTo>
                  <a:lnTo>
                    <a:pt x="286" y="480"/>
                  </a:lnTo>
                  <a:lnTo>
                    <a:pt x="263" y="521"/>
                  </a:lnTo>
                  <a:lnTo>
                    <a:pt x="263" y="5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3" name="Freeform 31"/>
            <p:cNvSpPr>
              <a:spLocks/>
            </p:cNvSpPr>
            <p:nvPr/>
          </p:nvSpPr>
          <p:spPr bwMode="auto">
            <a:xfrm>
              <a:off x="4756" y="2859"/>
              <a:ext cx="259" cy="221"/>
            </a:xfrm>
            <a:custGeom>
              <a:avLst/>
              <a:gdLst>
                <a:gd name="T0" fmla="*/ 345 w 1294"/>
                <a:gd name="T1" fmla="*/ 87 h 1105"/>
                <a:gd name="T2" fmla="*/ 388 w 1294"/>
                <a:gd name="T3" fmla="*/ 7 h 1105"/>
                <a:gd name="T4" fmla="*/ 495 w 1294"/>
                <a:gd name="T5" fmla="*/ 68 h 1105"/>
                <a:gd name="T6" fmla="*/ 563 w 1294"/>
                <a:gd name="T7" fmla="*/ 168 h 1105"/>
                <a:gd name="T8" fmla="*/ 637 w 1294"/>
                <a:gd name="T9" fmla="*/ 262 h 1105"/>
                <a:gd name="T10" fmla="*/ 688 w 1294"/>
                <a:gd name="T11" fmla="*/ 271 h 1105"/>
                <a:gd name="T12" fmla="*/ 774 w 1294"/>
                <a:gd name="T13" fmla="*/ 213 h 1105"/>
                <a:gd name="T14" fmla="*/ 885 w 1294"/>
                <a:gd name="T15" fmla="*/ 140 h 1105"/>
                <a:gd name="T16" fmla="*/ 1000 w 1294"/>
                <a:gd name="T17" fmla="*/ 68 h 1105"/>
                <a:gd name="T18" fmla="*/ 1105 w 1294"/>
                <a:gd name="T19" fmla="*/ 16 h 1105"/>
                <a:gd name="T20" fmla="*/ 1220 w 1294"/>
                <a:gd name="T21" fmla="*/ 15 h 1105"/>
                <a:gd name="T22" fmla="*/ 1188 w 1294"/>
                <a:gd name="T23" fmla="*/ 79 h 1105"/>
                <a:gd name="T24" fmla="*/ 1126 w 1294"/>
                <a:gd name="T25" fmla="*/ 160 h 1105"/>
                <a:gd name="T26" fmla="*/ 1060 w 1294"/>
                <a:gd name="T27" fmla="*/ 247 h 1105"/>
                <a:gd name="T28" fmla="*/ 1002 w 1294"/>
                <a:gd name="T29" fmla="*/ 338 h 1105"/>
                <a:gd name="T30" fmla="*/ 956 w 1294"/>
                <a:gd name="T31" fmla="*/ 501 h 1105"/>
                <a:gd name="T32" fmla="*/ 1010 w 1294"/>
                <a:gd name="T33" fmla="*/ 584 h 1105"/>
                <a:gd name="T34" fmla="*/ 1061 w 1294"/>
                <a:gd name="T35" fmla="*/ 628 h 1105"/>
                <a:gd name="T36" fmla="*/ 1114 w 1294"/>
                <a:gd name="T37" fmla="*/ 673 h 1105"/>
                <a:gd name="T38" fmla="*/ 1174 w 1294"/>
                <a:gd name="T39" fmla="*/ 725 h 1105"/>
                <a:gd name="T40" fmla="*/ 1242 w 1294"/>
                <a:gd name="T41" fmla="*/ 792 h 1105"/>
                <a:gd name="T42" fmla="*/ 1290 w 1294"/>
                <a:gd name="T43" fmla="*/ 883 h 1105"/>
                <a:gd name="T44" fmla="*/ 702 w 1294"/>
                <a:gd name="T45" fmla="*/ 780 h 1105"/>
                <a:gd name="T46" fmla="*/ 657 w 1294"/>
                <a:gd name="T47" fmla="*/ 893 h 1105"/>
                <a:gd name="T48" fmla="*/ 612 w 1294"/>
                <a:gd name="T49" fmla="*/ 991 h 1105"/>
                <a:gd name="T50" fmla="*/ 546 w 1294"/>
                <a:gd name="T51" fmla="*/ 1090 h 1105"/>
                <a:gd name="T52" fmla="*/ 473 w 1294"/>
                <a:gd name="T53" fmla="*/ 1053 h 1105"/>
                <a:gd name="T54" fmla="*/ 438 w 1294"/>
                <a:gd name="T55" fmla="*/ 749 h 1105"/>
                <a:gd name="T56" fmla="*/ 55 w 1294"/>
                <a:gd name="T57" fmla="*/ 716 h 1105"/>
                <a:gd name="T58" fmla="*/ 14 w 1294"/>
                <a:gd name="T59" fmla="*/ 627 h 1105"/>
                <a:gd name="T60" fmla="*/ 65 w 1294"/>
                <a:gd name="T61" fmla="*/ 577 h 1105"/>
                <a:gd name="T62" fmla="*/ 139 w 1294"/>
                <a:gd name="T63" fmla="*/ 520 h 1105"/>
                <a:gd name="T64" fmla="*/ 216 w 1294"/>
                <a:gd name="T65" fmla="*/ 466 h 1105"/>
                <a:gd name="T66" fmla="*/ 304 w 1294"/>
                <a:gd name="T67" fmla="*/ 422 h 1105"/>
                <a:gd name="T68" fmla="*/ 334 w 1294"/>
                <a:gd name="T69" fmla="*/ 473 h 1105"/>
                <a:gd name="T70" fmla="*/ 255 w 1294"/>
                <a:gd name="T71" fmla="*/ 534 h 1105"/>
                <a:gd name="T72" fmla="*/ 154 w 1294"/>
                <a:gd name="T73" fmla="*/ 597 h 1105"/>
                <a:gd name="T74" fmla="*/ 72 w 1294"/>
                <a:gd name="T75" fmla="*/ 643 h 1105"/>
                <a:gd name="T76" fmla="*/ 130 w 1294"/>
                <a:gd name="T77" fmla="*/ 675 h 1105"/>
                <a:gd name="T78" fmla="*/ 493 w 1294"/>
                <a:gd name="T79" fmla="*/ 711 h 1105"/>
                <a:gd name="T80" fmla="*/ 530 w 1294"/>
                <a:gd name="T81" fmla="*/ 926 h 1105"/>
                <a:gd name="T82" fmla="*/ 578 w 1294"/>
                <a:gd name="T83" fmla="*/ 927 h 1105"/>
                <a:gd name="T84" fmla="*/ 632 w 1294"/>
                <a:gd name="T85" fmla="*/ 840 h 1105"/>
                <a:gd name="T86" fmla="*/ 700 w 1294"/>
                <a:gd name="T87" fmla="*/ 730 h 1105"/>
                <a:gd name="T88" fmla="*/ 1044 w 1294"/>
                <a:gd name="T89" fmla="*/ 788 h 1105"/>
                <a:gd name="T90" fmla="*/ 1112 w 1294"/>
                <a:gd name="T91" fmla="*/ 765 h 1105"/>
                <a:gd name="T92" fmla="*/ 1025 w 1294"/>
                <a:gd name="T93" fmla="*/ 707 h 1105"/>
                <a:gd name="T94" fmla="*/ 937 w 1294"/>
                <a:gd name="T95" fmla="*/ 631 h 1105"/>
                <a:gd name="T96" fmla="*/ 871 w 1294"/>
                <a:gd name="T97" fmla="*/ 514 h 1105"/>
                <a:gd name="T98" fmla="*/ 905 w 1294"/>
                <a:gd name="T99" fmla="*/ 410 h 1105"/>
                <a:gd name="T100" fmla="*/ 965 w 1294"/>
                <a:gd name="T101" fmla="*/ 321 h 1105"/>
                <a:gd name="T102" fmla="*/ 1030 w 1294"/>
                <a:gd name="T103" fmla="*/ 205 h 1105"/>
                <a:gd name="T104" fmla="*/ 1078 w 1294"/>
                <a:gd name="T105" fmla="*/ 97 h 1105"/>
                <a:gd name="T106" fmla="*/ 947 w 1294"/>
                <a:gd name="T107" fmla="*/ 160 h 1105"/>
                <a:gd name="T108" fmla="*/ 873 w 1294"/>
                <a:gd name="T109" fmla="*/ 204 h 1105"/>
                <a:gd name="T110" fmla="*/ 799 w 1294"/>
                <a:gd name="T111" fmla="*/ 250 h 1105"/>
                <a:gd name="T112" fmla="*/ 727 w 1294"/>
                <a:gd name="T113" fmla="*/ 296 h 1105"/>
                <a:gd name="T114" fmla="*/ 657 w 1294"/>
                <a:gd name="T115" fmla="*/ 327 h 1105"/>
                <a:gd name="T116" fmla="*/ 582 w 1294"/>
                <a:gd name="T117" fmla="*/ 271 h 1105"/>
                <a:gd name="T118" fmla="*/ 488 w 1294"/>
                <a:gd name="T119" fmla="*/ 168 h 1105"/>
                <a:gd name="T120" fmla="*/ 445 w 1294"/>
                <a:gd name="T121" fmla="*/ 114 h 1105"/>
                <a:gd name="T122" fmla="*/ 400 w 1294"/>
                <a:gd name="T123" fmla="*/ 60 h 1105"/>
                <a:gd name="T124" fmla="*/ 349 w 1294"/>
                <a:gd name="T125" fmla="*/ 41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105">
                  <a:moveTo>
                    <a:pt x="349" y="413"/>
                  </a:moveTo>
                  <a:lnTo>
                    <a:pt x="339" y="205"/>
                  </a:lnTo>
                  <a:lnTo>
                    <a:pt x="345" y="87"/>
                  </a:lnTo>
                  <a:lnTo>
                    <a:pt x="354" y="42"/>
                  </a:lnTo>
                  <a:lnTo>
                    <a:pt x="367" y="13"/>
                  </a:lnTo>
                  <a:lnTo>
                    <a:pt x="388" y="7"/>
                  </a:lnTo>
                  <a:lnTo>
                    <a:pt x="420" y="14"/>
                  </a:lnTo>
                  <a:lnTo>
                    <a:pt x="469" y="39"/>
                  </a:lnTo>
                  <a:lnTo>
                    <a:pt x="495" y="68"/>
                  </a:lnTo>
                  <a:lnTo>
                    <a:pt x="518" y="100"/>
                  </a:lnTo>
                  <a:lnTo>
                    <a:pt x="540" y="134"/>
                  </a:lnTo>
                  <a:lnTo>
                    <a:pt x="563" y="168"/>
                  </a:lnTo>
                  <a:lnTo>
                    <a:pt x="585" y="201"/>
                  </a:lnTo>
                  <a:lnTo>
                    <a:pt x="609" y="233"/>
                  </a:lnTo>
                  <a:lnTo>
                    <a:pt x="637" y="262"/>
                  </a:lnTo>
                  <a:lnTo>
                    <a:pt x="651" y="274"/>
                  </a:lnTo>
                  <a:lnTo>
                    <a:pt x="666" y="286"/>
                  </a:lnTo>
                  <a:lnTo>
                    <a:pt x="688" y="271"/>
                  </a:lnTo>
                  <a:lnTo>
                    <a:pt x="714" y="255"/>
                  </a:lnTo>
                  <a:lnTo>
                    <a:pt x="742" y="236"/>
                  </a:lnTo>
                  <a:lnTo>
                    <a:pt x="774" y="213"/>
                  </a:lnTo>
                  <a:lnTo>
                    <a:pt x="810" y="190"/>
                  </a:lnTo>
                  <a:lnTo>
                    <a:pt x="847" y="165"/>
                  </a:lnTo>
                  <a:lnTo>
                    <a:pt x="885" y="140"/>
                  </a:lnTo>
                  <a:lnTo>
                    <a:pt x="923" y="115"/>
                  </a:lnTo>
                  <a:lnTo>
                    <a:pt x="962" y="91"/>
                  </a:lnTo>
                  <a:lnTo>
                    <a:pt x="1000" y="68"/>
                  </a:lnTo>
                  <a:lnTo>
                    <a:pt x="1037" y="48"/>
                  </a:lnTo>
                  <a:lnTo>
                    <a:pt x="1073" y="30"/>
                  </a:lnTo>
                  <a:lnTo>
                    <a:pt x="1105" y="16"/>
                  </a:lnTo>
                  <a:lnTo>
                    <a:pt x="1135" y="7"/>
                  </a:lnTo>
                  <a:lnTo>
                    <a:pt x="1181" y="0"/>
                  </a:lnTo>
                  <a:lnTo>
                    <a:pt x="1220" y="15"/>
                  </a:lnTo>
                  <a:lnTo>
                    <a:pt x="1219" y="30"/>
                  </a:lnTo>
                  <a:lnTo>
                    <a:pt x="1205" y="54"/>
                  </a:lnTo>
                  <a:lnTo>
                    <a:pt x="1188" y="79"/>
                  </a:lnTo>
                  <a:lnTo>
                    <a:pt x="1168" y="105"/>
                  </a:lnTo>
                  <a:lnTo>
                    <a:pt x="1148" y="133"/>
                  </a:lnTo>
                  <a:lnTo>
                    <a:pt x="1126" y="160"/>
                  </a:lnTo>
                  <a:lnTo>
                    <a:pt x="1104" y="188"/>
                  </a:lnTo>
                  <a:lnTo>
                    <a:pt x="1081" y="218"/>
                  </a:lnTo>
                  <a:lnTo>
                    <a:pt x="1060" y="247"/>
                  </a:lnTo>
                  <a:lnTo>
                    <a:pt x="1040" y="277"/>
                  </a:lnTo>
                  <a:lnTo>
                    <a:pt x="1019" y="307"/>
                  </a:lnTo>
                  <a:lnTo>
                    <a:pt x="1002" y="338"/>
                  </a:lnTo>
                  <a:lnTo>
                    <a:pt x="973" y="402"/>
                  </a:lnTo>
                  <a:lnTo>
                    <a:pt x="958" y="467"/>
                  </a:lnTo>
                  <a:lnTo>
                    <a:pt x="956" y="501"/>
                  </a:lnTo>
                  <a:lnTo>
                    <a:pt x="959" y="534"/>
                  </a:lnTo>
                  <a:lnTo>
                    <a:pt x="993" y="568"/>
                  </a:lnTo>
                  <a:lnTo>
                    <a:pt x="1010" y="584"/>
                  </a:lnTo>
                  <a:lnTo>
                    <a:pt x="1028" y="599"/>
                  </a:lnTo>
                  <a:lnTo>
                    <a:pt x="1044" y="613"/>
                  </a:lnTo>
                  <a:lnTo>
                    <a:pt x="1061" y="628"/>
                  </a:lnTo>
                  <a:lnTo>
                    <a:pt x="1079" y="642"/>
                  </a:lnTo>
                  <a:lnTo>
                    <a:pt x="1097" y="657"/>
                  </a:lnTo>
                  <a:lnTo>
                    <a:pt x="1114" y="673"/>
                  </a:lnTo>
                  <a:lnTo>
                    <a:pt x="1133" y="689"/>
                  </a:lnTo>
                  <a:lnTo>
                    <a:pt x="1152" y="706"/>
                  </a:lnTo>
                  <a:lnTo>
                    <a:pt x="1174" y="725"/>
                  </a:lnTo>
                  <a:lnTo>
                    <a:pt x="1195" y="745"/>
                  </a:lnTo>
                  <a:lnTo>
                    <a:pt x="1218" y="768"/>
                  </a:lnTo>
                  <a:lnTo>
                    <a:pt x="1242" y="792"/>
                  </a:lnTo>
                  <a:lnTo>
                    <a:pt x="1267" y="819"/>
                  </a:lnTo>
                  <a:lnTo>
                    <a:pt x="1294" y="868"/>
                  </a:lnTo>
                  <a:lnTo>
                    <a:pt x="1290" y="883"/>
                  </a:lnTo>
                  <a:lnTo>
                    <a:pt x="1281" y="894"/>
                  </a:lnTo>
                  <a:lnTo>
                    <a:pt x="1237" y="907"/>
                  </a:lnTo>
                  <a:lnTo>
                    <a:pt x="702" y="780"/>
                  </a:lnTo>
                  <a:lnTo>
                    <a:pt x="679" y="838"/>
                  </a:lnTo>
                  <a:lnTo>
                    <a:pt x="669" y="866"/>
                  </a:lnTo>
                  <a:lnTo>
                    <a:pt x="657" y="893"/>
                  </a:lnTo>
                  <a:lnTo>
                    <a:pt x="634" y="945"/>
                  </a:lnTo>
                  <a:lnTo>
                    <a:pt x="624" y="969"/>
                  </a:lnTo>
                  <a:lnTo>
                    <a:pt x="612" y="991"/>
                  </a:lnTo>
                  <a:lnTo>
                    <a:pt x="589" y="1031"/>
                  </a:lnTo>
                  <a:lnTo>
                    <a:pt x="568" y="1065"/>
                  </a:lnTo>
                  <a:lnTo>
                    <a:pt x="546" y="1090"/>
                  </a:lnTo>
                  <a:lnTo>
                    <a:pt x="527" y="1105"/>
                  </a:lnTo>
                  <a:lnTo>
                    <a:pt x="495" y="1105"/>
                  </a:lnTo>
                  <a:lnTo>
                    <a:pt x="473" y="1053"/>
                  </a:lnTo>
                  <a:lnTo>
                    <a:pt x="464" y="942"/>
                  </a:lnTo>
                  <a:lnTo>
                    <a:pt x="471" y="762"/>
                  </a:lnTo>
                  <a:lnTo>
                    <a:pt x="438" y="749"/>
                  </a:lnTo>
                  <a:lnTo>
                    <a:pt x="376" y="743"/>
                  </a:lnTo>
                  <a:lnTo>
                    <a:pt x="210" y="737"/>
                  </a:lnTo>
                  <a:lnTo>
                    <a:pt x="55" y="716"/>
                  </a:lnTo>
                  <a:lnTo>
                    <a:pt x="10" y="689"/>
                  </a:lnTo>
                  <a:lnTo>
                    <a:pt x="0" y="649"/>
                  </a:lnTo>
                  <a:lnTo>
                    <a:pt x="14" y="627"/>
                  </a:lnTo>
                  <a:lnTo>
                    <a:pt x="27" y="612"/>
                  </a:lnTo>
                  <a:lnTo>
                    <a:pt x="45" y="594"/>
                  </a:lnTo>
                  <a:lnTo>
                    <a:pt x="65" y="577"/>
                  </a:lnTo>
                  <a:lnTo>
                    <a:pt x="89" y="558"/>
                  </a:lnTo>
                  <a:lnTo>
                    <a:pt x="112" y="539"/>
                  </a:lnTo>
                  <a:lnTo>
                    <a:pt x="139" y="520"/>
                  </a:lnTo>
                  <a:lnTo>
                    <a:pt x="165" y="501"/>
                  </a:lnTo>
                  <a:lnTo>
                    <a:pt x="191" y="483"/>
                  </a:lnTo>
                  <a:lnTo>
                    <a:pt x="216" y="466"/>
                  </a:lnTo>
                  <a:lnTo>
                    <a:pt x="238" y="452"/>
                  </a:lnTo>
                  <a:lnTo>
                    <a:pt x="278" y="431"/>
                  </a:lnTo>
                  <a:lnTo>
                    <a:pt x="304" y="422"/>
                  </a:lnTo>
                  <a:lnTo>
                    <a:pt x="349" y="432"/>
                  </a:lnTo>
                  <a:lnTo>
                    <a:pt x="348" y="457"/>
                  </a:lnTo>
                  <a:lnTo>
                    <a:pt x="334" y="473"/>
                  </a:lnTo>
                  <a:lnTo>
                    <a:pt x="312" y="492"/>
                  </a:lnTo>
                  <a:lnTo>
                    <a:pt x="286" y="513"/>
                  </a:lnTo>
                  <a:lnTo>
                    <a:pt x="255" y="534"/>
                  </a:lnTo>
                  <a:lnTo>
                    <a:pt x="222" y="555"/>
                  </a:lnTo>
                  <a:lnTo>
                    <a:pt x="189" y="577"/>
                  </a:lnTo>
                  <a:lnTo>
                    <a:pt x="154" y="597"/>
                  </a:lnTo>
                  <a:lnTo>
                    <a:pt x="123" y="615"/>
                  </a:lnTo>
                  <a:lnTo>
                    <a:pt x="95" y="630"/>
                  </a:lnTo>
                  <a:lnTo>
                    <a:pt x="72" y="643"/>
                  </a:lnTo>
                  <a:lnTo>
                    <a:pt x="48" y="659"/>
                  </a:lnTo>
                  <a:lnTo>
                    <a:pt x="77" y="669"/>
                  </a:lnTo>
                  <a:lnTo>
                    <a:pt x="130" y="675"/>
                  </a:lnTo>
                  <a:lnTo>
                    <a:pt x="284" y="681"/>
                  </a:lnTo>
                  <a:lnTo>
                    <a:pt x="437" y="695"/>
                  </a:lnTo>
                  <a:lnTo>
                    <a:pt x="493" y="711"/>
                  </a:lnTo>
                  <a:lnTo>
                    <a:pt x="524" y="736"/>
                  </a:lnTo>
                  <a:lnTo>
                    <a:pt x="531" y="851"/>
                  </a:lnTo>
                  <a:lnTo>
                    <a:pt x="530" y="926"/>
                  </a:lnTo>
                  <a:lnTo>
                    <a:pt x="532" y="982"/>
                  </a:lnTo>
                  <a:lnTo>
                    <a:pt x="556" y="954"/>
                  </a:lnTo>
                  <a:lnTo>
                    <a:pt x="578" y="927"/>
                  </a:lnTo>
                  <a:lnTo>
                    <a:pt x="599" y="900"/>
                  </a:lnTo>
                  <a:lnTo>
                    <a:pt x="616" y="870"/>
                  </a:lnTo>
                  <a:lnTo>
                    <a:pt x="632" y="840"/>
                  </a:lnTo>
                  <a:lnTo>
                    <a:pt x="646" y="809"/>
                  </a:lnTo>
                  <a:lnTo>
                    <a:pt x="671" y="743"/>
                  </a:lnTo>
                  <a:lnTo>
                    <a:pt x="700" y="730"/>
                  </a:lnTo>
                  <a:lnTo>
                    <a:pt x="814" y="752"/>
                  </a:lnTo>
                  <a:lnTo>
                    <a:pt x="929" y="770"/>
                  </a:lnTo>
                  <a:lnTo>
                    <a:pt x="1044" y="788"/>
                  </a:lnTo>
                  <a:lnTo>
                    <a:pt x="1160" y="806"/>
                  </a:lnTo>
                  <a:lnTo>
                    <a:pt x="1129" y="777"/>
                  </a:lnTo>
                  <a:lnTo>
                    <a:pt x="1112" y="765"/>
                  </a:lnTo>
                  <a:lnTo>
                    <a:pt x="1094" y="754"/>
                  </a:lnTo>
                  <a:lnTo>
                    <a:pt x="1060" y="731"/>
                  </a:lnTo>
                  <a:lnTo>
                    <a:pt x="1025" y="707"/>
                  </a:lnTo>
                  <a:lnTo>
                    <a:pt x="999" y="686"/>
                  </a:lnTo>
                  <a:lnTo>
                    <a:pt x="977" y="667"/>
                  </a:lnTo>
                  <a:lnTo>
                    <a:pt x="937" y="631"/>
                  </a:lnTo>
                  <a:lnTo>
                    <a:pt x="909" y="598"/>
                  </a:lnTo>
                  <a:lnTo>
                    <a:pt x="889" y="568"/>
                  </a:lnTo>
                  <a:lnTo>
                    <a:pt x="871" y="514"/>
                  </a:lnTo>
                  <a:lnTo>
                    <a:pt x="879" y="463"/>
                  </a:lnTo>
                  <a:lnTo>
                    <a:pt x="890" y="437"/>
                  </a:lnTo>
                  <a:lnTo>
                    <a:pt x="905" y="410"/>
                  </a:lnTo>
                  <a:lnTo>
                    <a:pt x="923" y="383"/>
                  </a:lnTo>
                  <a:lnTo>
                    <a:pt x="943" y="353"/>
                  </a:lnTo>
                  <a:lnTo>
                    <a:pt x="965" y="321"/>
                  </a:lnTo>
                  <a:lnTo>
                    <a:pt x="987" y="287"/>
                  </a:lnTo>
                  <a:lnTo>
                    <a:pt x="1009" y="248"/>
                  </a:lnTo>
                  <a:lnTo>
                    <a:pt x="1030" y="205"/>
                  </a:lnTo>
                  <a:lnTo>
                    <a:pt x="1053" y="150"/>
                  </a:lnTo>
                  <a:lnTo>
                    <a:pt x="1063" y="123"/>
                  </a:lnTo>
                  <a:lnTo>
                    <a:pt x="1078" y="97"/>
                  </a:lnTo>
                  <a:lnTo>
                    <a:pt x="1024" y="119"/>
                  </a:lnTo>
                  <a:lnTo>
                    <a:pt x="973" y="146"/>
                  </a:lnTo>
                  <a:lnTo>
                    <a:pt x="947" y="160"/>
                  </a:lnTo>
                  <a:lnTo>
                    <a:pt x="922" y="174"/>
                  </a:lnTo>
                  <a:lnTo>
                    <a:pt x="897" y="188"/>
                  </a:lnTo>
                  <a:lnTo>
                    <a:pt x="873" y="204"/>
                  </a:lnTo>
                  <a:lnTo>
                    <a:pt x="848" y="219"/>
                  </a:lnTo>
                  <a:lnTo>
                    <a:pt x="824" y="235"/>
                  </a:lnTo>
                  <a:lnTo>
                    <a:pt x="799" y="250"/>
                  </a:lnTo>
                  <a:lnTo>
                    <a:pt x="776" y="266"/>
                  </a:lnTo>
                  <a:lnTo>
                    <a:pt x="751" y="281"/>
                  </a:lnTo>
                  <a:lnTo>
                    <a:pt x="727" y="296"/>
                  </a:lnTo>
                  <a:lnTo>
                    <a:pt x="702" y="312"/>
                  </a:lnTo>
                  <a:lnTo>
                    <a:pt x="677" y="327"/>
                  </a:lnTo>
                  <a:lnTo>
                    <a:pt x="657" y="327"/>
                  </a:lnTo>
                  <a:lnTo>
                    <a:pt x="618" y="301"/>
                  </a:lnTo>
                  <a:lnTo>
                    <a:pt x="600" y="287"/>
                  </a:lnTo>
                  <a:lnTo>
                    <a:pt x="582" y="271"/>
                  </a:lnTo>
                  <a:lnTo>
                    <a:pt x="550" y="238"/>
                  </a:lnTo>
                  <a:lnTo>
                    <a:pt x="518" y="204"/>
                  </a:lnTo>
                  <a:lnTo>
                    <a:pt x="488" y="168"/>
                  </a:lnTo>
                  <a:lnTo>
                    <a:pt x="474" y="149"/>
                  </a:lnTo>
                  <a:lnTo>
                    <a:pt x="460" y="131"/>
                  </a:lnTo>
                  <a:lnTo>
                    <a:pt x="445" y="114"/>
                  </a:lnTo>
                  <a:lnTo>
                    <a:pt x="430" y="95"/>
                  </a:lnTo>
                  <a:lnTo>
                    <a:pt x="416" y="78"/>
                  </a:lnTo>
                  <a:lnTo>
                    <a:pt x="400" y="60"/>
                  </a:lnTo>
                  <a:lnTo>
                    <a:pt x="382" y="232"/>
                  </a:lnTo>
                  <a:lnTo>
                    <a:pt x="389" y="406"/>
                  </a:lnTo>
                  <a:lnTo>
                    <a:pt x="349" y="413"/>
                  </a:lnTo>
                  <a:lnTo>
                    <a:pt x="349" y="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84" name="Group 32"/>
          <p:cNvGrpSpPr>
            <a:grpSpLocks/>
          </p:cNvGrpSpPr>
          <p:nvPr/>
        </p:nvGrpSpPr>
        <p:grpSpPr bwMode="auto">
          <a:xfrm>
            <a:off x="9059863" y="516732"/>
            <a:ext cx="273050" cy="214313"/>
            <a:chOff x="4416" y="2624"/>
            <a:chExt cx="191" cy="199"/>
          </a:xfrm>
        </p:grpSpPr>
        <p:sp>
          <p:nvSpPr>
            <p:cNvPr id="74785" name="Freeform 33"/>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6" name="Freeform 34"/>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87" name="Group 35"/>
          <p:cNvGrpSpPr>
            <a:grpSpLocks/>
          </p:cNvGrpSpPr>
          <p:nvPr/>
        </p:nvGrpSpPr>
        <p:grpSpPr bwMode="auto">
          <a:xfrm rot="989804">
            <a:off x="7123113" y="1"/>
            <a:ext cx="900112" cy="389335"/>
            <a:chOff x="3733" y="162"/>
            <a:chExt cx="629" cy="362"/>
          </a:xfrm>
        </p:grpSpPr>
        <p:sp>
          <p:nvSpPr>
            <p:cNvPr id="74788" name="Freeform 36"/>
            <p:cNvSpPr>
              <a:spLocks/>
            </p:cNvSpPr>
            <p:nvPr/>
          </p:nvSpPr>
          <p:spPr bwMode="auto">
            <a:xfrm>
              <a:off x="3740" y="190"/>
              <a:ext cx="622" cy="334"/>
            </a:xfrm>
            <a:custGeom>
              <a:avLst/>
              <a:gdLst>
                <a:gd name="T0" fmla="*/ 1636 w 2488"/>
                <a:gd name="T1" fmla="*/ 1323 h 1336"/>
                <a:gd name="T2" fmla="*/ 2028 w 2488"/>
                <a:gd name="T3" fmla="*/ 1298 h 1336"/>
                <a:gd name="T4" fmla="*/ 2243 w 2488"/>
                <a:gd name="T5" fmla="*/ 1195 h 1336"/>
                <a:gd name="T6" fmla="*/ 2401 w 2488"/>
                <a:gd name="T7" fmla="*/ 1048 h 1336"/>
                <a:gd name="T8" fmla="*/ 2488 w 2488"/>
                <a:gd name="T9" fmla="*/ 804 h 1336"/>
                <a:gd name="T10" fmla="*/ 2432 w 2488"/>
                <a:gd name="T11" fmla="*/ 677 h 1336"/>
                <a:gd name="T12" fmla="*/ 2313 w 2488"/>
                <a:gd name="T13" fmla="*/ 590 h 1336"/>
                <a:gd name="T14" fmla="*/ 2157 w 2488"/>
                <a:gd name="T15" fmla="*/ 542 h 1336"/>
                <a:gd name="T16" fmla="*/ 2090 w 2488"/>
                <a:gd name="T17" fmla="*/ 329 h 1336"/>
                <a:gd name="T18" fmla="*/ 2007 w 2488"/>
                <a:gd name="T19" fmla="*/ 192 h 1336"/>
                <a:gd name="T20" fmla="*/ 1863 w 2488"/>
                <a:gd name="T21" fmla="*/ 83 h 1336"/>
                <a:gd name="T22" fmla="*/ 1682 w 2488"/>
                <a:gd name="T23" fmla="*/ 18 h 1336"/>
                <a:gd name="T24" fmla="*/ 1337 w 2488"/>
                <a:gd name="T25" fmla="*/ 33 h 1336"/>
                <a:gd name="T26" fmla="*/ 1158 w 2488"/>
                <a:gd name="T27" fmla="*/ 136 h 1336"/>
                <a:gd name="T28" fmla="*/ 1052 w 2488"/>
                <a:gd name="T29" fmla="*/ 265 h 1336"/>
                <a:gd name="T30" fmla="*/ 919 w 2488"/>
                <a:gd name="T31" fmla="*/ 279 h 1336"/>
                <a:gd name="T32" fmla="*/ 662 w 2488"/>
                <a:gd name="T33" fmla="*/ 247 h 1336"/>
                <a:gd name="T34" fmla="*/ 449 w 2488"/>
                <a:gd name="T35" fmla="*/ 359 h 1336"/>
                <a:gd name="T36" fmla="*/ 383 w 2488"/>
                <a:gd name="T37" fmla="*/ 591 h 1336"/>
                <a:gd name="T38" fmla="*/ 473 w 2488"/>
                <a:gd name="T39" fmla="*/ 721 h 1336"/>
                <a:gd name="T40" fmla="*/ 635 w 2488"/>
                <a:gd name="T41" fmla="*/ 746 h 1336"/>
                <a:gd name="T42" fmla="*/ 556 w 2488"/>
                <a:gd name="T43" fmla="*/ 568 h 1336"/>
                <a:gd name="T44" fmla="*/ 599 w 2488"/>
                <a:gd name="T45" fmla="*/ 463 h 1336"/>
                <a:gd name="T46" fmla="*/ 707 w 2488"/>
                <a:gd name="T47" fmla="*/ 400 h 1336"/>
                <a:gd name="T48" fmla="*/ 1000 w 2488"/>
                <a:gd name="T49" fmla="*/ 411 h 1336"/>
                <a:gd name="T50" fmla="*/ 1135 w 2488"/>
                <a:gd name="T51" fmla="*/ 430 h 1336"/>
                <a:gd name="T52" fmla="*/ 1197 w 2488"/>
                <a:gd name="T53" fmla="*/ 270 h 1336"/>
                <a:gd name="T54" fmla="*/ 1306 w 2488"/>
                <a:gd name="T55" fmla="*/ 188 h 1336"/>
                <a:gd name="T56" fmla="*/ 1484 w 2488"/>
                <a:gd name="T57" fmla="*/ 148 h 1336"/>
                <a:gd name="T58" fmla="*/ 1701 w 2488"/>
                <a:gd name="T59" fmla="*/ 202 h 1336"/>
                <a:gd name="T60" fmla="*/ 1851 w 2488"/>
                <a:gd name="T61" fmla="*/ 377 h 1336"/>
                <a:gd name="T62" fmla="*/ 2113 w 2488"/>
                <a:gd name="T63" fmla="*/ 614 h 1336"/>
                <a:gd name="T64" fmla="*/ 2296 w 2488"/>
                <a:gd name="T65" fmla="*/ 823 h 1336"/>
                <a:gd name="T66" fmla="*/ 2220 w 2488"/>
                <a:gd name="T67" fmla="*/ 962 h 1336"/>
                <a:gd name="T68" fmla="*/ 2050 w 2488"/>
                <a:gd name="T69" fmla="*/ 1077 h 1336"/>
                <a:gd name="T70" fmla="*/ 1881 w 2488"/>
                <a:gd name="T71" fmla="*/ 1132 h 1336"/>
                <a:gd name="T72" fmla="*/ 1488 w 2488"/>
                <a:gd name="T73" fmla="*/ 1105 h 1336"/>
                <a:gd name="T74" fmla="*/ 1324 w 2488"/>
                <a:gd name="T75" fmla="*/ 1023 h 1336"/>
                <a:gd name="T76" fmla="*/ 1201 w 2488"/>
                <a:gd name="T77" fmla="*/ 920 h 1336"/>
                <a:gd name="T78" fmla="*/ 1155 w 2488"/>
                <a:gd name="T79" fmla="*/ 1002 h 1336"/>
                <a:gd name="T80" fmla="*/ 1050 w 2488"/>
                <a:gd name="T81" fmla="*/ 1090 h 1336"/>
                <a:gd name="T82" fmla="*/ 906 w 2488"/>
                <a:gd name="T83" fmla="*/ 1134 h 1336"/>
                <a:gd name="T84" fmla="*/ 682 w 2488"/>
                <a:gd name="T85" fmla="*/ 955 h 1336"/>
                <a:gd name="T86" fmla="*/ 505 w 2488"/>
                <a:gd name="T87" fmla="*/ 1031 h 1336"/>
                <a:gd name="T88" fmla="*/ 275 w 2488"/>
                <a:gd name="T89" fmla="*/ 1030 h 1336"/>
                <a:gd name="T90" fmla="*/ 223 w 2488"/>
                <a:gd name="T91" fmla="*/ 834 h 1336"/>
                <a:gd name="T92" fmla="*/ 329 w 2488"/>
                <a:gd name="T93" fmla="*/ 740 h 1336"/>
                <a:gd name="T94" fmla="*/ 230 w 2488"/>
                <a:gd name="T95" fmla="*/ 735 h 1336"/>
                <a:gd name="T96" fmla="*/ 5 w 2488"/>
                <a:gd name="T97" fmla="*/ 950 h 1336"/>
                <a:gd name="T98" fmla="*/ 37 w 2488"/>
                <a:gd name="T99" fmla="*/ 1099 h 1336"/>
                <a:gd name="T100" fmla="*/ 150 w 2488"/>
                <a:gd name="T101" fmla="*/ 1168 h 1336"/>
                <a:gd name="T102" fmla="*/ 487 w 2488"/>
                <a:gd name="T103" fmla="*/ 1173 h 1336"/>
                <a:gd name="T104" fmla="*/ 684 w 2488"/>
                <a:gd name="T105" fmla="*/ 1182 h 1336"/>
                <a:gd name="T106" fmla="*/ 784 w 2488"/>
                <a:gd name="T107" fmla="*/ 1254 h 1336"/>
                <a:gd name="T108" fmla="*/ 985 w 2488"/>
                <a:gd name="T109" fmla="*/ 1270 h 1336"/>
                <a:gd name="T110" fmla="*/ 1222 w 2488"/>
                <a:gd name="T111" fmla="*/ 1099 h 1336"/>
                <a:gd name="T112" fmla="*/ 1359 w 2488"/>
                <a:gd name="T113" fmla="*/ 1193 h 1336"/>
                <a:gd name="T114" fmla="*/ 1498 w 2488"/>
                <a:gd name="T115" fmla="*/ 1285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8" h="1336">
                  <a:moveTo>
                    <a:pt x="1498" y="1285"/>
                  </a:moveTo>
                  <a:lnTo>
                    <a:pt x="1533" y="1297"/>
                  </a:lnTo>
                  <a:lnTo>
                    <a:pt x="1567" y="1307"/>
                  </a:lnTo>
                  <a:lnTo>
                    <a:pt x="1636" y="1323"/>
                  </a:lnTo>
                  <a:lnTo>
                    <a:pt x="1706" y="1332"/>
                  </a:lnTo>
                  <a:lnTo>
                    <a:pt x="1774" y="1336"/>
                  </a:lnTo>
                  <a:lnTo>
                    <a:pt x="1903" y="1327"/>
                  </a:lnTo>
                  <a:lnTo>
                    <a:pt x="2028" y="1298"/>
                  </a:lnTo>
                  <a:lnTo>
                    <a:pt x="2086" y="1278"/>
                  </a:lnTo>
                  <a:lnTo>
                    <a:pt x="2141" y="1253"/>
                  </a:lnTo>
                  <a:lnTo>
                    <a:pt x="2194" y="1225"/>
                  </a:lnTo>
                  <a:lnTo>
                    <a:pt x="2243" y="1195"/>
                  </a:lnTo>
                  <a:lnTo>
                    <a:pt x="2289" y="1161"/>
                  </a:lnTo>
                  <a:lnTo>
                    <a:pt x="2330" y="1127"/>
                  </a:lnTo>
                  <a:lnTo>
                    <a:pt x="2368" y="1088"/>
                  </a:lnTo>
                  <a:lnTo>
                    <a:pt x="2401" y="1048"/>
                  </a:lnTo>
                  <a:lnTo>
                    <a:pt x="2430" y="1009"/>
                  </a:lnTo>
                  <a:lnTo>
                    <a:pt x="2453" y="968"/>
                  </a:lnTo>
                  <a:lnTo>
                    <a:pt x="2482" y="885"/>
                  </a:lnTo>
                  <a:lnTo>
                    <a:pt x="2488" y="804"/>
                  </a:lnTo>
                  <a:lnTo>
                    <a:pt x="2480" y="766"/>
                  </a:lnTo>
                  <a:lnTo>
                    <a:pt x="2466" y="728"/>
                  </a:lnTo>
                  <a:lnTo>
                    <a:pt x="2446" y="693"/>
                  </a:lnTo>
                  <a:lnTo>
                    <a:pt x="2432" y="677"/>
                  </a:lnTo>
                  <a:lnTo>
                    <a:pt x="2417" y="660"/>
                  </a:lnTo>
                  <a:lnTo>
                    <a:pt x="2381" y="630"/>
                  </a:lnTo>
                  <a:lnTo>
                    <a:pt x="2338" y="602"/>
                  </a:lnTo>
                  <a:lnTo>
                    <a:pt x="2313" y="590"/>
                  </a:lnTo>
                  <a:lnTo>
                    <a:pt x="2286" y="578"/>
                  </a:lnTo>
                  <a:lnTo>
                    <a:pt x="2256" y="568"/>
                  </a:lnTo>
                  <a:lnTo>
                    <a:pt x="2225" y="558"/>
                  </a:lnTo>
                  <a:lnTo>
                    <a:pt x="2157" y="542"/>
                  </a:lnTo>
                  <a:lnTo>
                    <a:pt x="2077" y="531"/>
                  </a:lnTo>
                  <a:lnTo>
                    <a:pt x="2100" y="449"/>
                  </a:lnTo>
                  <a:lnTo>
                    <a:pt x="2100" y="368"/>
                  </a:lnTo>
                  <a:lnTo>
                    <a:pt x="2090" y="329"/>
                  </a:lnTo>
                  <a:lnTo>
                    <a:pt x="2077" y="292"/>
                  </a:lnTo>
                  <a:lnTo>
                    <a:pt x="2057" y="257"/>
                  </a:lnTo>
                  <a:lnTo>
                    <a:pt x="2034" y="223"/>
                  </a:lnTo>
                  <a:lnTo>
                    <a:pt x="2007" y="192"/>
                  </a:lnTo>
                  <a:lnTo>
                    <a:pt x="1975" y="161"/>
                  </a:lnTo>
                  <a:lnTo>
                    <a:pt x="1941" y="132"/>
                  </a:lnTo>
                  <a:lnTo>
                    <a:pt x="1903" y="106"/>
                  </a:lnTo>
                  <a:lnTo>
                    <a:pt x="1863" y="83"/>
                  </a:lnTo>
                  <a:lnTo>
                    <a:pt x="1820" y="63"/>
                  </a:lnTo>
                  <a:lnTo>
                    <a:pt x="1776" y="44"/>
                  </a:lnTo>
                  <a:lnTo>
                    <a:pt x="1731" y="29"/>
                  </a:lnTo>
                  <a:lnTo>
                    <a:pt x="1682" y="18"/>
                  </a:lnTo>
                  <a:lnTo>
                    <a:pt x="1633" y="8"/>
                  </a:lnTo>
                  <a:lnTo>
                    <a:pt x="1533" y="0"/>
                  </a:lnTo>
                  <a:lnTo>
                    <a:pt x="1432" y="8"/>
                  </a:lnTo>
                  <a:lnTo>
                    <a:pt x="1337" y="33"/>
                  </a:lnTo>
                  <a:lnTo>
                    <a:pt x="1289" y="52"/>
                  </a:lnTo>
                  <a:lnTo>
                    <a:pt x="1243" y="74"/>
                  </a:lnTo>
                  <a:lnTo>
                    <a:pt x="1199" y="103"/>
                  </a:lnTo>
                  <a:lnTo>
                    <a:pt x="1158" y="136"/>
                  </a:lnTo>
                  <a:lnTo>
                    <a:pt x="1120" y="173"/>
                  </a:lnTo>
                  <a:lnTo>
                    <a:pt x="1101" y="194"/>
                  </a:lnTo>
                  <a:lnTo>
                    <a:pt x="1085" y="216"/>
                  </a:lnTo>
                  <a:lnTo>
                    <a:pt x="1052" y="265"/>
                  </a:lnTo>
                  <a:lnTo>
                    <a:pt x="1023" y="320"/>
                  </a:lnTo>
                  <a:lnTo>
                    <a:pt x="997" y="308"/>
                  </a:lnTo>
                  <a:lnTo>
                    <a:pt x="970" y="297"/>
                  </a:lnTo>
                  <a:lnTo>
                    <a:pt x="919" y="279"/>
                  </a:lnTo>
                  <a:lnTo>
                    <a:pt x="871" y="265"/>
                  </a:lnTo>
                  <a:lnTo>
                    <a:pt x="823" y="253"/>
                  </a:lnTo>
                  <a:lnTo>
                    <a:pt x="738" y="245"/>
                  </a:lnTo>
                  <a:lnTo>
                    <a:pt x="662" y="247"/>
                  </a:lnTo>
                  <a:lnTo>
                    <a:pt x="595" y="262"/>
                  </a:lnTo>
                  <a:lnTo>
                    <a:pt x="537" y="287"/>
                  </a:lnTo>
                  <a:lnTo>
                    <a:pt x="489" y="320"/>
                  </a:lnTo>
                  <a:lnTo>
                    <a:pt x="449" y="359"/>
                  </a:lnTo>
                  <a:lnTo>
                    <a:pt x="419" y="402"/>
                  </a:lnTo>
                  <a:lnTo>
                    <a:pt x="397" y="449"/>
                  </a:lnTo>
                  <a:lnTo>
                    <a:pt x="380" y="546"/>
                  </a:lnTo>
                  <a:lnTo>
                    <a:pt x="383" y="591"/>
                  </a:lnTo>
                  <a:lnTo>
                    <a:pt x="396" y="633"/>
                  </a:lnTo>
                  <a:lnTo>
                    <a:pt x="416" y="669"/>
                  </a:lnTo>
                  <a:lnTo>
                    <a:pt x="444" y="697"/>
                  </a:lnTo>
                  <a:lnTo>
                    <a:pt x="473" y="721"/>
                  </a:lnTo>
                  <a:lnTo>
                    <a:pt x="494" y="731"/>
                  </a:lnTo>
                  <a:lnTo>
                    <a:pt x="518" y="740"/>
                  </a:lnTo>
                  <a:lnTo>
                    <a:pt x="572" y="749"/>
                  </a:lnTo>
                  <a:lnTo>
                    <a:pt x="635" y="746"/>
                  </a:lnTo>
                  <a:lnTo>
                    <a:pt x="609" y="712"/>
                  </a:lnTo>
                  <a:lnTo>
                    <a:pt x="589" y="681"/>
                  </a:lnTo>
                  <a:lnTo>
                    <a:pt x="563" y="621"/>
                  </a:lnTo>
                  <a:lnTo>
                    <a:pt x="556" y="568"/>
                  </a:lnTo>
                  <a:lnTo>
                    <a:pt x="562" y="521"/>
                  </a:lnTo>
                  <a:lnTo>
                    <a:pt x="571" y="500"/>
                  </a:lnTo>
                  <a:lnTo>
                    <a:pt x="584" y="481"/>
                  </a:lnTo>
                  <a:lnTo>
                    <a:pt x="599" y="463"/>
                  </a:lnTo>
                  <a:lnTo>
                    <a:pt x="615" y="446"/>
                  </a:lnTo>
                  <a:lnTo>
                    <a:pt x="658" y="421"/>
                  </a:lnTo>
                  <a:lnTo>
                    <a:pt x="682" y="408"/>
                  </a:lnTo>
                  <a:lnTo>
                    <a:pt x="707" y="400"/>
                  </a:lnTo>
                  <a:lnTo>
                    <a:pt x="762" y="387"/>
                  </a:lnTo>
                  <a:lnTo>
                    <a:pt x="822" y="381"/>
                  </a:lnTo>
                  <a:lnTo>
                    <a:pt x="942" y="392"/>
                  </a:lnTo>
                  <a:lnTo>
                    <a:pt x="1000" y="411"/>
                  </a:lnTo>
                  <a:lnTo>
                    <a:pt x="1055" y="435"/>
                  </a:lnTo>
                  <a:lnTo>
                    <a:pt x="1104" y="469"/>
                  </a:lnTo>
                  <a:lnTo>
                    <a:pt x="1143" y="510"/>
                  </a:lnTo>
                  <a:lnTo>
                    <a:pt x="1135" y="430"/>
                  </a:lnTo>
                  <a:lnTo>
                    <a:pt x="1147" y="358"/>
                  </a:lnTo>
                  <a:lnTo>
                    <a:pt x="1159" y="326"/>
                  </a:lnTo>
                  <a:lnTo>
                    <a:pt x="1175" y="296"/>
                  </a:lnTo>
                  <a:lnTo>
                    <a:pt x="1197" y="270"/>
                  </a:lnTo>
                  <a:lnTo>
                    <a:pt x="1220" y="245"/>
                  </a:lnTo>
                  <a:lnTo>
                    <a:pt x="1246" y="223"/>
                  </a:lnTo>
                  <a:lnTo>
                    <a:pt x="1275" y="203"/>
                  </a:lnTo>
                  <a:lnTo>
                    <a:pt x="1306" y="188"/>
                  </a:lnTo>
                  <a:lnTo>
                    <a:pt x="1339" y="173"/>
                  </a:lnTo>
                  <a:lnTo>
                    <a:pt x="1374" y="163"/>
                  </a:lnTo>
                  <a:lnTo>
                    <a:pt x="1410" y="155"/>
                  </a:lnTo>
                  <a:lnTo>
                    <a:pt x="1484" y="148"/>
                  </a:lnTo>
                  <a:lnTo>
                    <a:pt x="1560" y="153"/>
                  </a:lnTo>
                  <a:lnTo>
                    <a:pt x="1633" y="170"/>
                  </a:lnTo>
                  <a:lnTo>
                    <a:pt x="1668" y="184"/>
                  </a:lnTo>
                  <a:lnTo>
                    <a:pt x="1701" y="202"/>
                  </a:lnTo>
                  <a:lnTo>
                    <a:pt x="1762" y="246"/>
                  </a:lnTo>
                  <a:lnTo>
                    <a:pt x="1789" y="272"/>
                  </a:lnTo>
                  <a:lnTo>
                    <a:pt x="1813" y="304"/>
                  </a:lnTo>
                  <a:lnTo>
                    <a:pt x="1851" y="377"/>
                  </a:lnTo>
                  <a:lnTo>
                    <a:pt x="1872" y="464"/>
                  </a:lnTo>
                  <a:lnTo>
                    <a:pt x="1876" y="566"/>
                  </a:lnTo>
                  <a:lnTo>
                    <a:pt x="2046" y="594"/>
                  </a:lnTo>
                  <a:lnTo>
                    <a:pt x="2113" y="614"/>
                  </a:lnTo>
                  <a:lnTo>
                    <a:pt x="2168" y="636"/>
                  </a:lnTo>
                  <a:lnTo>
                    <a:pt x="2249" y="692"/>
                  </a:lnTo>
                  <a:lnTo>
                    <a:pt x="2290" y="755"/>
                  </a:lnTo>
                  <a:lnTo>
                    <a:pt x="2296" y="823"/>
                  </a:lnTo>
                  <a:lnTo>
                    <a:pt x="2286" y="859"/>
                  </a:lnTo>
                  <a:lnTo>
                    <a:pt x="2271" y="893"/>
                  </a:lnTo>
                  <a:lnTo>
                    <a:pt x="2249" y="929"/>
                  </a:lnTo>
                  <a:lnTo>
                    <a:pt x="2220" y="962"/>
                  </a:lnTo>
                  <a:lnTo>
                    <a:pt x="2184" y="994"/>
                  </a:lnTo>
                  <a:lnTo>
                    <a:pt x="2144" y="1025"/>
                  </a:lnTo>
                  <a:lnTo>
                    <a:pt x="2100" y="1052"/>
                  </a:lnTo>
                  <a:lnTo>
                    <a:pt x="2050" y="1077"/>
                  </a:lnTo>
                  <a:lnTo>
                    <a:pt x="2023" y="1089"/>
                  </a:lnTo>
                  <a:lnTo>
                    <a:pt x="1997" y="1099"/>
                  </a:lnTo>
                  <a:lnTo>
                    <a:pt x="1940" y="1118"/>
                  </a:lnTo>
                  <a:lnTo>
                    <a:pt x="1881" y="1132"/>
                  </a:lnTo>
                  <a:lnTo>
                    <a:pt x="1818" y="1142"/>
                  </a:lnTo>
                  <a:lnTo>
                    <a:pt x="1689" y="1146"/>
                  </a:lnTo>
                  <a:lnTo>
                    <a:pt x="1555" y="1124"/>
                  </a:lnTo>
                  <a:lnTo>
                    <a:pt x="1488" y="1105"/>
                  </a:lnTo>
                  <a:lnTo>
                    <a:pt x="1455" y="1093"/>
                  </a:lnTo>
                  <a:lnTo>
                    <a:pt x="1421" y="1077"/>
                  </a:lnTo>
                  <a:lnTo>
                    <a:pt x="1356" y="1042"/>
                  </a:lnTo>
                  <a:lnTo>
                    <a:pt x="1324" y="1023"/>
                  </a:lnTo>
                  <a:lnTo>
                    <a:pt x="1293" y="999"/>
                  </a:lnTo>
                  <a:lnTo>
                    <a:pt x="1261" y="975"/>
                  </a:lnTo>
                  <a:lnTo>
                    <a:pt x="1231" y="949"/>
                  </a:lnTo>
                  <a:lnTo>
                    <a:pt x="1201" y="920"/>
                  </a:lnTo>
                  <a:lnTo>
                    <a:pt x="1172" y="887"/>
                  </a:lnTo>
                  <a:lnTo>
                    <a:pt x="1178" y="928"/>
                  </a:lnTo>
                  <a:lnTo>
                    <a:pt x="1172" y="965"/>
                  </a:lnTo>
                  <a:lnTo>
                    <a:pt x="1155" y="1002"/>
                  </a:lnTo>
                  <a:lnTo>
                    <a:pt x="1143" y="1018"/>
                  </a:lnTo>
                  <a:lnTo>
                    <a:pt x="1126" y="1035"/>
                  </a:lnTo>
                  <a:lnTo>
                    <a:pt x="1091" y="1065"/>
                  </a:lnTo>
                  <a:lnTo>
                    <a:pt x="1050" y="1090"/>
                  </a:lnTo>
                  <a:lnTo>
                    <a:pt x="1028" y="1101"/>
                  </a:lnTo>
                  <a:lnTo>
                    <a:pt x="1004" y="1109"/>
                  </a:lnTo>
                  <a:lnTo>
                    <a:pt x="955" y="1124"/>
                  </a:lnTo>
                  <a:lnTo>
                    <a:pt x="906" y="1134"/>
                  </a:lnTo>
                  <a:lnTo>
                    <a:pt x="857" y="1134"/>
                  </a:lnTo>
                  <a:lnTo>
                    <a:pt x="770" y="1113"/>
                  </a:lnTo>
                  <a:lnTo>
                    <a:pt x="707" y="1055"/>
                  </a:lnTo>
                  <a:lnTo>
                    <a:pt x="682" y="955"/>
                  </a:lnTo>
                  <a:lnTo>
                    <a:pt x="634" y="979"/>
                  </a:lnTo>
                  <a:lnTo>
                    <a:pt x="589" y="1002"/>
                  </a:lnTo>
                  <a:lnTo>
                    <a:pt x="546" y="1018"/>
                  </a:lnTo>
                  <a:lnTo>
                    <a:pt x="505" y="1031"/>
                  </a:lnTo>
                  <a:lnTo>
                    <a:pt x="432" y="1046"/>
                  </a:lnTo>
                  <a:lnTo>
                    <a:pt x="369" y="1051"/>
                  </a:lnTo>
                  <a:lnTo>
                    <a:pt x="317" y="1045"/>
                  </a:lnTo>
                  <a:lnTo>
                    <a:pt x="275" y="1030"/>
                  </a:lnTo>
                  <a:lnTo>
                    <a:pt x="218" y="978"/>
                  </a:lnTo>
                  <a:lnTo>
                    <a:pt x="202" y="909"/>
                  </a:lnTo>
                  <a:lnTo>
                    <a:pt x="208" y="872"/>
                  </a:lnTo>
                  <a:lnTo>
                    <a:pt x="223" y="834"/>
                  </a:lnTo>
                  <a:lnTo>
                    <a:pt x="250" y="799"/>
                  </a:lnTo>
                  <a:lnTo>
                    <a:pt x="266" y="781"/>
                  </a:lnTo>
                  <a:lnTo>
                    <a:pt x="285" y="766"/>
                  </a:lnTo>
                  <a:lnTo>
                    <a:pt x="329" y="740"/>
                  </a:lnTo>
                  <a:lnTo>
                    <a:pt x="356" y="728"/>
                  </a:lnTo>
                  <a:lnTo>
                    <a:pt x="385" y="720"/>
                  </a:lnTo>
                  <a:lnTo>
                    <a:pt x="303" y="720"/>
                  </a:lnTo>
                  <a:lnTo>
                    <a:pt x="230" y="735"/>
                  </a:lnTo>
                  <a:lnTo>
                    <a:pt x="106" y="800"/>
                  </a:lnTo>
                  <a:lnTo>
                    <a:pt x="60" y="846"/>
                  </a:lnTo>
                  <a:lnTo>
                    <a:pt x="26" y="896"/>
                  </a:lnTo>
                  <a:lnTo>
                    <a:pt x="5" y="950"/>
                  </a:lnTo>
                  <a:lnTo>
                    <a:pt x="0" y="1003"/>
                  </a:lnTo>
                  <a:lnTo>
                    <a:pt x="9" y="1054"/>
                  </a:lnTo>
                  <a:lnTo>
                    <a:pt x="21" y="1077"/>
                  </a:lnTo>
                  <a:lnTo>
                    <a:pt x="37" y="1099"/>
                  </a:lnTo>
                  <a:lnTo>
                    <a:pt x="58" y="1119"/>
                  </a:lnTo>
                  <a:lnTo>
                    <a:pt x="84" y="1138"/>
                  </a:lnTo>
                  <a:lnTo>
                    <a:pt x="113" y="1154"/>
                  </a:lnTo>
                  <a:lnTo>
                    <a:pt x="150" y="1168"/>
                  </a:lnTo>
                  <a:lnTo>
                    <a:pt x="192" y="1178"/>
                  </a:lnTo>
                  <a:lnTo>
                    <a:pt x="238" y="1185"/>
                  </a:lnTo>
                  <a:lnTo>
                    <a:pt x="351" y="1187"/>
                  </a:lnTo>
                  <a:lnTo>
                    <a:pt x="487" y="1173"/>
                  </a:lnTo>
                  <a:lnTo>
                    <a:pt x="565" y="1158"/>
                  </a:lnTo>
                  <a:lnTo>
                    <a:pt x="648" y="1138"/>
                  </a:lnTo>
                  <a:lnTo>
                    <a:pt x="665" y="1161"/>
                  </a:lnTo>
                  <a:lnTo>
                    <a:pt x="684" y="1182"/>
                  </a:lnTo>
                  <a:lnTo>
                    <a:pt x="702" y="1201"/>
                  </a:lnTo>
                  <a:lnTo>
                    <a:pt x="722" y="1217"/>
                  </a:lnTo>
                  <a:lnTo>
                    <a:pt x="764" y="1244"/>
                  </a:lnTo>
                  <a:lnTo>
                    <a:pt x="784" y="1254"/>
                  </a:lnTo>
                  <a:lnTo>
                    <a:pt x="806" y="1263"/>
                  </a:lnTo>
                  <a:lnTo>
                    <a:pt x="851" y="1274"/>
                  </a:lnTo>
                  <a:lnTo>
                    <a:pt x="896" y="1279"/>
                  </a:lnTo>
                  <a:lnTo>
                    <a:pt x="985" y="1270"/>
                  </a:lnTo>
                  <a:lnTo>
                    <a:pt x="1068" y="1245"/>
                  </a:lnTo>
                  <a:lnTo>
                    <a:pt x="1138" y="1203"/>
                  </a:lnTo>
                  <a:lnTo>
                    <a:pt x="1192" y="1154"/>
                  </a:lnTo>
                  <a:lnTo>
                    <a:pt x="1222" y="1099"/>
                  </a:lnTo>
                  <a:lnTo>
                    <a:pt x="1240" y="1113"/>
                  </a:lnTo>
                  <a:lnTo>
                    <a:pt x="1272" y="1134"/>
                  </a:lnTo>
                  <a:lnTo>
                    <a:pt x="1314" y="1163"/>
                  </a:lnTo>
                  <a:lnTo>
                    <a:pt x="1359" y="1193"/>
                  </a:lnTo>
                  <a:lnTo>
                    <a:pt x="1406" y="1224"/>
                  </a:lnTo>
                  <a:lnTo>
                    <a:pt x="1446" y="1251"/>
                  </a:lnTo>
                  <a:lnTo>
                    <a:pt x="1498" y="1285"/>
                  </a:lnTo>
                  <a:lnTo>
                    <a:pt x="1498" y="128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9" name="Freeform 37"/>
            <p:cNvSpPr>
              <a:spLocks/>
            </p:cNvSpPr>
            <p:nvPr/>
          </p:nvSpPr>
          <p:spPr bwMode="auto">
            <a:xfrm>
              <a:off x="3770" y="181"/>
              <a:ext cx="568" cy="296"/>
            </a:xfrm>
            <a:custGeom>
              <a:avLst/>
              <a:gdLst>
                <a:gd name="T0" fmla="*/ 12 w 2270"/>
                <a:gd name="T1" fmla="*/ 808 h 1184"/>
                <a:gd name="T2" fmla="*/ 118 w 2270"/>
                <a:gd name="T3" fmla="*/ 668 h 1184"/>
                <a:gd name="T4" fmla="*/ 330 w 2270"/>
                <a:gd name="T5" fmla="*/ 615 h 1184"/>
                <a:gd name="T6" fmla="*/ 323 w 2270"/>
                <a:gd name="T7" fmla="*/ 390 h 1184"/>
                <a:gd name="T8" fmla="*/ 508 w 2270"/>
                <a:gd name="T9" fmla="*/ 251 h 1184"/>
                <a:gd name="T10" fmla="*/ 812 w 2270"/>
                <a:gd name="T11" fmla="*/ 251 h 1184"/>
                <a:gd name="T12" fmla="*/ 924 w 2270"/>
                <a:gd name="T13" fmla="*/ 258 h 1184"/>
                <a:gd name="T14" fmla="*/ 1089 w 2270"/>
                <a:gd name="T15" fmla="*/ 46 h 1184"/>
                <a:gd name="T16" fmla="*/ 1498 w 2270"/>
                <a:gd name="T17" fmla="*/ 0 h 1184"/>
                <a:gd name="T18" fmla="*/ 1704 w 2270"/>
                <a:gd name="T19" fmla="*/ 99 h 1184"/>
                <a:gd name="T20" fmla="*/ 1828 w 2270"/>
                <a:gd name="T21" fmla="*/ 271 h 1184"/>
                <a:gd name="T22" fmla="*/ 1842 w 2270"/>
                <a:gd name="T23" fmla="*/ 470 h 1184"/>
                <a:gd name="T24" fmla="*/ 2126 w 2270"/>
                <a:gd name="T25" fmla="*/ 535 h 1184"/>
                <a:gd name="T26" fmla="*/ 2270 w 2270"/>
                <a:gd name="T27" fmla="*/ 767 h 1184"/>
                <a:gd name="T28" fmla="*/ 2139 w 2270"/>
                <a:gd name="T29" fmla="*/ 993 h 1184"/>
                <a:gd name="T30" fmla="*/ 1901 w 2270"/>
                <a:gd name="T31" fmla="*/ 1144 h 1184"/>
                <a:gd name="T32" fmla="*/ 1631 w 2270"/>
                <a:gd name="T33" fmla="*/ 1184 h 1184"/>
                <a:gd name="T34" fmla="*/ 1413 w 2270"/>
                <a:gd name="T35" fmla="*/ 1131 h 1184"/>
                <a:gd name="T36" fmla="*/ 1063 w 2270"/>
                <a:gd name="T37" fmla="*/ 926 h 1184"/>
                <a:gd name="T38" fmla="*/ 977 w 2270"/>
                <a:gd name="T39" fmla="*/ 1072 h 1184"/>
                <a:gd name="T40" fmla="*/ 765 w 2270"/>
                <a:gd name="T41" fmla="*/ 1144 h 1184"/>
                <a:gd name="T42" fmla="*/ 508 w 2270"/>
                <a:gd name="T43" fmla="*/ 1005 h 1184"/>
                <a:gd name="T44" fmla="*/ 144 w 2270"/>
                <a:gd name="T45" fmla="*/ 1046 h 1184"/>
                <a:gd name="T46" fmla="*/ 0 w 2270"/>
                <a:gd name="T47" fmla="*/ 952 h 1184"/>
                <a:gd name="T48" fmla="*/ 12 w 2270"/>
                <a:gd name="T49" fmla="*/ 808 h 1184"/>
                <a:gd name="T50" fmla="*/ 12 w 2270"/>
                <a:gd name="T51" fmla="*/ 808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0" h="1184">
                  <a:moveTo>
                    <a:pt x="12" y="808"/>
                  </a:moveTo>
                  <a:lnTo>
                    <a:pt x="118" y="668"/>
                  </a:lnTo>
                  <a:lnTo>
                    <a:pt x="330" y="615"/>
                  </a:lnTo>
                  <a:lnTo>
                    <a:pt x="323" y="390"/>
                  </a:lnTo>
                  <a:lnTo>
                    <a:pt x="508" y="251"/>
                  </a:lnTo>
                  <a:lnTo>
                    <a:pt x="812" y="251"/>
                  </a:lnTo>
                  <a:lnTo>
                    <a:pt x="924" y="258"/>
                  </a:lnTo>
                  <a:lnTo>
                    <a:pt x="1089" y="46"/>
                  </a:lnTo>
                  <a:lnTo>
                    <a:pt x="1498" y="0"/>
                  </a:lnTo>
                  <a:lnTo>
                    <a:pt x="1704" y="99"/>
                  </a:lnTo>
                  <a:lnTo>
                    <a:pt x="1828" y="271"/>
                  </a:lnTo>
                  <a:lnTo>
                    <a:pt x="1842" y="470"/>
                  </a:lnTo>
                  <a:lnTo>
                    <a:pt x="2126" y="535"/>
                  </a:lnTo>
                  <a:lnTo>
                    <a:pt x="2270" y="767"/>
                  </a:lnTo>
                  <a:lnTo>
                    <a:pt x="2139" y="993"/>
                  </a:lnTo>
                  <a:lnTo>
                    <a:pt x="1901" y="1144"/>
                  </a:lnTo>
                  <a:lnTo>
                    <a:pt x="1631" y="1184"/>
                  </a:lnTo>
                  <a:lnTo>
                    <a:pt x="1413" y="1131"/>
                  </a:lnTo>
                  <a:lnTo>
                    <a:pt x="1063" y="926"/>
                  </a:lnTo>
                  <a:lnTo>
                    <a:pt x="977" y="1072"/>
                  </a:lnTo>
                  <a:lnTo>
                    <a:pt x="765" y="1144"/>
                  </a:lnTo>
                  <a:lnTo>
                    <a:pt x="508" y="1005"/>
                  </a:lnTo>
                  <a:lnTo>
                    <a:pt x="144" y="1046"/>
                  </a:lnTo>
                  <a:lnTo>
                    <a:pt x="0" y="952"/>
                  </a:lnTo>
                  <a:lnTo>
                    <a:pt x="12" y="808"/>
                  </a:lnTo>
                  <a:lnTo>
                    <a:pt x="12" y="8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0" name="Freeform 38"/>
            <p:cNvSpPr>
              <a:spLocks/>
            </p:cNvSpPr>
            <p:nvPr/>
          </p:nvSpPr>
          <p:spPr bwMode="auto">
            <a:xfrm>
              <a:off x="3733" y="162"/>
              <a:ext cx="622" cy="334"/>
            </a:xfrm>
            <a:custGeom>
              <a:avLst/>
              <a:gdLst>
                <a:gd name="T0" fmla="*/ 1636 w 2487"/>
                <a:gd name="T1" fmla="*/ 1323 h 1335"/>
                <a:gd name="T2" fmla="*/ 2026 w 2487"/>
                <a:gd name="T3" fmla="*/ 1298 h 1335"/>
                <a:gd name="T4" fmla="*/ 2243 w 2487"/>
                <a:gd name="T5" fmla="*/ 1194 h 1335"/>
                <a:gd name="T6" fmla="*/ 2400 w 2487"/>
                <a:gd name="T7" fmla="*/ 1048 h 1335"/>
                <a:gd name="T8" fmla="*/ 2487 w 2487"/>
                <a:gd name="T9" fmla="*/ 804 h 1335"/>
                <a:gd name="T10" fmla="*/ 2432 w 2487"/>
                <a:gd name="T11" fmla="*/ 676 h 1335"/>
                <a:gd name="T12" fmla="*/ 2313 w 2487"/>
                <a:gd name="T13" fmla="*/ 589 h 1335"/>
                <a:gd name="T14" fmla="*/ 2155 w 2487"/>
                <a:gd name="T15" fmla="*/ 542 h 1335"/>
                <a:gd name="T16" fmla="*/ 2089 w 2487"/>
                <a:gd name="T17" fmla="*/ 329 h 1335"/>
                <a:gd name="T18" fmla="*/ 2006 w 2487"/>
                <a:gd name="T19" fmla="*/ 190 h 1335"/>
                <a:gd name="T20" fmla="*/ 1862 w 2487"/>
                <a:gd name="T21" fmla="*/ 83 h 1335"/>
                <a:gd name="T22" fmla="*/ 1681 w 2487"/>
                <a:gd name="T23" fmla="*/ 17 h 1335"/>
                <a:gd name="T24" fmla="*/ 1335 w 2487"/>
                <a:gd name="T25" fmla="*/ 32 h 1335"/>
                <a:gd name="T26" fmla="*/ 1157 w 2487"/>
                <a:gd name="T27" fmla="*/ 135 h 1335"/>
                <a:gd name="T28" fmla="*/ 1051 w 2487"/>
                <a:gd name="T29" fmla="*/ 264 h 1335"/>
                <a:gd name="T30" fmla="*/ 918 w 2487"/>
                <a:gd name="T31" fmla="*/ 278 h 1335"/>
                <a:gd name="T32" fmla="*/ 661 w 2487"/>
                <a:gd name="T33" fmla="*/ 247 h 1335"/>
                <a:gd name="T34" fmla="*/ 449 w 2487"/>
                <a:gd name="T35" fmla="*/ 358 h 1335"/>
                <a:gd name="T36" fmla="*/ 383 w 2487"/>
                <a:gd name="T37" fmla="*/ 591 h 1335"/>
                <a:gd name="T38" fmla="*/ 472 w 2487"/>
                <a:gd name="T39" fmla="*/ 720 h 1335"/>
                <a:gd name="T40" fmla="*/ 633 w 2487"/>
                <a:gd name="T41" fmla="*/ 746 h 1335"/>
                <a:gd name="T42" fmla="*/ 554 w 2487"/>
                <a:gd name="T43" fmla="*/ 568 h 1335"/>
                <a:gd name="T44" fmla="*/ 598 w 2487"/>
                <a:gd name="T45" fmla="*/ 461 h 1335"/>
                <a:gd name="T46" fmla="*/ 706 w 2487"/>
                <a:gd name="T47" fmla="*/ 399 h 1335"/>
                <a:gd name="T48" fmla="*/ 1000 w 2487"/>
                <a:gd name="T49" fmla="*/ 409 h 1335"/>
                <a:gd name="T50" fmla="*/ 1133 w 2487"/>
                <a:gd name="T51" fmla="*/ 429 h 1335"/>
                <a:gd name="T52" fmla="*/ 1195 w 2487"/>
                <a:gd name="T53" fmla="*/ 268 h 1335"/>
                <a:gd name="T54" fmla="*/ 1304 w 2487"/>
                <a:gd name="T55" fmla="*/ 186 h 1335"/>
                <a:gd name="T56" fmla="*/ 1483 w 2487"/>
                <a:gd name="T57" fmla="*/ 147 h 1335"/>
                <a:gd name="T58" fmla="*/ 1700 w 2487"/>
                <a:gd name="T59" fmla="*/ 200 h 1335"/>
                <a:gd name="T60" fmla="*/ 1850 w 2487"/>
                <a:gd name="T61" fmla="*/ 376 h 1335"/>
                <a:gd name="T62" fmla="*/ 2112 w 2487"/>
                <a:gd name="T63" fmla="*/ 612 h 1335"/>
                <a:gd name="T64" fmla="*/ 2294 w 2487"/>
                <a:gd name="T65" fmla="*/ 823 h 1335"/>
                <a:gd name="T66" fmla="*/ 2219 w 2487"/>
                <a:gd name="T67" fmla="*/ 961 h 1335"/>
                <a:gd name="T68" fmla="*/ 2050 w 2487"/>
                <a:gd name="T69" fmla="*/ 1077 h 1335"/>
                <a:gd name="T70" fmla="*/ 1880 w 2487"/>
                <a:gd name="T71" fmla="*/ 1131 h 1335"/>
                <a:gd name="T72" fmla="*/ 1487 w 2487"/>
                <a:gd name="T73" fmla="*/ 1105 h 1335"/>
                <a:gd name="T74" fmla="*/ 1323 w 2487"/>
                <a:gd name="T75" fmla="*/ 1022 h 1335"/>
                <a:gd name="T76" fmla="*/ 1200 w 2487"/>
                <a:gd name="T77" fmla="*/ 918 h 1335"/>
                <a:gd name="T78" fmla="*/ 1153 w 2487"/>
                <a:gd name="T79" fmla="*/ 1000 h 1335"/>
                <a:gd name="T80" fmla="*/ 1050 w 2487"/>
                <a:gd name="T81" fmla="*/ 1088 h 1335"/>
                <a:gd name="T82" fmla="*/ 905 w 2487"/>
                <a:gd name="T83" fmla="*/ 1134 h 1335"/>
                <a:gd name="T84" fmla="*/ 681 w 2487"/>
                <a:gd name="T85" fmla="*/ 954 h 1335"/>
                <a:gd name="T86" fmla="*/ 505 w 2487"/>
                <a:gd name="T87" fmla="*/ 1030 h 1335"/>
                <a:gd name="T88" fmla="*/ 273 w 2487"/>
                <a:gd name="T89" fmla="*/ 1028 h 1335"/>
                <a:gd name="T90" fmla="*/ 223 w 2487"/>
                <a:gd name="T91" fmla="*/ 834 h 1335"/>
                <a:gd name="T92" fmla="*/ 330 w 2487"/>
                <a:gd name="T93" fmla="*/ 739 h 1335"/>
                <a:gd name="T94" fmla="*/ 229 w 2487"/>
                <a:gd name="T95" fmla="*/ 734 h 1335"/>
                <a:gd name="T96" fmla="*/ 4 w 2487"/>
                <a:gd name="T97" fmla="*/ 949 h 1335"/>
                <a:gd name="T98" fmla="*/ 36 w 2487"/>
                <a:gd name="T99" fmla="*/ 1098 h 1335"/>
                <a:gd name="T100" fmla="*/ 150 w 2487"/>
                <a:gd name="T101" fmla="*/ 1167 h 1335"/>
                <a:gd name="T102" fmla="*/ 486 w 2487"/>
                <a:gd name="T103" fmla="*/ 1172 h 1335"/>
                <a:gd name="T104" fmla="*/ 682 w 2487"/>
                <a:gd name="T105" fmla="*/ 1182 h 1335"/>
                <a:gd name="T106" fmla="*/ 783 w 2487"/>
                <a:gd name="T107" fmla="*/ 1253 h 1335"/>
                <a:gd name="T108" fmla="*/ 985 w 2487"/>
                <a:gd name="T109" fmla="*/ 1270 h 1335"/>
                <a:gd name="T110" fmla="*/ 1221 w 2487"/>
                <a:gd name="T111" fmla="*/ 1098 h 1335"/>
                <a:gd name="T112" fmla="*/ 1359 w 2487"/>
                <a:gd name="T113" fmla="*/ 1192 h 1335"/>
                <a:gd name="T114" fmla="*/ 1497 w 2487"/>
                <a:gd name="T115" fmla="*/ 1285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7" h="1335">
                  <a:moveTo>
                    <a:pt x="1497" y="1285"/>
                  </a:moveTo>
                  <a:lnTo>
                    <a:pt x="1532" y="1296"/>
                  </a:lnTo>
                  <a:lnTo>
                    <a:pt x="1566" y="1306"/>
                  </a:lnTo>
                  <a:lnTo>
                    <a:pt x="1636" y="1323"/>
                  </a:lnTo>
                  <a:lnTo>
                    <a:pt x="1705" y="1332"/>
                  </a:lnTo>
                  <a:lnTo>
                    <a:pt x="1772" y="1335"/>
                  </a:lnTo>
                  <a:lnTo>
                    <a:pt x="1904" y="1327"/>
                  </a:lnTo>
                  <a:lnTo>
                    <a:pt x="2026" y="1298"/>
                  </a:lnTo>
                  <a:lnTo>
                    <a:pt x="2085" y="1276"/>
                  </a:lnTo>
                  <a:lnTo>
                    <a:pt x="2141" y="1252"/>
                  </a:lnTo>
                  <a:lnTo>
                    <a:pt x="2194" y="1224"/>
                  </a:lnTo>
                  <a:lnTo>
                    <a:pt x="2243" y="1194"/>
                  </a:lnTo>
                  <a:lnTo>
                    <a:pt x="2288" y="1160"/>
                  </a:lnTo>
                  <a:lnTo>
                    <a:pt x="2330" y="1125"/>
                  </a:lnTo>
                  <a:lnTo>
                    <a:pt x="2367" y="1087"/>
                  </a:lnTo>
                  <a:lnTo>
                    <a:pt x="2400" y="1048"/>
                  </a:lnTo>
                  <a:lnTo>
                    <a:pt x="2428" y="1008"/>
                  </a:lnTo>
                  <a:lnTo>
                    <a:pt x="2451" y="967"/>
                  </a:lnTo>
                  <a:lnTo>
                    <a:pt x="2481" y="884"/>
                  </a:lnTo>
                  <a:lnTo>
                    <a:pt x="2487" y="804"/>
                  </a:lnTo>
                  <a:lnTo>
                    <a:pt x="2480" y="766"/>
                  </a:lnTo>
                  <a:lnTo>
                    <a:pt x="2466" y="728"/>
                  </a:lnTo>
                  <a:lnTo>
                    <a:pt x="2446" y="693"/>
                  </a:lnTo>
                  <a:lnTo>
                    <a:pt x="2432" y="676"/>
                  </a:lnTo>
                  <a:lnTo>
                    <a:pt x="2418" y="659"/>
                  </a:lnTo>
                  <a:lnTo>
                    <a:pt x="2381" y="630"/>
                  </a:lnTo>
                  <a:lnTo>
                    <a:pt x="2337" y="601"/>
                  </a:lnTo>
                  <a:lnTo>
                    <a:pt x="2313" y="589"/>
                  </a:lnTo>
                  <a:lnTo>
                    <a:pt x="2286" y="578"/>
                  </a:lnTo>
                  <a:lnTo>
                    <a:pt x="2257" y="568"/>
                  </a:lnTo>
                  <a:lnTo>
                    <a:pt x="2225" y="558"/>
                  </a:lnTo>
                  <a:lnTo>
                    <a:pt x="2155" y="542"/>
                  </a:lnTo>
                  <a:lnTo>
                    <a:pt x="2077" y="530"/>
                  </a:lnTo>
                  <a:lnTo>
                    <a:pt x="2099" y="448"/>
                  </a:lnTo>
                  <a:lnTo>
                    <a:pt x="2098" y="366"/>
                  </a:lnTo>
                  <a:lnTo>
                    <a:pt x="2089" y="329"/>
                  </a:lnTo>
                  <a:lnTo>
                    <a:pt x="2075" y="292"/>
                  </a:lnTo>
                  <a:lnTo>
                    <a:pt x="2056" y="257"/>
                  </a:lnTo>
                  <a:lnTo>
                    <a:pt x="2034" y="223"/>
                  </a:lnTo>
                  <a:lnTo>
                    <a:pt x="2006" y="190"/>
                  </a:lnTo>
                  <a:lnTo>
                    <a:pt x="1975" y="160"/>
                  </a:lnTo>
                  <a:lnTo>
                    <a:pt x="1941" y="132"/>
                  </a:lnTo>
                  <a:lnTo>
                    <a:pt x="1904" y="106"/>
                  </a:lnTo>
                  <a:lnTo>
                    <a:pt x="1862" y="83"/>
                  </a:lnTo>
                  <a:lnTo>
                    <a:pt x="1821" y="61"/>
                  </a:lnTo>
                  <a:lnTo>
                    <a:pt x="1776" y="44"/>
                  </a:lnTo>
                  <a:lnTo>
                    <a:pt x="1729" y="29"/>
                  </a:lnTo>
                  <a:lnTo>
                    <a:pt x="1681" y="17"/>
                  </a:lnTo>
                  <a:lnTo>
                    <a:pt x="1632" y="7"/>
                  </a:lnTo>
                  <a:lnTo>
                    <a:pt x="1532" y="0"/>
                  </a:lnTo>
                  <a:lnTo>
                    <a:pt x="1433" y="7"/>
                  </a:lnTo>
                  <a:lnTo>
                    <a:pt x="1335" y="32"/>
                  </a:lnTo>
                  <a:lnTo>
                    <a:pt x="1288" y="51"/>
                  </a:lnTo>
                  <a:lnTo>
                    <a:pt x="1243" y="74"/>
                  </a:lnTo>
                  <a:lnTo>
                    <a:pt x="1199" y="102"/>
                  </a:lnTo>
                  <a:lnTo>
                    <a:pt x="1157" y="135"/>
                  </a:lnTo>
                  <a:lnTo>
                    <a:pt x="1119" y="172"/>
                  </a:lnTo>
                  <a:lnTo>
                    <a:pt x="1102" y="194"/>
                  </a:lnTo>
                  <a:lnTo>
                    <a:pt x="1084" y="215"/>
                  </a:lnTo>
                  <a:lnTo>
                    <a:pt x="1051" y="264"/>
                  </a:lnTo>
                  <a:lnTo>
                    <a:pt x="1024" y="320"/>
                  </a:lnTo>
                  <a:lnTo>
                    <a:pt x="996" y="307"/>
                  </a:lnTo>
                  <a:lnTo>
                    <a:pt x="969" y="297"/>
                  </a:lnTo>
                  <a:lnTo>
                    <a:pt x="918" y="278"/>
                  </a:lnTo>
                  <a:lnTo>
                    <a:pt x="869" y="263"/>
                  </a:lnTo>
                  <a:lnTo>
                    <a:pt x="822" y="253"/>
                  </a:lnTo>
                  <a:lnTo>
                    <a:pt x="738" y="243"/>
                  </a:lnTo>
                  <a:lnTo>
                    <a:pt x="661" y="247"/>
                  </a:lnTo>
                  <a:lnTo>
                    <a:pt x="594" y="262"/>
                  </a:lnTo>
                  <a:lnTo>
                    <a:pt x="538" y="287"/>
                  </a:lnTo>
                  <a:lnTo>
                    <a:pt x="488" y="320"/>
                  </a:lnTo>
                  <a:lnTo>
                    <a:pt x="449" y="358"/>
                  </a:lnTo>
                  <a:lnTo>
                    <a:pt x="418" y="402"/>
                  </a:lnTo>
                  <a:lnTo>
                    <a:pt x="396" y="448"/>
                  </a:lnTo>
                  <a:lnTo>
                    <a:pt x="379" y="544"/>
                  </a:lnTo>
                  <a:lnTo>
                    <a:pt x="383" y="591"/>
                  </a:lnTo>
                  <a:lnTo>
                    <a:pt x="394" y="632"/>
                  </a:lnTo>
                  <a:lnTo>
                    <a:pt x="415" y="668"/>
                  </a:lnTo>
                  <a:lnTo>
                    <a:pt x="443" y="697"/>
                  </a:lnTo>
                  <a:lnTo>
                    <a:pt x="472" y="720"/>
                  </a:lnTo>
                  <a:lnTo>
                    <a:pt x="492" y="731"/>
                  </a:lnTo>
                  <a:lnTo>
                    <a:pt x="516" y="739"/>
                  </a:lnTo>
                  <a:lnTo>
                    <a:pt x="572" y="747"/>
                  </a:lnTo>
                  <a:lnTo>
                    <a:pt x="633" y="746"/>
                  </a:lnTo>
                  <a:lnTo>
                    <a:pt x="609" y="712"/>
                  </a:lnTo>
                  <a:lnTo>
                    <a:pt x="588" y="679"/>
                  </a:lnTo>
                  <a:lnTo>
                    <a:pt x="563" y="621"/>
                  </a:lnTo>
                  <a:lnTo>
                    <a:pt x="554" y="568"/>
                  </a:lnTo>
                  <a:lnTo>
                    <a:pt x="561" y="520"/>
                  </a:lnTo>
                  <a:lnTo>
                    <a:pt x="570" y="500"/>
                  </a:lnTo>
                  <a:lnTo>
                    <a:pt x="583" y="481"/>
                  </a:lnTo>
                  <a:lnTo>
                    <a:pt x="598" y="461"/>
                  </a:lnTo>
                  <a:lnTo>
                    <a:pt x="614" y="446"/>
                  </a:lnTo>
                  <a:lnTo>
                    <a:pt x="657" y="419"/>
                  </a:lnTo>
                  <a:lnTo>
                    <a:pt x="681" y="408"/>
                  </a:lnTo>
                  <a:lnTo>
                    <a:pt x="706" y="399"/>
                  </a:lnTo>
                  <a:lnTo>
                    <a:pt x="762" y="387"/>
                  </a:lnTo>
                  <a:lnTo>
                    <a:pt x="821" y="380"/>
                  </a:lnTo>
                  <a:lnTo>
                    <a:pt x="942" y="392"/>
                  </a:lnTo>
                  <a:lnTo>
                    <a:pt x="1000" y="409"/>
                  </a:lnTo>
                  <a:lnTo>
                    <a:pt x="1054" y="434"/>
                  </a:lnTo>
                  <a:lnTo>
                    <a:pt x="1103" y="468"/>
                  </a:lnTo>
                  <a:lnTo>
                    <a:pt x="1143" y="510"/>
                  </a:lnTo>
                  <a:lnTo>
                    <a:pt x="1133" y="429"/>
                  </a:lnTo>
                  <a:lnTo>
                    <a:pt x="1146" y="358"/>
                  </a:lnTo>
                  <a:lnTo>
                    <a:pt x="1158" y="325"/>
                  </a:lnTo>
                  <a:lnTo>
                    <a:pt x="1175" y="295"/>
                  </a:lnTo>
                  <a:lnTo>
                    <a:pt x="1195" y="268"/>
                  </a:lnTo>
                  <a:lnTo>
                    <a:pt x="1218" y="244"/>
                  </a:lnTo>
                  <a:lnTo>
                    <a:pt x="1244" y="221"/>
                  </a:lnTo>
                  <a:lnTo>
                    <a:pt x="1274" y="203"/>
                  </a:lnTo>
                  <a:lnTo>
                    <a:pt x="1304" y="186"/>
                  </a:lnTo>
                  <a:lnTo>
                    <a:pt x="1339" y="172"/>
                  </a:lnTo>
                  <a:lnTo>
                    <a:pt x="1373" y="162"/>
                  </a:lnTo>
                  <a:lnTo>
                    <a:pt x="1409" y="153"/>
                  </a:lnTo>
                  <a:lnTo>
                    <a:pt x="1483" y="147"/>
                  </a:lnTo>
                  <a:lnTo>
                    <a:pt x="1559" y="152"/>
                  </a:lnTo>
                  <a:lnTo>
                    <a:pt x="1632" y="170"/>
                  </a:lnTo>
                  <a:lnTo>
                    <a:pt x="1667" y="184"/>
                  </a:lnTo>
                  <a:lnTo>
                    <a:pt x="1700" y="200"/>
                  </a:lnTo>
                  <a:lnTo>
                    <a:pt x="1762" y="245"/>
                  </a:lnTo>
                  <a:lnTo>
                    <a:pt x="1788" y="272"/>
                  </a:lnTo>
                  <a:lnTo>
                    <a:pt x="1812" y="303"/>
                  </a:lnTo>
                  <a:lnTo>
                    <a:pt x="1850" y="376"/>
                  </a:lnTo>
                  <a:lnTo>
                    <a:pt x="1871" y="463"/>
                  </a:lnTo>
                  <a:lnTo>
                    <a:pt x="1875" y="565"/>
                  </a:lnTo>
                  <a:lnTo>
                    <a:pt x="2045" y="593"/>
                  </a:lnTo>
                  <a:lnTo>
                    <a:pt x="2112" y="612"/>
                  </a:lnTo>
                  <a:lnTo>
                    <a:pt x="2168" y="636"/>
                  </a:lnTo>
                  <a:lnTo>
                    <a:pt x="2248" y="691"/>
                  </a:lnTo>
                  <a:lnTo>
                    <a:pt x="2289" y="754"/>
                  </a:lnTo>
                  <a:lnTo>
                    <a:pt x="2294" y="823"/>
                  </a:lnTo>
                  <a:lnTo>
                    <a:pt x="2286" y="859"/>
                  </a:lnTo>
                  <a:lnTo>
                    <a:pt x="2270" y="893"/>
                  </a:lnTo>
                  <a:lnTo>
                    <a:pt x="2248" y="927"/>
                  </a:lnTo>
                  <a:lnTo>
                    <a:pt x="2219" y="961"/>
                  </a:lnTo>
                  <a:lnTo>
                    <a:pt x="2184" y="994"/>
                  </a:lnTo>
                  <a:lnTo>
                    <a:pt x="2143" y="1023"/>
                  </a:lnTo>
                  <a:lnTo>
                    <a:pt x="2098" y="1052"/>
                  </a:lnTo>
                  <a:lnTo>
                    <a:pt x="2050" y="1077"/>
                  </a:lnTo>
                  <a:lnTo>
                    <a:pt x="2024" y="1087"/>
                  </a:lnTo>
                  <a:lnTo>
                    <a:pt x="1995" y="1098"/>
                  </a:lnTo>
                  <a:lnTo>
                    <a:pt x="1938" y="1117"/>
                  </a:lnTo>
                  <a:lnTo>
                    <a:pt x="1880" y="1131"/>
                  </a:lnTo>
                  <a:lnTo>
                    <a:pt x="1817" y="1140"/>
                  </a:lnTo>
                  <a:lnTo>
                    <a:pt x="1687" y="1145"/>
                  </a:lnTo>
                  <a:lnTo>
                    <a:pt x="1554" y="1124"/>
                  </a:lnTo>
                  <a:lnTo>
                    <a:pt x="1487" y="1105"/>
                  </a:lnTo>
                  <a:lnTo>
                    <a:pt x="1454" y="1092"/>
                  </a:lnTo>
                  <a:lnTo>
                    <a:pt x="1420" y="1077"/>
                  </a:lnTo>
                  <a:lnTo>
                    <a:pt x="1356" y="1042"/>
                  </a:lnTo>
                  <a:lnTo>
                    <a:pt x="1323" y="1022"/>
                  </a:lnTo>
                  <a:lnTo>
                    <a:pt x="1292" y="999"/>
                  </a:lnTo>
                  <a:lnTo>
                    <a:pt x="1260" y="974"/>
                  </a:lnTo>
                  <a:lnTo>
                    <a:pt x="1229" y="947"/>
                  </a:lnTo>
                  <a:lnTo>
                    <a:pt x="1200" y="918"/>
                  </a:lnTo>
                  <a:lnTo>
                    <a:pt x="1171" y="887"/>
                  </a:lnTo>
                  <a:lnTo>
                    <a:pt x="1177" y="927"/>
                  </a:lnTo>
                  <a:lnTo>
                    <a:pt x="1171" y="965"/>
                  </a:lnTo>
                  <a:lnTo>
                    <a:pt x="1153" y="1000"/>
                  </a:lnTo>
                  <a:lnTo>
                    <a:pt x="1141" y="1018"/>
                  </a:lnTo>
                  <a:lnTo>
                    <a:pt x="1127" y="1034"/>
                  </a:lnTo>
                  <a:lnTo>
                    <a:pt x="1092" y="1063"/>
                  </a:lnTo>
                  <a:lnTo>
                    <a:pt x="1050" y="1088"/>
                  </a:lnTo>
                  <a:lnTo>
                    <a:pt x="1027" y="1100"/>
                  </a:lnTo>
                  <a:lnTo>
                    <a:pt x="1003" y="1109"/>
                  </a:lnTo>
                  <a:lnTo>
                    <a:pt x="954" y="1124"/>
                  </a:lnTo>
                  <a:lnTo>
                    <a:pt x="905" y="1134"/>
                  </a:lnTo>
                  <a:lnTo>
                    <a:pt x="857" y="1134"/>
                  </a:lnTo>
                  <a:lnTo>
                    <a:pt x="769" y="1112"/>
                  </a:lnTo>
                  <a:lnTo>
                    <a:pt x="705" y="1053"/>
                  </a:lnTo>
                  <a:lnTo>
                    <a:pt x="681" y="954"/>
                  </a:lnTo>
                  <a:lnTo>
                    <a:pt x="633" y="979"/>
                  </a:lnTo>
                  <a:lnTo>
                    <a:pt x="588" y="1000"/>
                  </a:lnTo>
                  <a:lnTo>
                    <a:pt x="545" y="1017"/>
                  </a:lnTo>
                  <a:lnTo>
                    <a:pt x="505" y="1030"/>
                  </a:lnTo>
                  <a:lnTo>
                    <a:pt x="432" y="1046"/>
                  </a:lnTo>
                  <a:lnTo>
                    <a:pt x="369" y="1051"/>
                  </a:lnTo>
                  <a:lnTo>
                    <a:pt x="316" y="1044"/>
                  </a:lnTo>
                  <a:lnTo>
                    <a:pt x="273" y="1028"/>
                  </a:lnTo>
                  <a:lnTo>
                    <a:pt x="218" y="978"/>
                  </a:lnTo>
                  <a:lnTo>
                    <a:pt x="201" y="908"/>
                  </a:lnTo>
                  <a:lnTo>
                    <a:pt x="208" y="870"/>
                  </a:lnTo>
                  <a:lnTo>
                    <a:pt x="223" y="834"/>
                  </a:lnTo>
                  <a:lnTo>
                    <a:pt x="249" y="799"/>
                  </a:lnTo>
                  <a:lnTo>
                    <a:pt x="265" y="781"/>
                  </a:lnTo>
                  <a:lnTo>
                    <a:pt x="284" y="766"/>
                  </a:lnTo>
                  <a:lnTo>
                    <a:pt x="330" y="739"/>
                  </a:lnTo>
                  <a:lnTo>
                    <a:pt x="355" y="728"/>
                  </a:lnTo>
                  <a:lnTo>
                    <a:pt x="383" y="719"/>
                  </a:lnTo>
                  <a:lnTo>
                    <a:pt x="302" y="719"/>
                  </a:lnTo>
                  <a:lnTo>
                    <a:pt x="229" y="734"/>
                  </a:lnTo>
                  <a:lnTo>
                    <a:pt x="106" y="800"/>
                  </a:lnTo>
                  <a:lnTo>
                    <a:pt x="60" y="845"/>
                  </a:lnTo>
                  <a:lnTo>
                    <a:pt x="25" y="896"/>
                  </a:lnTo>
                  <a:lnTo>
                    <a:pt x="4" y="949"/>
                  </a:lnTo>
                  <a:lnTo>
                    <a:pt x="0" y="1001"/>
                  </a:lnTo>
                  <a:lnTo>
                    <a:pt x="9" y="1052"/>
                  </a:lnTo>
                  <a:lnTo>
                    <a:pt x="20" y="1076"/>
                  </a:lnTo>
                  <a:lnTo>
                    <a:pt x="36" y="1098"/>
                  </a:lnTo>
                  <a:lnTo>
                    <a:pt x="56" y="1119"/>
                  </a:lnTo>
                  <a:lnTo>
                    <a:pt x="83" y="1138"/>
                  </a:lnTo>
                  <a:lnTo>
                    <a:pt x="113" y="1154"/>
                  </a:lnTo>
                  <a:lnTo>
                    <a:pt x="150" y="1167"/>
                  </a:lnTo>
                  <a:lnTo>
                    <a:pt x="191" y="1177"/>
                  </a:lnTo>
                  <a:lnTo>
                    <a:pt x="238" y="1183"/>
                  </a:lnTo>
                  <a:lnTo>
                    <a:pt x="350" y="1187"/>
                  </a:lnTo>
                  <a:lnTo>
                    <a:pt x="486" y="1172"/>
                  </a:lnTo>
                  <a:lnTo>
                    <a:pt x="564" y="1156"/>
                  </a:lnTo>
                  <a:lnTo>
                    <a:pt x="647" y="1138"/>
                  </a:lnTo>
                  <a:lnTo>
                    <a:pt x="663" y="1160"/>
                  </a:lnTo>
                  <a:lnTo>
                    <a:pt x="682" y="1182"/>
                  </a:lnTo>
                  <a:lnTo>
                    <a:pt x="701" y="1201"/>
                  </a:lnTo>
                  <a:lnTo>
                    <a:pt x="720" y="1217"/>
                  </a:lnTo>
                  <a:lnTo>
                    <a:pt x="762" y="1243"/>
                  </a:lnTo>
                  <a:lnTo>
                    <a:pt x="783" y="1253"/>
                  </a:lnTo>
                  <a:lnTo>
                    <a:pt x="806" y="1261"/>
                  </a:lnTo>
                  <a:lnTo>
                    <a:pt x="850" y="1274"/>
                  </a:lnTo>
                  <a:lnTo>
                    <a:pt x="895" y="1279"/>
                  </a:lnTo>
                  <a:lnTo>
                    <a:pt x="985" y="1270"/>
                  </a:lnTo>
                  <a:lnTo>
                    <a:pt x="1068" y="1245"/>
                  </a:lnTo>
                  <a:lnTo>
                    <a:pt x="1138" y="1203"/>
                  </a:lnTo>
                  <a:lnTo>
                    <a:pt x="1191" y="1154"/>
                  </a:lnTo>
                  <a:lnTo>
                    <a:pt x="1221" y="1098"/>
                  </a:lnTo>
                  <a:lnTo>
                    <a:pt x="1239" y="1111"/>
                  </a:lnTo>
                  <a:lnTo>
                    <a:pt x="1273" y="1134"/>
                  </a:lnTo>
                  <a:lnTo>
                    <a:pt x="1315" y="1161"/>
                  </a:lnTo>
                  <a:lnTo>
                    <a:pt x="1359" y="1192"/>
                  </a:lnTo>
                  <a:lnTo>
                    <a:pt x="1405" y="1223"/>
                  </a:lnTo>
                  <a:lnTo>
                    <a:pt x="1446" y="1251"/>
                  </a:lnTo>
                  <a:lnTo>
                    <a:pt x="1497" y="1285"/>
                  </a:lnTo>
                  <a:lnTo>
                    <a:pt x="1497"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91" name="Group 39"/>
          <p:cNvGrpSpPr>
            <a:grpSpLocks/>
          </p:cNvGrpSpPr>
          <p:nvPr/>
        </p:nvGrpSpPr>
        <p:grpSpPr bwMode="auto">
          <a:xfrm>
            <a:off x="8580438" y="1032274"/>
            <a:ext cx="222250" cy="145256"/>
            <a:chOff x="4756" y="2854"/>
            <a:chExt cx="259" cy="226"/>
          </a:xfrm>
        </p:grpSpPr>
        <p:sp>
          <p:nvSpPr>
            <p:cNvPr id="74792" name="Freeform 40"/>
            <p:cNvSpPr>
              <a:spLocks/>
            </p:cNvSpPr>
            <p:nvPr/>
          </p:nvSpPr>
          <p:spPr bwMode="auto">
            <a:xfrm>
              <a:off x="4781" y="2854"/>
              <a:ext cx="208" cy="210"/>
            </a:xfrm>
            <a:custGeom>
              <a:avLst/>
              <a:gdLst>
                <a:gd name="T0" fmla="*/ 318 w 1042"/>
                <a:gd name="T1" fmla="*/ 468 h 1050"/>
                <a:gd name="T2" fmla="*/ 392 w 1042"/>
                <a:gd name="T3" fmla="*/ 395 h 1050"/>
                <a:gd name="T4" fmla="*/ 457 w 1042"/>
                <a:gd name="T5" fmla="*/ 332 h 1050"/>
                <a:gd name="T6" fmla="*/ 526 w 1042"/>
                <a:gd name="T7" fmla="*/ 268 h 1050"/>
                <a:gd name="T8" fmla="*/ 599 w 1042"/>
                <a:gd name="T9" fmla="*/ 204 h 1050"/>
                <a:gd name="T10" fmla="*/ 670 w 1042"/>
                <a:gd name="T11" fmla="*/ 144 h 1050"/>
                <a:gd name="T12" fmla="*/ 740 w 1042"/>
                <a:gd name="T13" fmla="*/ 89 h 1050"/>
                <a:gd name="T14" fmla="*/ 803 w 1042"/>
                <a:gd name="T15" fmla="*/ 45 h 1050"/>
                <a:gd name="T16" fmla="*/ 905 w 1042"/>
                <a:gd name="T17" fmla="*/ 0 h 1050"/>
                <a:gd name="T18" fmla="*/ 1015 w 1042"/>
                <a:gd name="T19" fmla="*/ 65 h 1050"/>
                <a:gd name="T20" fmla="*/ 988 w 1042"/>
                <a:gd name="T21" fmla="*/ 152 h 1050"/>
                <a:gd name="T22" fmla="*/ 949 w 1042"/>
                <a:gd name="T23" fmla="*/ 235 h 1050"/>
                <a:gd name="T24" fmla="*/ 902 w 1042"/>
                <a:gd name="T25" fmla="*/ 317 h 1050"/>
                <a:gd name="T26" fmla="*/ 851 w 1042"/>
                <a:gd name="T27" fmla="*/ 397 h 1050"/>
                <a:gd name="T28" fmla="*/ 796 w 1042"/>
                <a:gd name="T29" fmla="*/ 474 h 1050"/>
                <a:gd name="T30" fmla="*/ 740 w 1042"/>
                <a:gd name="T31" fmla="*/ 545 h 1050"/>
                <a:gd name="T32" fmla="*/ 858 w 1042"/>
                <a:gd name="T33" fmla="*/ 473 h 1050"/>
                <a:gd name="T34" fmla="*/ 961 w 1042"/>
                <a:gd name="T35" fmla="*/ 430 h 1050"/>
                <a:gd name="T36" fmla="*/ 1042 w 1042"/>
                <a:gd name="T37" fmla="*/ 527 h 1050"/>
                <a:gd name="T38" fmla="*/ 1023 w 1042"/>
                <a:gd name="T39" fmla="*/ 707 h 1050"/>
                <a:gd name="T40" fmla="*/ 978 w 1042"/>
                <a:gd name="T41" fmla="*/ 805 h 1050"/>
                <a:gd name="T42" fmla="*/ 914 w 1042"/>
                <a:gd name="T43" fmla="*/ 886 h 1050"/>
                <a:gd name="T44" fmla="*/ 860 w 1042"/>
                <a:gd name="T45" fmla="*/ 951 h 1050"/>
                <a:gd name="T46" fmla="*/ 796 w 1042"/>
                <a:gd name="T47" fmla="*/ 1018 h 1050"/>
                <a:gd name="T48" fmla="*/ 713 w 1042"/>
                <a:gd name="T49" fmla="*/ 1049 h 1050"/>
                <a:gd name="T50" fmla="*/ 713 w 1042"/>
                <a:gd name="T51" fmla="*/ 911 h 1050"/>
                <a:gd name="T52" fmla="*/ 752 w 1042"/>
                <a:gd name="T53" fmla="*/ 803 h 1050"/>
                <a:gd name="T54" fmla="*/ 763 w 1042"/>
                <a:gd name="T55" fmla="*/ 766 h 1050"/>
                <a:gd name="T56" fmla="*/ 695 w 1042"/>
                <a:gd name="T57" fmla="*/ 823 h 1050"/>
                <a:gd name="T58" fmla="*/ 627 w 1042"/>
                <a:gd name="T59" fmla="*/ 883 h 1050"/>
                <a:gd name="T60" fmla="*/ 558 w 1042"/>
                <a:gd name="T61" fmla="*/ 939 h 1050"/>
                <a:gd name="T62" fmla="*/ 483 w 1042"/>
                <a:gd name="T63" fmla="*/ 987 h 1050"/>
                <a:gd name="T64" fmla="*/ 347 w 1042"/>
                <a:gd name="T65" fmla="*/ 1032 h 1050"/>
                <a:gd name="T66" fmla="*/ 269 w 1042"/>
                <a:gd name="T67" fmla="*/ 990 h 1050"/>
                <a:gd name="T68" fmla="*/ 293 w 1042"/>
                <a:gd name="T69" fmla="*/ 872 h 1050"/>
                <a:gd name="T70" fmla="*/ 343 w 1042"/>
                <a:gd name="T71" fmla="*/ 771 h 1050"/>
                <a:gd name="T72" fmla="*/ 388 w 1042"/>
                <a:gd name="T73" fmla="*/ 693 h 1050"/>
                <a:gd name="T74" fmla="*/ 436 w 1042"/>
                <a:gd name="T75" fmla="*/ 621 h 1050"/>
                <a:gd name="T76" fmla="*/ 480 w 1042"/>
                <a:gd name="T77" fmla="*/ 559 h 1050"/>
                <a:gd name="T78" fmla="*/ 527 w 1042"/>
                <a:gd name="T79" fmla="*/ 495 h 1050"/>
                <a:gd name="T80" fmla="*/ 457 w 1042"/>
                <a:gd name="T81" fmla="*/ 559 h 1050"/>
                <a:gd name="T82" fmla="*/ 383 w 1042"/>
                <a:gd name="T83" fmla="*/ 628 h 1050"/>
                <a:gd name="T84" fmla="*/ 305 w 1042"/>
                <a:gd name="T85" fmla="*/ 695 h 1050"/>
                <a:gd name="T86" fmla="*/ 222 w 1042"/>
                <a:gd name="T87" fmla="*/ 753 h 1050"/>
                <a:gd name="T88" fmla="*/ 135 w 1042"/>
                <a:gd name="T89" fmla="*/ 794 h 1050"/>
                <a:gd name="T90" fmla="*/ 13 w 1042"/>
                <a:gd name="T91" fmla="*/ 791 h 1050"/>
                <a:gd name="T92" fmla="*/ 21 w 1042"/>
                <a:gd name="T93" fmla="*/ 676 h 1050"/>
                <a:gd name="T94" fmla="*/ 76 w 1042"/>
                <a:gd name="T95" fmla="*/ 584 h 1050"/>
                <a:gd name="T96" fmla="*/ 123 w 1042"/>
                <a:gd name="T97" fmla="*/ 511 h 1050"/>
                <a:gd name="T98" fmla="*/ 179 w 1042"/>
                <a:gd name="T99" fmla="*/ 429 h 1050"/>
                <a:gd name="T100" fmla="*/ 238 w 1042"/>
                <a:gd name="T101" fmla="*/ 343 h 1050"/>
                <a:gd name="T102" fmla="*/ 299 w 1042"/>
                <a:gd name="T103" fmla="*/ 258 h 1050"/>
                <a:gd name="T104" fmla="*/ 357 w 1042"/>
                <a:gd name="T105" fmla="*/ 179 h 1050"/>
                <a:gd name="T106" fmla="*/ 410 w 1042"/>
                <a:gd name="T107" fmla="*/ 112 h 1050"/>
                <a:gd name="T108" fmla="*/ 475 w 1042"/>
                <a:gd name="T109" fmla="*/ 36 h 1050"/>
                <a:gd name="T110" fmla="*/ 525 w 1042"/>
                <a:gd name="T111" fmla="*/ 44 h 1050"/>
                <a:gd name="T112" fmla="*/ 487 w 1042"/>
                <a:gd name="T113" fmla="*/ 126 h 1050"/>
                <a:gd name="T114" fmla="*/ 429 w 1042"/>
                <a:gd name="T115" fmla="*/ 230 h 1050"/>
                <a:gd name="T116" fmla="*/ 362 w 1042"/>
                <a:gd name="T117" fmla="*/ 346 h 1050"/>
                <a:gd name="T118" fmla="*/ 301 w 1042"/>
                <a:gd name="T119" fmla="*/ 450 h 1050"/>
                <a:gd name="T120" fmla="*/ 263 w 1042"/>
                <a:gd name="T121" fmla="*/ 52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2" h="1050">
                  <a:moveTo>
                    <a:pt x="263" y="521"/>
                  </a:moveTo>
                  <a:lnTo>
                    <a:pt x="288" y="498"/>
                  </a:lnTo>
                  <a:lnTo>
                    <a:pt x="318" y="468"/>
                  </a:lnTo>
                  <a:lnTo>
                    <a:pt x="354" y="433"/>
                  </a:lnTo>
                  <a:lnTo>
                    <a:pt x="373" y="414"/>
                  </a:lnTo>
                  <a:lnTo>
                    <a:pt x="392" y="395"/>
                  </a:lnTo>
                  <a:lnTo>
                    <a:pt x="413" y="375"/>
                  </a:lnTo>
                  <a:lnTo>
                    <a:pt x="435" y="354"/>
                  </a:lnTo>
                  <a:lnTo>
                    <a:pt x="457" y="332"/>
                  </a:lnTo>
                  <a:lnTo>
                    <a:pt x="480" y="311"/>
                  </a:lnTo>
                  <a:lnTo>
                    <a:pt x="502" y="290"/>
                  </a:lnTo>
                  <a:lnTo>
                    <a:pt x="526" y="268"/>
                  </a:lnTo>
                  <a:lnTo>
                    <a:pt x="551" y="247"/>
                  </a:lnTo>
                  <a:lnTo>
                    <a:pt x="575" y="226"/>
                  </a:lnTo>
                  <a:lnTo>
                    <a:pt x="599" y="204"/>
                  </a:lnTo>
                  <a:lnTo>
                    <a:pt x="622" y="183"/>
                  </a:lnTo>
                  <a:lnTo>
                    <a:pt x="646" y="163"/>
                  </a:lnTo>
                  <a:lnTo>
                    <a:pt x="670" y="144"/>
                  </a:lnTo>
                  <a:lnTo>
                    <a:pt x="694" y="125"/>
                  </a:lnTo>
                  <a:lnTo>
                    <a:pt x="717" y="107"/>
                  </a:lnTo>
                  <a:lnTo>
                    <a:pt x="740" y="89"/>
                  </a:lnTo>
                  <a:lnTo>
                    <a:pt x="761" y="74"/>
                  </a:lnTo>
                  <a:lnTo>
                    <a:pt x="783" y="59"/>
                  </a:lnTo>
                  <a:lnTo>
                    <a:pt x="803" y="45"/>
                  </a:lnTo>
                  <a:lnTo>
                    <a:pt x="842" y="23"/>
                  </a:lnTo>
                  <a:lnTo>
                    <a:pt x="876" y="7"/>
                  </a:lnTo>
                  <a:lnTo>
                    <a:pt x="905" y="0"/>
                  </a:lnTo>
                  <a:lnTo>
                    <a:pt x="967" y="1"/>
                  </a:lnTo>
                  <a:lnTo>
                    <a:pt x="1003" y="23"/>
                  </a:lnTo>
                  <a:lnTo>
                    <a:pt x="1015" y="65"/>
                  </a:lnTo>
                  <a:lnTo>
                    <a:pt x="1011" y="93"/>
                  </a:lnTo>
                  <a:lnTo>
                    <a:pt x="1000" y="125"/>
                  </a:lnTo>
                  <a:lnTo>
                    <a:pt x="988" y="152"/>
                  </a:lnTo>
                  <a:lnTo>
                    <a:pt x="977" y="179"/>
                  </a:lnTo>
                  <a:lnTo>
                    <a:pt x="962" y="207"/>
                  </a:lnTo>
                  <a:lnTo>
                    <a:pt x="949" y="235"/>
                  </a:lnTo>
                  <a:lnTo>
                    <a:pt x="934" y="262"/>
                  </a:lnTo>
                  <a:lnTo>
                    <a:pt x="918" y="290"/>
                  </a:lnTo>
                  <a:lnTo>
                    <a:pt x="902" y="317"/>
                  </a:lnTo>
                  <a:lnTo>
                    <a:pt x="885" y="344"/>
                  </a:lnTo>
                  <a:lnTo>
                    <a:pt x="867" y="370"/>
                  </a:lnTo>
                  <a:lnTo>
                    <a:pt x="851" y="397"/>
                  </a:lnTo>
                  <a:lnTo>
                    <a:pt x="833" y="423"/>
                  </a:lnTo>
                  <a:lnTo>
                    <a:pt x="814" y="449"/>
                  </a:lnTo>
                  <a:lnTo>
                    <a:pt x="796" y="474"/>
                  </a:lnTo>
                  <a:lnTo>
                    <a:pt x="777" y="498"/>
                  </a:lnTo>
                  <a:lnTo>
                    <a:pt x="759" y="522"/>
                  </a:lnTo>
                  <a:lnTo>
                    <a:pt x="740" y="545"/>
                  </a:lnTo>
                  <a:lnTo>
                    <a:pt x="779" y="521"/>
                  </a:lnTo>
                  <a:lnTo>
                    <a:pt x="818" y="496"/>
                  </a:lnTo>
                  <a:lnTo>
                    <a:pt x="858" y="473"/>
                  </a:lnTo>
                  <a:lnTo>
                    <a:pt x="899" y="450"/>
                  </a:lnTo>
                  <a:lnTo>
                    <a:pt x="933" y="436"/>
                  </a:lnTo>
                  <a:lnTo>
                    <a:pt x="961" y="430"/>
                  </a:lnTo>
                  <a:lnTo>
                    <a:pt x="1004" y="442"/>
                  </a:lnTo>
                  <a:lnTo>
                    <a:pt x="1030" y="476"/>
                  </a:lnTo>
                  <a:lnTo>
                    <a:pt x="1042" y="527"/>
                  </a:lnTo>
                  <a:lnTo>
                    <a:pt x="1042" y="588"/>
                  </a:lnTo>
                  <a:lnTo>
                    <a:pt x="1035" y="650"/>
                  </a:lnTo>
                  <a:lnTo>
                    <a:pt x="1023" y="707"/>
                  </a:lnTo>
                  <a:lnTo>
                    <a:pt x="1009" y="750"/>
                  </a:lnTo>
                  <a:lnTo>
                    <a:pt x="990" y="787"/>
                  </a:lnTo>
                  <a:lnTo>
                    <a:pt x="978" y="805"/>
                  </a:lnTo>
                  <a:lnTo>
                    <a:pt x="966" y="822"/>
                  </a:lnTo>
                  <a:lnTo>
                    <a:pt x="940" y="854"/>
                  </a:lnTo>
                  <a:lnTo>
                    <a:pt x="914" y="886"/>
                  </a:lnTo>
                  <a:lnTo>
                    <a:pt x="899" y="904"/>
                  </a:lnTo>
                  <a:lnTo>
                    <a:pt x="885" y="921"/>
                  </a:lnTo>
                  <a:lnTo>
                    <a:pt x="860" y="951"/>
                  </a:lnTo>
                  <a:lnTo>
                    <a:pt x="836" y="977"/>
                  </a:lnTo>
                  <a:lnTo>
                    <a:pt x="815" y="1000"/>
                  </a:lnTo>
                  <a:lnTo>
                    <a:pt x="796" y="1018"/>
                  </a:lnTo>
                  <a:lnTo>
                    <a:pt x="779" y="1032"/>
                  </a:lnTo>
                  <a:lnTo>
                    <a:pt x="750" y="1050"/>
                  </a:lnTo>
                  <a:lnTo>
                    <a:pt x="713" y="1049"/>
                  </a:lnTo>
                  <a:lnTo>
                    <a:pt x="700" y="1009"/>
                  </a:lnTo>
                  <a:lnTo>
                    <a:pt x="704" y="948"/>
                  </a:lnTo>
                  <a:lnTo>
                    <a:pt x="713" y="911"/>
                  </a:lnTo>
                  <a:lnTo>
                    <a:pt x="723" y="873"/>
                  </a:lnTo>
                  <a:lnTo>
                    <a:pt x="738" y="837"/>
                  </a:lnTo>
                  <a:lnTo>
                    <a:pt x="752" y="803"/>
                  </a:lnTo>
                  <a:lnTo>
                    <a:pt x="769" y="773"/>
                  </a:lnTo>
                  <a:lnTo>
                    <a:pt x="785" y="748"/>
                  </a:lnTo>
                  <a:lnTo>
                    <a:pt x="763" y="766"/>
                  </a:lnTo>
                  <a:lnTo>
                    <a:pt x="740" y="785"/>
                  </a:lnTo>
                  <a:lnTo>
                    <a:pt x="717" y="804"/>
                  </a:lnTo>
                  <a:lnTo>
                    <a:pt x="695" y="823"/>
                  </a:lnTo>
                  <a:lnTo>
                    <a:pt x="672" y="843"/>
                  </a:lnTo>
                  <a:lnTo>
                    <a:pt x="650" y="863"/>
                  </a:lnTo>
                  <a:lnTo>
                    <a:pt x="627" y="883"/>
                  </a:lnTo>
                  <a:lnTo>
                    <a:pt x="605" y="902"/>
                  </a:lnTo>
                  <a:lnTo>
                    <a:pt x="582" y="921"/>
                  </a:lnTo>
                  <a:lnTo>
                    <a:pt x="558" y="939"/>
                  </a:lnTo>
                  <a:lnTo>
                    <a:pt x="533" y="957"/>
                  </a:lnTo>
                  <a:lnTo>
                    <a:pt x="508" y="973"/>
                  </a:lnTo>
                  <a:lnTo>
                    <a:pt x="483" y="987"/>
                  </a:lnTo>
                  <a:lnTo>
                    <a:pt x="457" y="1001"/>
                  </a:lnTo>
                  <a:lnTo>
                    <a:pt x="402" y="1021"/>
                  </a:lnTo>
                  <a:lnTo>
                    <a:pt x="347" y="1032"/>
                  </a:lnTo>
                  <a:lnTo>
                    <a:pt x="307" y="1030"/>
                  </a:lnTo>
                  <a:lnTo>
                    <a:pt x="282" y="1015"/>
                  </a:lnTo>
                  <a:lnTo>
                    <a:pt x="269" y="990"/>
                  </a:lnTo>
                  <a:lnTo>
                    <a:pt x="268" y="957"/>
                  </a:lnTo>
                  <a:lnTo>
                    <a:pt x="276" y="917"/>
                  </a:lnTo>
                  <a:lnTo>
                    <a:pt x="293" y="872"/>
                  </a:lnTo>
                  <a:lnTo>
                    <a:pt x="316" y="822"/>
                  </a:lnTo>
                  <a:lnTo>
                    <a:pt x="329" y="797"/>
                  </a:lnTo>
                  <a:lnTo>
                    <a:pt x="343" y="771"/>
                  </a:lnTo>
                  <a:lnTo>
                    <a:pt x="357" y="745"/>
                  </a:lnTo>
                  <a:lnTo>
                    <a:pt x="373" y="720"/>
                  </a:lnTo>
                  <a:lnTo>
                    <a:pt x="388" y="693"/>
                  </a:lnTo>
                  <a:lnTo>
                    <a:pt x="405" y="669"/>
                  </a:lnTo>
                  <a:lnTo>
                    <a:pt x="420" y="645"/>
                  </a:lnTo>
                  <a:lnTo>
                    <a:pt x="436" y="621"/>
                  </a:lnTo>
                  <a:lnTo>
                    <a:pt x="451" y="600"/>
                  </a:lnTo>
                  <a:lnTo>
                    <a:pt x="465" y="578"/>
                  </a:lnTo>
                  <a:lnTo>
                    <a:pt x="480" y="559"/>
                  </a:lnTo>
                  <a:lnTo>
                    <a:pt x="492" y="543"/>
                  </a:lnTo>
                  <a:lnTo>
                    <a:pt x="513" y="514"/>
                  </a:lnTo>
                  <a:lnTo>
                    <a:pt x="527" y="495"/>
                  </a:lnTo>
                  <a:lnTo>
                    <a:pt x="505" y="515"/>
                  </a:lnTo>
                  <a:lnTo>
                    <a:pt x="481" y="538"/>
                  </a:lnTo>
                  <a:lnTo>
                    <a:pt x="457" y="559"/>
                  </a:lnTo>
                  <a:lnTo>
                    <a:pt x="433" y="582"/>
                  </a:lnTo>
                  <a:lnTo>
                    <a:pt x="408" y="606"/>
                  </a:lnTo>
                  <a:lnTo>
                    <a:pt x="383" y="628"/>
                  </a:lnTo>
                  <a:lnTo>
                    <a:pt x="357" y="651"/>
                  </a:lnTo>
                  <a:lnTo>
                    <a:pt x="331" y="673"/>
                  </a:lnTo>
                  <a:lnTo>
                    <a:pt x="305" y="695"/>
                  </a:lnTo>
                  <a:lnTo>
                    <a:pt x="278" y="716"/>
                  </a:lnTo>
                  <a:lnTo>
                    <a:pt x="250" y="735"/>
                  </a:lnTo>
                  <a:lnTo>
                    <a:pt x="222" y="753"/>
                  </a:lnTo>
                  <a:lnTo>
                    <a:pt x="194" y="768"/>
                  </a:lnTo>
                  <a:lnTo>
                    <a:pt x="165" y="783"/>
                  </a:lnTo>
                  <a:lnTo>
                    <a:pt x="135" y="794"/>
                  </a:lnTo>
                  <a:lnTo>
                    <a:pt x="105" y="803"/>
                  </a:lnTo>
                  <a:lnTo>
                    <a:pt x="48" y="807"/>
                  </a:lnTo>
                  <a:lnTo>
                    <a:pt x="13" y="791"/>
                  </a:lnTo>
                  <a:lnTo>
                    <a:pt x="0" y="752"/>
                  </a:lnTo>
                  <a:lnTo>
                    <a:pt x="11" y="697"/>
                  </a:lnTo>
                  <a:lnTo>
                    <a:pt x="21" y="676"/>
                  </a:lnTo>
                  <a:lnTo>
                    <a:pt x="38" y="645"/>
                  </a:lnTo>
                  <a:lnTo>
                    <a:pt x="61" y="607"/>
                  </a:lnTo>
                  <a:lnTo>
                    <a:pt x="76" y="584"/>
                  </a:lnTo>
                  <a:lnTo>
                    <a:pt x="90" y="560"/>
                  </a:lnTo>
                  <a:lnTo>
                    <a:pt x="106" y="537"/>
                  </a:lnTo>
                  <a:lnTo>
                    <a:pt x="123" y="511"/>
                  </a:lnTo>
                  <a:lnTo>
                    <a:pt x="141" y="483"/>
                  </a:lnTo>
                  <a:lnTo>
                    <a:pt x="160" y="456"/>
                  </a:lnTo>
                  <a:lnTo>
                    <a:pt x="179" y="429"/>
                  </a:lnTo>
                  <a:lnTo>
                    <a:pt x="198" y="400"/>
                  </a:lnTo>
                  <a:lnTo>
                    <a:pt x="218" y="372"/>
                  </a:lnTo>
                  <a:lnTo>
                    <a:pt x="238" y="343"/>
                  </a:lnTo>
                  <a:lnTo>
                    <a:pt x="259" y="315"/>
                  </a:lnTo>
                  <a:lnTo>
                    <a:pt x="279" y="286"/>
                  </a:lnTo>
                  <a:lnTo>
                    <a:pt x="299" y="258"/>
                  </a:lnTo>
                  <a:lnTo>
                    <a:pt x="319" y="232"/>
                  </a:lnTo>
                  <a:lnTo>
                    <a:pt x="338" y="204"/>
                  </a:lnTo>
                  <a:lnTo>
                    <a:pt x="357" y="179"/>
                  </a:lnTo>
                  <a:lnTo>
                    <a:pt x="375" y="156"/>
                  </a:lnTo>
                  <a:lnTo>
                    <a:pt x="393" y="133"/>
                  </a:lnTo>
                  <a:lnTo>
                    <a:pt x="410" y="112"/>
                  </a:lnTo>
                  <a:lnTo>
                    <a:pt x="425" y="93"/>
                  </a:lnTo>
                  <a:lnTo>
                    <a:pt x="452" y="59"/>
                  </a:lnTo>
                  <a:lnTo>
                    <a:pt x="475" y="36"/>
                  </a:lnTo>
                  <a:lnTo>
                    <a:pt x="490" y="21"/>
                  </a:lnTo>
                  <a:lnTo>
                    <a:pt x="519" y="14"/>
                  </a:lnTo>
                  <a:lnTo>
                    <a:pt x="525" y="44"/>
                  </a:lnTo>
                  <a:lnTo>
                    <a:pt x="513" y="74"/>
                  </a:lnTo>
                  <a:lnTo>
                    <a:pt x="501" y="97"/>
                  </a:lnTo>
                  <a:lnTo>
                    <a:pt x="487" y="126"/>
                  </a:lnTo>
                  <a:lnTo>
                    <a:pt x="469" y="158"/>
                  </a:lnTo>
                  <a:lnTo>
                    <a:pt x="450" y="194"/>
                  </a:lnTo>
                  <a:lnTo>
                    <a:pt x="429" y="230"/>
                  </a:lnTo>
                  <a:lnTo>
                    <a:pt x="407" y="268"/>
                  </a:lnTo>
                  <a:lnTo>
                    <a:pt x="385" y="308"/>
                  </a:lnTo>
                  <a:lnTo>
                    <a:pt x="362" y="346"/>
                  </a:lnTo>
                  <a:lnTo>
                    <a:pt x="341" y="384"/>
                  </a:lnTo>
                  <a:lnTo>
                    <a:pt x="320" y="418"/>
                  </a:lnTo>
                  <a:lnTo>
                    <a:pt x="301" y="450"/>
                  </a:lnTo>
                  <a:lnTo>
                    <a:pt x="286" y="480"/>
                  </a:lnTo>
                  <a:lnTo>
                    <a:pt x="263" y="521"/>
                  </a:lnTo>
                  <a:lnTo>
                    <a:pt x="263" y="5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3" name="Freeform 41"/>
            <p:cNvSpPr>
              <a:spLocks/>
            </p:cNvSpPr>
            <p:nvPr/>
          </p:nvSpPr>
          <p:spPr bwMode="auto">
            <a:xfrm>
              <a:off x="4756" y="2859"/>
              <a:ext cx="259" cy="221"/>
            </a:xfrm>
            <a:custGeom>
              <a:avLst/>
              <a:gdLst>
                <a:gd name="T0" fmla="*/ 345 w 1294"/>
                <a:gd name="T1" fmla="*/ 87 h 1105"/>
                <a:gd name="T2" fmla="*/ 388 w 1294"/>
                <a:gd name="T3" fmla="*/ 7 h 1105"/>
                <a:gd name="T4" fmla="*/ 495 w 1294"/>
                <a:gd name="T5" fmla="*/ 68 h 1105"/>
                <a:gd name="T6" fmla="*/ 563 w 1294"/>
                <a:gd name="T7" fmla="*/ 168 h 1105"/>
                <a:gd name="T8" fmla="*/ 637 w 1294"/>
                <a:gd name="T9" fmla="*/ 262 h 1105"/>
                <a:gd name="T10" fmla="*/ 688 w 1294"/>
                <a:gd name="T11" fmla="*/ 271 h 1105"/>
                <a:gd name="T12" fmla="*/ 774 w 1294"/>
                <a:gd name="T13" fmla="*/ 213 h 1105"/>
                <a:gd name="T14" fmla="*/ 885 w 1294"/>
                <a:gd name="T15" fmla="*/ 140 h 1105"/>
                <a:gd name="T16" fmla="*/ 1000 w 1294"/>
                <a:gd name="T17" fmla="*/ 68 h 1105"/>
                <a:gd name="T18" fmla="*/ 1105 w 1294"/>
                <a:gd name="T19" fmla="*/ 16 h 1105"/>
                <a:gd name="T20" fmla="*/ 1220 w 1294"/>
                <a:gd name="T21" fmla="*/ 15 h 1105"/>
                <a:gd name="T22" fmla="*/ 1188 w 1294"/>
                <a:gd name="T23" fmla="*/ 79 h 1105"/>
                <a:gd name="T24" fmla="*/ 1126 w 1294"/>
                <a:gd name="T25" fmla="*/ 160 h 1105"/>
                <a:gd name="T26" fmla="*/ 1060 w 1294"/>
                <a:gd name="T27" fmla="*/ 247 h 1105"/>
                <a:gd name="T28" fmla="*/ 1002 w 1294"/>
                <a:gd name="T29" fmla="*/ 338 h 1105"/>
                <a:gd name="T30" fmla="*/ 956 w 1294"/>
                <a:gd name="T31" fmla="*/ 501 h 1105"/>
                <a:gd name="T32" fmla="*/ 1010 w 1294"/>
                <a:gd name="T33" fmla="*/ 584 h 1105"/>
                <a:gd name="T34" fmla="*/ 1061 w 1294"/>
                <a:gd name="T35" fmla="*/ 628 h 1105"/>
                <a:gd name="T36" fmla="*/ 1114 w 1294"/>
                <a:gd name="T37" fmla="*/ 673 h 1105"/>
                <a:gd name="T38" fmla="*/ 1174 w 1294"/>
                <a:gd name="T39" fmla="*/ 725 h 1105"/>
                <a:gd name="T40" fmla="*/ 1242 w 1294"/>
                <a:gd name="T41" fmla="*/ 792 h 1105"/>
                <a:gd name="T42" fmla="*/ 1290 w 1294"/>
                <a:gd name="T43" fmla="*/ 883 h 1105"/>
                <a:gd name="T44" fmla="*/ 702 w 1294"/>
                <a:gd name="T45" fmla="*/ 780 h 1105"/>
                <a:gd name="T46" fmla="*/ 657 w 1294"/>
                <a:gd name="T47" fmla="*/ 893 h 1105"/>
                <a:gd name="T48" fmla="*/ 612 w 1294"/>
                <a:gd name="T49" fmla="*/ 991 h 1105"/>
                <a:gd name="T50" fmla="*/ 546 w 1294"/>
                <a:gd name="T51" fmla="*/ 1090 h 1105"/>
                <a:gd name="T52" fmla="*/ 473 w 1294"/>
                <a:gd name="T53" fmla="*/ 1053 h 1105"/>
                <a:gd name="T54" fmla="*/ 438 w 1294"/>
                <a:gd name="T55" fmla="*/ 749 h 1105"/>
                <a:gd name="T56" fmla="*/ 55 w 1294"/>
                <a:gd name="T57" fmla="*/ 716 h 1105"/>
                <a:gd name="T58" fmla="*/ 14 w 1294"/>
                <a:gd name="T59" fmla="*/ 627 h 1105"/>
                <a:gd name="T60" fmla="*/ 65 w 1294"/>
                <a:gd name="T61" fmla="*/ 577 h 1105"/>
                <a:gd name="T62" fmla="*/ 139 w 1294"/>
                <a:gd name="T63" fmla="*/ 520 h 1105"/>
                <a:gd name="T64" fmla="*/ 216 w 1294"/>
                <a:gd name="T65" fmla="*/ 466 h 1105"/>
                <a:gd name="T66" fmla="*/ 304 w 1294"/>
                <a:gd name="T67" fmla="*/ 422 h 1105"/>
                <a:gd name="T68" fmla="*/ 334 w 1294"/>
                <a:gd name="T69" fmla="*/ 473 h 1105"/>
                <a:gd name="T70" fmla="*/ 255 w 1294"/>
                <a:gd name="T71" fmla="*/ 534 h 1105"/>
                <a:gd name="T72" fmla="*/ 154 w 1294"/>
                <a:gd name="T73" fmla="*/ 597 h 1105"/>
                <a:gd name="T74" fmla="*/ 72 w 1294"/>
                <a:gd name="T75" fmla="*/ 643 h 1105"/>
                <a:gd name="T76" fmla="*/ 130 w 1294"/>
                <a:gd name="T77" fmla="*/ 675 h 1105"/>
                <a:gd name="T78" fmla="*/ 493 w 1294"/>
                <a:gd name="T79" fmla="*/ 711 h 1105"/>
                <a:gd name="T80" fmla="*/ 530 w 1294"/>
                <a:gd name="T81" fmla="*/ 926 h 1105"/>
                <a:gd name="T82" fmla="*/ 578 w 1294"/>
                <a:gd name="T83" fmla="*/ 927 h 1105"/>
                <a:gd name="T84" fmla="*/ 632 w 1294"/>
                <a:gd name="T85" fmla="*/ 840 h 1105"/>
                <a:gd name="T86" fmla="*/ 700 w 1294"/>
                <a:gd name="T87" fmla="*/ 730 h 1105"/>
                <a:gd name="T88" fmla="*/ 1044 w 1294"/>
                <a:gd name="T89" fmla="*/ 788 h 1105"/>
                <a:gd name="T90" fmla="*/ 1112 w 1294"/>
                <a:gd name="T91" fmla="*/ 765 h 1105"/>
                <a:gd name="T92" fmla="*/ 1025 w 1294"/>
                <a:gd name="T93" fmla="*/ 707 h 1105"/>
                <a:gd name="T94" fmla="*/ 937 w 1294"/>
                <a:gd name="T95" fmla="*/ 631 h 1105"/>
                <a:gd name="T96" fmla="*/ 871 w 1294"/>
                <a:gd name="T97" fmla="*/ 514 h 1105"/>
                <a:gd name="T98" fmla="*/ 905 w 1294"/>
                <a:gd name="T99" fmla="*/ 410 h 1105"/>
                <a:gd name="T100" fmla="*/ 965 w 1294"/>
                <a:gd name="T101" fmla="*/ 321 h 1105"/>
                <a:gd name="T102" fmla="*/ 1030 w 1294"/>
                <a:gd name="T103" fmla="*/ 205 h 1105"/>
                <a:gd name="T104" fmla="*/ 1078 w 1294"/>
                <a:gd name="T105" fmla="*/ 97 h 1105"/>
                <a:gd name="T106" fmla="*/ 947 w 1294"/>
                <a:gd name="T107" fmla="*/ 160 h 1105"/>
                <a:gd name="T108" fmla="*/ 873 w 1294"/>
                <a:gd name="T109" fmla="*/ 204 h 1105"/>
                <a:gd name="T110" fmla="*/ 799 w 1294"/>
                <a:gd name="T111" fmla="*/ 250 h 1105"/>
                <a:gd name="T112" fmla="*/ 727 w 1294"/>
                <a:gd name="T113" fmla="*/ 296 h 1105"/>
                <a:gd name="T114" fmla="*/ 657 w 1294"/>
                <a:gd name="T115" fmla="*/ 327 h 1105"/>
                <a:gd name="T116" fmla="*/ 582 w 1294"/>
                <a:gd name="T117" fmla="*/ 271 h 1105"/>
                <a:gd name="T118" fmla="*/ 488 w 1294"/>
                <a:gd name="T119" fmla="*/ 168 h 1105"/>
                <a:gd name="T120" fmla="*/ 445 w 1294"/>
                <a:gd name="T121" fmla="*/ 114 h 1105"/>
                <a:gd name="T122" fmla="*/ 400 w 1294"/>
                <a:gd name="T123" fmla="*/ 60 h 1105"/>
                <a:gd name="T124" fmla="*/ 349 w 1294"/>
                <a:gd name="T125" fmla="*/ 41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105">
                  <a:moveTo>
                    <a:pt x="349" y="413"/>
                  </a:moveTo>
                  <a:lnTo>
                    <a:pt x="339" y="205"/>
                  </a:lnTo>
                  <a:lnTo>
                    <a:pt x="345" y="87"/>
                  </a:lnTo>
                  <a:lnTo>
                    <a:pt x="354" y="42"/>
                  </a:lnTo>
                  <a:lnTo>
                    <a:pt x="367" y="13"/>
                  </a:lnTo>
                  <a:lnTo>
                    <a:pt x="388" y="7"/>
                  </a:lnTo>
                  <a:lnTo>
                    <a:pt x="420" y="14"/>
                  </a:lnTo>
                  <a:lnTo>
                    <a:pt x="469" y="39"/>
                  </a:lnTo>
                  <a:lnTo>
                    <a:pt x="495" y="68"/>
                  </a:lnTo>
                  <a:lnTo>
                    <a:pt x="518" y="100"/>
                  </a:lnTo>
                  <a:lnTo>
                    <a:pt x="540" y="134"/>
                  </a:lnTo>
                  <a:lnTo>
                    <a:pt x="563" y="168"/>
                  </a:lnTo>
                  <a:lnTo>
                    <a:pt x="585" y="201"/>
                  </a:lnTo>
                  <a:lnTo>
                    <a:pt x="609" y="233"/>
                  </a:lnTo>
                  <a:lnTo>
                    <a:pt x="637" y="262"/>
                  </a:lnTo>
                  <a:lnTo>
                    <a:pt x="651" y="274"/>
                  </a:lnTo>
                  <a:lnTo>
                    <a:pt x="666" y="286"/>
                  </a:lnTo>
                  <a:lnTo>
                    <a:pt x="688" y="271"/>
                  </a:lnTo>
                  <a:lnTo>
                    <a:pt x="714" y="255"/>
                  </a:lnTo>
                  <a:lnTo>
                    <a:pt x="742" y="236"/>
                  </a:lnTo>
                  <a:lnTo>
                    <a:pt x="774" y="213"/>
                  </a:lnTo>
                  <a:lnTo>
                    <a:pt x="810" y="190"/>
                  </a:lnTo>
                  <a:lnTo>
                    <a:pt x="847" y="165"/>
                  </a:lnTo>
                  <a:lnTo>
                    <a:pt x="885" y="140"/>
                  </a:lnTo>
                  <a:lnTo>
                    <a:pt x="923" y="115"/>
                  </a:lnTo>
                  <a:lnTo>
                    <a:pt x="962" y="91"/>
                  </a:lnTo>
                  <a:lnTo>
                    <a:pt x="1000" y="68"/>
                  </a:lnTo>
                  <a:lnTo>
                    <a:pt x="1037" y="48"/>
                  </a:lnTo>
                  <a:lnTo>
                    <a:pt x="1073" y="30"/>
                  </a:lnTo>
                  <a:lnTo>
                    <a:pt x="1105" y="16"/>
                  </a:lnTo>
                  <a:lnTo>
                    <a:pt x="1135" y="7"/>
                  </a:lnTo>
                  <a:lnTo>
                    <a:pt x="1181" y="0"/>
                  </a:lnTo>
                  <a:lnTo>
                    <a:pt x="1220" y="15"/>
                  </a:lnTo>
                  <a:lnTo>
                    <a:pt x="1219" y="30"/>
                  </a:lnTo>
                  <a:lnTo>
                    <a:pt x="1205" y="54"/>
                  </a:lnTo>
                  <a:lnTo>
                    <a:pt x="1188" y="79"/>
                  </a:lnTo>
                  <a:lnTo>
                    <a:pt x="1168" y="105"/>
                  </a:lnTo>
                  <a:lnTo>
                    <a:pt x="1148" y="133"/>
                  </a:lnTo>
                  <a:lnTo>
                    <a:pt x="1126" y="160"/>
                  </a:lnTo>
                  <a:lnTo>
                    <a:pt x="1104" y="188"/>
                  </a:lnTo>
                  <a:lnTo>
                    <a:pt x="1081" y="218"/>
                  </a:lnTo>
                  <a:lnTo>
                    <a:pt x="1060" y="247"/>
                  </a:lnTo>
                  <a:lnTo>
                    <a:pt x="1040" y="277"/>
                  </a:lnTo>
                  <a:lnTo>
                    <a:pt x="1019" y="307"/>
                  </a:lnTo>
                  <a:lnTo>
                    <a:pt x="1002" y="338"/>
                  </a:lnTo>
                  <a:lnTo>
                    <a:pt x="973" y="402"/>
                  </a:lnTo>
                  <a:lnTo>
                    <a:pt x="958" y="467"/>
                  </a:lnTo>
                  <a:lnTo>
                    <a:pt x="956" y="501"/>
                  </a:lnTo>
                  <a:lnTo>
                    <a:pt x="959" y="534"/>
                  </a:lnTo>
                  <a:lnTo>
                    <a:pt x="993" y="568"/>
                  </a:lnTo>
                  <a:lnTo>
                    <a:pt x="1010" y="584"/>
                  </a:lnTo>
                  <a:lnTo>
                    <a:pt x="1028" y="599"/>
                  </a:lnTo>
                  <a:lnTo>
                    <a:pt x="1044" y="613"/>
                  </a:lnTo>
                  <a:lnTo>
                    <a:pt x="1061" y="628"/>
                  </a:lnTo>
                  <a:lnTo>
                    <a:pt x="1079" y="642"/>
                  </a:lnTo>
                  <a:lnTo>
                    <a:pt x="1097" y="657"/>
                  </a:lnTo>
                  <a:lnTo>
                    <a:pt x="1114" y="673"/>
                  </a:lnTo>
                  <a:lnTo>
                    <a:pt x="1133" y="689"/>
                  </a:lnTo>
                  <a:lnTo>
                    <a:pt x="1152" y="706"/>
                  </a:lnTo>
                  <a:lnTo>
                    <a:pt x="1174" y="725"/>
                  </a:lnTo>
                  <a:lnTo>
                    <a:pt x="1195" y="745"/>
                  </a:lnTo>
                  <a:lnTo>
                    <a:pt x="1218" y="768"/>
                  </a:lnTo>
                  <a:lnTo>
                    <a:pt x="1242" y="792"/>
                  </a:lnTo>
                  <a:lnTo>
                    <a:pt x="1267" y="819"/>
                  </a:lnTo>
                  <a:lnTo>
                    <a:pt x="1294" y="868"/>
                  </a:lnTo>
                  <a:lnTo>
                    <a:pt x="1290" y="883"/>
                  </a:lnTo>
                  <a:lnTo>
                    <a:pt x="1281" y="894"/>
                  </a:lnTo>
                  <a:lnTo>
                    <a:pt x="1237" y="907"/>
                  </a:lnTo>
                  <a:lnTo>
                    <a:pt x="702" y="780"/>
                  </a:lnTo>
                  <a:lnTo>
                    <a:pt x="679" y="838"/>
                  </a:lnTo>
                  <a:lnTo>
                    <a:pt x="669" y="866"/>
                  </a:lnTo>
                  <a:lnTo>
                    <a:pt x="657" y="893"/>
                  </a:lnTo>
                  <a:lnTo>
                    <a:pt x="634" y="945"/>
                  </a:lnTo>
                  <a:lnTo>
                    <a:pt x="624" y="969"/>
                  </a:lnTo>
                  <a:lnTo>
                    <a:pt x="612" y="991"/>
                  </a:lnTo>
                  <a:lnTo>
                    <a:pt x="589" y="1031"/>
                  </a:lnTo>
                  <a:lnTo>
                    <a:pt x="568" y="1065"/>
                  </a:lnTo>
                  <a:lnTo>
                    <a:pt x="546" y="1090"/>
                  </a:lnTo>
                  <a:lnTo>
                    <a:pt x="527" y="1105"/>
                  </a:lnTo>
                  <a:lnTo>
                    <a:pt x="495" y="1105"/>
                  </a:lnTo>
                  <a:lnTo>
                    <a:pt x="473" y="1053"/>
                  </a:lnTo>
                  <a:lnTo>
                    <a:pt x="464" y="942"/>
                  </a:lnTo>
                  <a:lnTo>
                    <a:pt x="471" y="762"/>
                  </a:lnTo>
                  <a:lnTo>
                    <a:pt x="438" y="749"/>
                  </a:lnTo>
                  <a:lnTo>
                    <a:pt x="376" y="743"/>
                  </a:lnTo>
                  <a:lnTo>
                    <a:pt x="210" y="737"/>
                  </a:lnTo>
                  <a:lnTo>
                    <a:pt x="55" y="716"/>
                  </a:lnTo>
                  <a:lnTo>
                    <a:pt x="10" y="689"/>
                  </a:lnTo>
                  <a:lnTo>
                    <a:pt x="0" y="649"/>
                  </a:lnTo>
                  <a:lnTo>
                    <a:pt x="14" y="627"/>
                  </a:lnTo>
                  <a:lnTo>
                    <a:pt x="27" y="612"/>
                  </a:lnTo>
                  <a:lnTo>
                    <a:pt x="45" y="594"/>
                  </a:lnTo>
                  <a:lnTo>
                    <a:pt x="65" y="577"/>
                  </a:lnTo>
                  <a:lnTo>
                    <a:pt x="89" y="558"/>
                  </a:lnTo>
                  <a:lnTo>
                    <a:pt x="112" y="539"/>
                  </a:lnTo>
                  <a:lnTo>
                    <a:pt x="139" y="520"/>
                  </a:lnTo>
                  <a:lnTo>
                    <a:pt x="165" y="501"/>
                  </a:lnTo>
                  <a:lnTo>
                    <a:pt x="191" y="483"/>
                  </a:lnTo>
                  <a:lnTo>
                    <a:pt x="216" y="466"/>
                  </a:lnTo>
                  <a:lnTo>
                    <a:pt x="238" y="452"/>
                  </a:lnTo>
                  <a:lnTo>
                    <a:pt x="278" y="431"/>
                  </a:lnTo>
                  <a:lnTo>
                    <a:pt x="304" y="422"/>
                  </a:lnTo>
                  <a:lnTo>
                    <a:pt x="349" y="432"/>
                  </a:lnTo>
                  <a:lnTo>
                    <a:pt x="348" y="457"/>
                  </a:lnTo>
                  <a:lnTo>
                    <a:pt x="334" y="473"/>
                  </a:lnTo>
                  <a:lnTo>
                    <a:pt x="312" y="492"/>
                  </a:lnTo>
                  <a:lnTo>
                    <a:pt x="286" y="513"/>
                  </a:lnTo>
                  <a:lnTo>
                    <a:pt x="255" y="534"/>
                  </a:lnTo>
                  <a:lnTo>
                    <a:pt x="222" y="555"/>
                  </a:lnTo>
                  <a:lnTo>
                    <a:pt x="189" y="577"/>
                  </a:lnTo>
                  <a:lnTo>
                    <a:pt x="154" y="597"/>
                  </a:lnTo>
                  <a:lnTo>
                    <a:pt x="123" y="615"/>
                  </a:lnTo>
                  <a:lnTo>
                    <a:pt x="95" y="630"/>
                  </a:lnTo>
                  <a:lnTo>
                    <a:pt x="72" y="643"/>
                  </a:lnTo>
                  <a:lnTo>
                    <a:pt x="48" y="659"/>
                  </a:lnTo>
                  <a:lnTo>
                    <a:pt x="77" y="669"/>
                  </a:lnTo>
                  <a:lnTo>
                    <a:pt x="130" y="675"/>
                  </a:lnTo>
                  <a:lnTo>
                    <a:pt x="284" y="681"/>
                  </a:lnTo>
                  <a:lnTo>
                    <a:pt x="437" y="695"/>
                  </a:lnTo>
                  <a:lnTo>
                    <a:pt x="493" y="711"/>
                  </a:lnTo>
                  <a:lnTo>
                    <a:pt x="524" y="736"/>
                  </a:lnTo>
                  <a:lnTo>
                    <a:pt x="531" y="851"/>
                  </a:lnTo>
                  <a:lnTo>
                    <a:pt x="530" y="926"/>
                  </a:lnTo>
                  <a:lnTo>
                    <a:pt x="532" y="982"/>
                  </a:lnTo>
                  <a:lnTo>
                    <a:pt x="556" y="954"/>
                  </a:lnTo>
                  <a:lnTo>
                    <a:pt x="578" y="927"/>
                  </a:lnTo>
                  <a:lnTo>
                    <a:pt x="599" y="900"/>
                  </a:lnTo>
                  <a:lnTo>
                    <a:pt x="616" y="870"/>
                  </a:lnTo>
                  <a:lnTo>
                    <a:pt x="632" y="840"/>
                  </a:lnTo>
                  <a:lnTo>
                    <a:pt x="646" y="809"/>
                  </a:lnTo>
                  <a:lnTo>
                    <a:pt x="671" y="743"/>
                  </a:lnTo>
                  <a:lnTo>
                    <a:pt x="700" y="730"/>
                  </a:lnTo>
                  <a:lnTo>
                    <a:pt x="814" y="752"/>
                  </a:lnTo>
                  <a:lnTo>
                    <a:pt x="929" y="770"/>
                  </a:lnTo>
                  <a:lnTo>
                    <a:pt x="1044" y="788"/>
                  </a:lnTo>
                  <a:lnTo>
                    <a:pt x="1160" y="806"/>
                  </a:lnTo>
                  <a:lnTo>
                    <a:pt x="1129" y="777"/>
                  </a:lnTo>
                  <a:lnTo>
                    <a:pt x="1112" y="765"/>
                  </a:lnTo>
                  <a:lnTo>
                    <a:pt x="1094" y="754"/>
                  </a:lnTo>
                  <a:lnTo>
                    <a:pt x="1060" y="731"/>
                  </a:lnTo>
                  <a:lnTo>
                    <a:pt x="1025" y="707"/>
                  </a:lnTo>
                  <a:lnTo>
                    <a:pt x="999" y="686"/>
                  </a:lnTo>
                  <a:lnTo>
                    <a:pt x="977" y="667"/>
                  </a:lnTo>
                  <a:lnTo>
                    <a:pt x="937" y="631"/>
                  </a:lnTo>
                  <a:lnTo>
                    <a:pt x="909" y="598"/>
                  </a:lnTo>
                  <a:lnTo>
                    <a:pt x="889" y="568"/>
                  </a:lnTo>
                  <a:lnTo>
                    <a:pt x="871" y="514"/>
                  </a:lnTo>
                  <a:lnTo>
                    <a:pt x="879" y="463"/>
                  </a:lnTo>
                  <a:lnTo>
                    <a:pt x="890" y="437"/>
                  </a:lnTo>
                  <a:lnTo>
                    <a:pt x="905" y="410"/>
                  </a:lnTo>
                  <a:lnTo>
                    <a:pt x="923" y="383"/>
                  </a:lnTo>
                  <a:lnTo>
                    <a:pt x="943" y="353"/>
                  </a:lnTo>
                  <a:lnTo>
                    <a:pt x="965" y="321"/>
                  </a:lnTo>
                  <a:lnTo>
                    <a:pt x="987" y="287"/>
                  </a:lnTo>
                  <a:lnTo>
                    <a:pt x="1009" y="248"/>
                  </a:lnTo>
                  <a:lnTo>
                    <a:pt x="1030" y="205"/>
                  </a:lnTo>
                  <a:lnTo>
                    <a:pt x="1053" y="150"/>
                  </a:lnTo>
                  <a:lnTo>
                    <a:pt x="1063" y="123"/>
                  </a:lnTo>
                  <a:lnTo>
                    <a:pt x="1078" y="97"/>
                  </a:lnTo>
                  <a:lnTo>
                    <a:pt x="1024" y="119"/>
                  </a:lnTo>
                  <a:lnTo>
                    <a:pt x="973" y="146"/>
                  </a:lnTo>
                  <a:lnTo>
                    <a:pt x="947" y="160"/>
                  </a:lnTo>
                  <a:lnTo>
                    <a:pt x="922" y="174"/>
                  </a:lnTo>
                  <a:lnTo>
                    <a:pt x="897" y="188"/>
                  </a:lnTo>
                  <a:lnTo>
                    <a:pt x="873" y="204"/>
                  </a:lnTo>
                  <a:lnTo>
                    <a:pt x="848" y="219"/>
                  </a:lnTo>
                  <a:lnTo>
                    <a:pt x="824" y="235"/>
                  </a:lnTo>
                  <a:lnTo>
                    <a:pt x="799" y="250"/>
                  </a:lnTo>
                  <a:lnTo>
                    <a:pt x="776" y="266"/>
                  </a:lnTo>
                  <a:lnTo>
                    <a:pt x="751" y="281"/>
                  </a:lnTo>
                  <a:lnTo>
                    <a:pt x="727" y="296"/>
                  </a:lnTo>
                  <a:lnTo>
                    <a:pt x="702" y="312"/>
                  </a:lnTo>
                  <a:lnTo>
                    <a:pt x="677" y="327"/>
                  </a:lnTo>
                  <a:lnTo>
                    <a:pt x="657" y="327"/>
                  </a:lnTo>
                  <a:lnTo>
                    <a:pt x="618" y="301"/>
                  </a:lnTo>
                  <a:lnTo>
                    <a:pt x="600" y="287"/>
                  </a:lnTo>
                  <a:lnTo>
                    <a:pt x="582" y="271"/>
                  </a:lnTo>
                  <a:lnTo>
                    <a:pt x="550" y="238"/>
                  </a:lnTo>
                  <a:lnTo>
                    <a:pt x="518" y="204"/>
                  </a:lnTo>
                  <a:lnTo>
                    <a:pt x="488" y="168"/>
                  </a:lnTo>
                  <a:lnTo>
                    <a:pt x="474" y="149"/>
                  </a:lnTo>
                  <a:lnTo>
                    <a:pt x="460" y="131"/>
                  </a:lnTo>
                  <a:lnTo>
                    <a:pt x="445" y="114"/>
                  </a:lnTo>
                  <a:lnTo>
                    <a:pt x="430" y="95"/>
                  </a:lnTo>
                  <a:lnTo>
                    <a:pt x="416" y="78"/>
                  </a:lnTo>
                  <a:lnTo>
                    <a:pt x="400" y="60"/>
                  </a:lnTo>
                  <a:lnTo>
                    <a:pt x="382" y="232"/>
                  </a:lnTo>
                  <a:lnTo>
                    <a:pt x="389" y="406"/>
                  </a:lnTo>
                  <a:lnTo>
                    <a:pt x="349" y="413"/>
                  </a:lnTo>
                  <a:lnTo>
                    <a:pt x="349" y="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94" name="Group 42"/>
          <p:cNvGrpSpPr>
            <a:grpSpLocks/>
          </p:cNvGrpSpPr>
          <p:nvPr/>
        </p:nvGrpSpPr>
        <p:grpSpPr bwMode="auto">
          <a:xfrm>
            <a:off x="8923338" y="1188244"/>
            <a:ext cx="273050" cy="213122"/>
            <a:chOff x="4416" y="2624"/>
            <a:chExt cx="191" cy="199"/>
          </a:xfrm>
        </p:grpSpPr>
        <p:sp>
          <p:nvSpPr>
            <p:cNvPr id="74795" name="Freeform 43"/>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6" name="Freeform 44"/>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797" name="Group 45"/>
          <p:cNvGrpSpPr>
            <a:grpSpLocks/>
          </p:cNvGrpSpPr>
          <p:nvPr/>
        </p:nvGrpSpPr>
        <p:grpSpPr bwMode="auto">
          <a:xfrm rot="989804">
            <a:off x="7756528" y="1188245"/>
            <a:ext cx="900113" cy="389335"/>
            <a:chOff x="3733" y="162"/>
            <a:chExt cx="629" cy="362"/>
          </a:xfrm>
        </p:grpSpPr>
        <p:sp>
          <p:nvSpPr>
            <p:cNvPr id="74798" name="Freeform 46"/>
            <p:cNvSpPr>
              <a:spLocks/>
            </p:cNvSpPr>
            <p:nvPr/>
          </p:nvSpPr>
          <p:spPr bwMode="auto">
            <a:xfrm>
              <a:off x="3740" y="190"/>
              <a:ext cx="622" cy="334"/>
            </a:xfrm>
            <a:custGeom>
              <a:avLst/>
              <a:gdLst>
                <a:gd name="T0" fmla="*/ 1636 w 2488"/>
                <a:gd name="T1" fmla="*/ 1323 h 1336"/>
                <a:gd name="T2" fmla="*/ 2028 w 2488"/>
                <a:gd name="T3" fmla="*/ 1298 h 1336"/>
                <a:gd name="T4" fmla="*/ 2243 w 2488"/>
                <a:gd name="T5" fmla="*/ 1195 h 1336"/>
                <a:gd name="T6" fmla="*/ 2401 w 2488"/>
                <a:gd name="T7" fmla="*/ 1048 h 1336"/>
                <a:gd name="T8" fmla="*/ 2488 w 2488"/>
                <a:gd name="T9" fmla="*/ 804 h 1336"/>
                <a:gd name="T10" fmla="*/ 2432 w 2488"/>
                <a:gd name="T11" fmla="*/ 677 h 1336"/>
                <a:gd name="T12" fmla="*/ 2313 w 2488"/>
                <a:gd name="T13" fmla="*/ 590 h 1336"/>
                <a:gd name="T14" fmla="*/ 2157 w 2488"/>
                <a:gd name="T15" fmla="*/ 542 h 1336"/>
                <a:gd name="T16" fmla="*/ 2090 w 2488"/>
                <a:gd name="T17" fmla="*/ 329 h 1336"/>
                <a:gd name="T18" fmla="*/ 2007 w 2488"/>
                <a:gd name="T19" fmla="*/ 192 h 1336"/>
                <a:gd name="T20" fmla="*/ 1863 w 2488"/>
                <a:gd name="T21" fmla="*/ 83 h 1336"/>
                <a:gd name="T22" fmla="*/ 1682 w 2488"/>
                <a:gd name="T23" fmla="*/ 18 h 1336"/>
                <a:gd name="T24" fmla="*/ 1337 w 2488"/>
                <a:gd name="T25" fmla="*/ 33 h 1336"/>
                <a:gd name="T26" fmla="*/ 1158 w 2488"/>
                <a:gd name="T27" fmla="*/ 136 h 1336"/>
                <a:gd name="T28" fmla="*/ 1052 w 2488"/>
                <a:gd name="T29" fmla="*/ 265 h 1336"/>
                <a:gd name="T30" fmla="*/ 919 w 2488"/>
                <a:gd name="T31" fmla="*/ 279 h 1336"/>
                <a:gd name="T32" fmla="*/ 662 w 2488"/>
                <a:gd name="T33" fmla="*/ 247 h 1336"/>
                <a:gd name="T34" fmla="*/ 449 w 2488"/>
                <a:gd name="T35" fmla="*/ 359 h 1336"/>
                <a:gd name="T36" fmla="*/ 383 w 2488"/>
                <a:gd name="T37" fmla="*/ 591 h 1336"/>
                <a:gd name="T38" fmla="*/ 473 w 2488"/>
                <a:gd name="T39" fmla="*/ 721 h 1336"/>
                <a:gd name="T40" fmla="*/ 635 w 2488"/>
                <a:gd name="T41" fmla="*/ 746 h 1336"/>
                <a:gd name="T42" fmla="*/ 556 w 2488"/>
                <a:gd name="T43" fmla="*/ 568 h 1336"/>
                <a:gd name="T44" fmla="*/ 599 w 2488"/>
                <a:gd name="T45" fmla="*/ 463 h 1336"/>
                <a:gd name="T46" fmla="*/ 707 w 2488"/>
                <a:gd name="T47" fmla="*/ 400 h 1336"/>
                <a:gd name="T48" fmla="*/ 1000 w 2488"/>
                <a:gd name="T49" fmla="*/ 411 h 1336"/>
                <a:gd name="T50" fmla="*/ 1135 w 2488"/>
                <a:gd name="T51" fmla="*/ 430 h 1336"/>
                <a:gd name="T52" fmla="*/ 1197 w 2488"/>
                <a:gd name="T53" fmla="*/ 270 h 1336"/>
                <a:gd name="T54" fmla="*/ 1306 w 2488"/>
                <a:gd name="T55" fmla="*/ 188 h 1336"/>
                <a:gd name="T56" fmla="*/ 1484 w 2488"/>
                <a:gd name="T57" fmla="*/ 148 h 1336"/>
                <a:gd name="T58" fmla="*/ 1701 w 2488"/>
                <a:gd name="T59" fmla="*/ 202 h 1336"/>
                <a:gd name="T60" fmla="*/ 1851 w 2488"/>
                <a:gd name="T61" fmla="*/ 377 h 1336"/>
                <a:gd name="T62" fmla="*/ 2113 w 2488"/>
                <a:gd name="T63" fmla="*/ 614 h 1336"/>
                <a:gd name="T64" fmla="*/ 2296 w 2488"/>
                <a:gd name="T65" fmla="*/ 823 h 1336"/>
                <a:gd name="T66" fmla="*/ 2220 w 2488"/>
                <a:gd name="T67" fmla="*/ 962 h 1336"/>
                <a:gd name="T68" fmla="*/ 2050 w 2488"/>
                <a:gd name="T69" fmla="*/ 1077 h 1336"/>
                <a:gd name="T70" fmla="*/ 1881 w 2488"/>
                <a:gd name="T71" fmla="*/ 1132 h 1336"/>
                <a:gd name="T72" fmla="*/ 1488 w 2488"/>
                <a:gd name="T73" fmla="*/ 1105 h 1336"/>
                <a:gd name="T74" fmla="*/ 1324 w 2488"/>
                <a:gd name="T75" fmla="*/ 1023 h 1336"/>
                <a:gd name="T76" fmla="*/ 1201 w 2488"/>
                <a:gd name="T77" fmla="*/ 920 h 1336"/>
                <a:gd name="T78" fmla="*/ 1155 w 2488"/>
                <a:gd name="T79" fmla="*/ 1002 h 1336"/>
                <a:gd name="T80" fmla="*/ 1050 w 2488"/>
                <a:gd name="T81" fmla="*/ 1090 h 1336"/>
                <a:gd name="T82" fmla="*/ 906 w 2488"/>
                <a:gd name="T83" fmla="*/ 1134 h 1336"/>
                <a:gd name="T84" fmla="*/ 682 w 2488"/>
                <a:gd name="T85" fmla="*/ 955 h 1336"/>
                <a:gd name="T86" fmla="*/ 505 w 2488"/>
                <a:gd name="T87" fmla="*/ 1031 h 1336"/>
                <a:gd name="T88" fmla="*/ 275 w 2488"/>
                <a:gd name="T89" fmla="*/ 1030 h 1336"/>
                <a:gd name="T90" fmla="*/ 223 w 2488"/>
                <a:gd name="T91" fmla="*/ 834 h 1336"/>
                <a:gd name="T92" fmla="*/ 329 w 2488"/>
                <a:gd name="T93" fmla="*/ 740 h 1336"/>
                <a:gd name="T94" fmla="*/ 230 w 2488"/>
                <a:gd name="T95" fmla="*/ 735 h 1336"/>
                <a:gd name="T96" fmla="*/ 5 w 2488"/>
                <a:gd name="T97" fmla="*/ 950 h 1336"/>
                <a:gd name="T98" fmla="*/ 37 w 2488"/>
                <a:gd name="T99" fmla="*/ 1099 h 1336"/>
                <a:gd name="T100" fmla="*/ 150 w 2488"/>
                <a:gd name="T101" fmla="*/ 1168 h 1336"/>
                <a:gd name="T102" fmla="*/ 487 w 2488"/>
                <a:gd name="T103" fmla="*/ 1173 h 1336"/>
                <a:gd name="T104" fmla="*/ 684 w 2488"/>
                <a:gd name="T105" fmla="*/ 1182 h 1336"/>
                <a:gd name="T106" fmla="*/ 784 w 2488"/>
                <a:gd name="T107" fmla="*/ 1254 h 1336"/>
                <a:gd name="T108" fmla="*/ 985 w 2488"/>
                <a:gd name="T109" fmla="*/ 1270 h 1336"/>
                <a:gd name="T110" fmla="*/ 1222 w 2488"/>
                <a:gd name="T111" fmla="*/ 1099 h 1336"/>
                <a:gd name="T112" fmla="*/ 1359 w 2488"/>
                <a:gd name="T113" fmla="*/ 1193 h 1336"/>
                <a:gd name="T114" fmla="*/ 1498 w 2488"/>
                <a:gd name="T115" fmla="*/ 1285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8" h="1336">
                  <a:moveTo>
                    <a:pt x="1498" y="1285"/>
                  </a:moveTo>
                  <a:lnTo>
                    <a:pt x="1533" y="1297"/>
                  </a:lnTo>
                  <a:lnTo>
                    <a:pt x="1567" y="1307"/>
                  </a:lnTo>
                  <a:lnTo>
                    <a:pt x="1636" y="1323"/>
                  </a:lnTo>
                  <a:lnTo>
                    <a:pt x="1706" y="1332"/>
                  </a:lnTo>
                  <a:lnTo>
                    <a:pt x="1774" y="1336"/>
                  </a:lnTo>
                  <a:lnTo>
                    <a:pt x="1903" y="1327"/>
                  </a:lnTo>
                  <a:lnTo>
                    <a:pt x="2028" y="1298"/>
                  </a:lnTo>
                  <a:lnTo>
                    <a:pt x="2086" y="1278"/>
                  </a:lnTo>
                  <a:lnTo>
                    <a:pt x="2141" y="1253"/>
                  </a:lnTo>
                  <a:lnTo>
                    <a:pt x="2194" y="1225"/>
                  </a:lnTo>
                  <a:lnTo>
                    <a:pt x="2243" y="1195"/>
                  </a:lnTo>
                  <a:lnTo>
                    <a:pt x="2289" y="1161"/>
                  </a:lnTo>
                  <a:lnTo>
                    <a:pt x="2330" y="1127"/>
                  </a:lnTo>
                  <a:lnTo>
                    <a:pt x="2368" y="1088"/>
                  </a:lnTo>
                  <a:lnTo>
                    <a:pt x="2401" y="1048"/>
                  </a:lnTo>
                  <a:lnTo>
                    <a:pt x="2430" y="1009"/>
                  </a:lnTo>
                  <a:lnTo>
                    <a:pt x="2453" y="968"/>
                  </a:lnTo>
                  <a:lnTo>
                    <a:pt x="2482" y="885"/>
                  </a:lnTo>
                  <a:lnTo>
                    <a:pt x="2488" y="804"/>
                  </a:lnTo>
                  <a:lnTo>
                    <a:pt x="2480" y="766"/>
                  </a:lnTo>
                  <a:lnTo>
                    <a:pt x="2466" y="728"/>
                  </a:lnTo>
                  <a:lnTo>
                    <a:pt x="2446" y="693"/>
                  </a:lnTo>
                  <a:lnTo>
                    <a:pt x="2432" y="677"/>
                  </a:lnTo>
                  <a:lnTo>
                    <a:pt x="2417" y="660"/>
                  </a:lnTo>
                  <a:lnTo>
                    <a:pt x="2381" y="630"/>
                  </a:lnTo>
                  <a:lnTo>
                    <a:pt x="2338" y="602"/>
                  </a:lnTo>
                  <a:lnTo>
                    <a:pt x="2313" y="590"/>
                  </a:lnTo>
                  <a:lnTo>
                    <a:pt x="2286" y="578"/>
                  </a:lnTo>
                  <a:lnTo>
                    <a:pt x="2256" y="568"/>
                  </a:lnTo>
                  <a:lnTo>
                    <a:pt x="2225" y="558"/>
                  </a:lnTo>
                  <a:lnTo>
                    <a:pt x="2157" y="542"/>
                  </a:lnTo>
                  <a:lnTo>
                    <a:pt x="2077" y="531"/>
                  </a:lnTo>
                  <a:lnTo>
                    <a:pt x="2100" y="449"/>
                  </a:lnTo>
                  <a:lnTo>
                    <a:pt x="2100" y="368"/>
                  </a:lnTo>
                  <a:lnTo>
                    <a:pt x="2090" y="329"/>
                  </a:lnTo>
                  <a:lnTo>
                    <a:pt x="2077" y="292"/>
                  </a:lnTo>
                  <a:lnTo>
                    <a:pt x="2057" y="257"/>
                  </a:lnTo>
                  <a:lnTo>
                    <a:pt x="2034" y="223"/>
                  </a:lnTo>
                  <a:lnTo>
                    <a:pt x="2007" y="192"/>
                  </a:lnTo>
                  <a:lnTo>
                    <a:pt x="1975" y="161"/>
                  </a:lnTo>
                  <a:lnTo>
                    <a:pt x="1941" y="132"/>
                  </a:lnTo>
                  <a:lnTo>
                    <a:pt x="1903" y="106"/>
                  </a:lnTo>
                  <a:lnTo>
                    <a:pt x="1863" y="83"/>
                  </a:lnTo>
                  <a:lnTo>
                    <a:pt x="1820" y="63"/>
                  </a:lnTo>
                  <a:lnTo>
                    <a:pt x="1776" y="44"/>
                  </a:lnTo>
                  <a:lnTo>
                    <a:pt x="1731" y="29"/>
                  </a:lnTo>
                  <a:lnTo>
                    <a:pt x="1682" y="18"/>
                  </a:lnTo>
                  <a:lnTo>
                    <a:pt x="1633" y="8"/>
                  </a:lnTo>
                  <a:lnTo>
                    <a:pt x="1533" y="0"/>
                  </a:lnTo>
                  <a:lnTo>
                    <a:pt x="1432" y="8"/>
                  </a:lnTo>
                  <a:lnTo>
                    <a:pt x="1337" y="33"/>
                  </a:lnTo>
                  <a:lnTo>
                    <a:pt x="1289" y="52"/>
                  </a:lnTo>
                  <a:lnTo>
                    <a:pt x="1243" y="74"/>
                  </a:lnTo>
                  <a:lnTo>
                    <a:pt x="1199" y="103"/>
                  </a:lnTo>
                  <a:lnTo>
                    <a:pt x="1158" y="136"/>
                  </a:lnTo>
                  <a:lnTo>
                    <a:pt x="1120" y="173"/>
                  </a:lnTo>
                  <a:lnTo>
                    <a:pt x="1101" y="194"/>
                  </a:lnTo>
                  <a:lnTo>
                    <a:pt x="1085" y="216"/>
                  </a:lnTo>
                  <a:lnTo>
                    <a:pt x="1052" y="265"/>
                  </a:lnTo>
                  <a:lnTo>
                    <a:pt x="1023" y="320"/>
                  </a:lnTo>
                  <a:lnTo>
                    <a:pt x="997" y="308"/>
                  </a:lnTo>
                  <a:lnTo>
                    <a:pt x="970" y="297"/>
                  </a:lnTo>
                  <a:lnTo>
                    <a:pt x="919" y="279"/>
                  </a:lnTo>
                  <a:lnTo>
                    <a:pt x="871" y="265"/>
                  </a:lnTo>
                  <a:lnTo>
                    <a:pt x="823" y="253"/>
                  </a:lnTo>
                  <a:lnTo>
                    <a:pt x="738" y="245"/>
                  </a:lnTo>
                  <a:lnTo>
                    <a:pt x="662" y="247"/>
                  </a:lnTo>
                  <a:lnTo>
                    <a:pt x="595" y="262"/>
                  </a:lnTo>
                  <a:lnTo>
                    <a:pt x="537" y="287"/>
                  </a:lnTo>
                  <a:lnTo>
                    <a:pt x="489" y="320"/>
                  </a:lnTo>
                  <a:lnTo>
                    <a:pt x="449" y="359"/>
                  </a:lnTo>
                  <a:lnTo>
                    <a:pt x="419" y="402"/>
                  </a:lnTo>
                  <a:lnTo>
                    <a:pt x="397" y="449"/>
                  </a:lnTo>
                  <a:lnTo>
                    <a:pt x="380" y="546"/>
                  </a:lnTo>
                  <a:lnTo>
                    <a:pt x="383" y="591"/>
                  </a:lnTo>
                  <a:lnTo>
                    <a:pt x="396" y="633"/>
                  </a:lnTo>
                  <a:lnTo>
                    <a:pt x="416" y="669"/>
                  </a:lnTo>
                  <a:lnTo>
                    <a:pt x="444" y="697"/>
                  </a:lnTo>
                  <a:lnTo>
                    <a:pt x="473" y="721"/>
                  </a:lnTo>
                  <a:lnTo>
                    <a:pt x="494" y="731"/>
                  </a:lnTo>
                  <a:lnTo>
                    <a:pt x="518" y="740"/>
                  </a:lnTo>
                  <a:lnTo>
                    <a:pt x="572" y="749"/>
                  </a:lnTo>
                  <a:lnTo>
                    <a:pt x="635" y="746"/>
                  </a:lnTo>
                  <a:lnTo>
                    <a:pt x="609" y="712"/>
                  </a:lnTo>
                  <a:lnTo>
                    <a:pt x="589" y="681"/>
                  </a:lnTo>
                  <a:lnTo>
                    <a:pt x="563" y="621"/>
                  </a:lnTo>
                  <a:lnTo>
                    <a:pt x="556" y="568"/>
                  </a:lnTo>
                  <a:lnTo>
                    <a:pt x="562" y="521"/>
                  </a:lnTo>
                  <a:lnTo>
                    <a:pt x="571" y="500"/>
                  </a:lnTo>
                  <a:lnTo>
                    <a:pt x="584" y="481"/>
                  </a:lnTo>
                  <a:lnTo>
                    <a:pt x="599" y="463"/>
                  </a:lnTo>
                  <a:lnTo>
                    <a:pt x="615" y="446"/>
                  </a:lnTo>
                  <a:lnTo>
                    <a:pt x="658" y="421"/>
                  </a:lnTo>
                  <a:lnTo>
                    <a:pt x="682" y="408"/>
                  </a:lnTo>
                  <a:lnTo>
                    <a:pt x="707" y="400"/>
                  </a:lnTo>
                  <a:lnTo>
                    <a:pt x="762" y="387"/>
                  </a:lnTo>
                  <a:lnTo>
                    <a:pt x="822" y="381"/>
                  </a:lnTo>
                  <a:lnTo>
                    <a:pt x="942" y="392"/>
                  </a:lnTo>
                  <a:lnTo>
                    <a:pt x="1000" y="411"/>
                  </a:lnTo>
                  <a:lnTo>
                    <a:pt x="1055" y="435"/>
                  </a:lnTo>
                  <a:lnTo>
                    <a:pt x="1104" y="469"/>
                  </a:lnTo>
                  <a:lnTo>
                    <a:pt x="1143" y="510"/>
                  </a:lnTo>
                  <a:lnTo>
                    <a:pt x="1135" y="430"/>
                  </a:lnTo>
                  <a:lnTo>
                    <a:pt x="1147" y="358"/>
                  </a:lnTo>
                  <a:lnTo>
                    <a:pt x="1159" y="326"/>
                  </a:lnTo>
                  <a:lnTo>
                    <a:pt x="1175" y="296"/>
                  </a:lnTo>
                  <a:lnTo>
                    <a:pt x="1197" y="270"/>
                  </a:lnTo>
                  <a:lnTo>
                    <a:pt x="1220" y="245"/>
                  </a:lnTo>
                  <a:lnTo>
                    <a:pt x="1246" y="223"/>
                  </a:lnTo>
                  <a:lnTo>
                    <a:pt x="1275" y="203"/>
                  </a:lnTo>
                  <a:lnTo>
                    <a:pt x="1306" y="188"/>
                  </a:lnTo>
                  <a:lnTo>
                    <a:pt x="1339" y="173"/>
                  </a:lnTo>
                  <a:lnTo>
                    <a:pt x="1374" y="163"/>
                  </a:lnTo>
                  <a:lnTo>
                    <a:pt x="1410" y="155"/>
                  </a:lnTo>
                  <a:lnTo>
                    <a:pt x="1484" y="148"/>
                  </a:lnTo>
                  <a:lnTo>
                    <a:pt x="1560" y="153"/>
                  </a:lnTo>
                  <a:lnTo>
                    <a:pt x="1633" y="170"/>
                  </a:lnTo>
                  <a:lnTo>
                    <a:pt x="1668" y="184"/>
                  </a:lnTo>
                  <a:lnTo>
                    <a:pt x="1701" y="202"/>
                  </a:lnTo>
                  <a:lnTo>
                    <a:pt x="1762" y="246"/>
                  </a:lnTo>
                  <a:lnTo>
                    <a:pt x="1789" y="272"/>
                  </a:lnTo>
                  <a:lnTo>
                    <a:pt x="1813" y="304"/>
                  </a:lnTo>
                  <a:lnTo>
                    <a:pt x="1851" y="377"/>
                  </a:lnTo>
                  <a:lnTo>
                    <a:pt x="1872" y="464"/>
                  </a:lnTo>
                  <a:lnTo>
                    <a:pt x="1876" y="566"/>
                  </a:lnTo>
                  <a:lnTo>
                    <a:pt x="2046" y="594"/>
                  </a:lnTo>
                  <a:lnTo>
                    <a:pt x="2113" y="614"/>
                  </a:lnTo>
                  <a:lnTo>
                    <a:pt x="2168" y="636"/>
                  </a:lnTo>
                  <a:lnTo>
                    <a:pt x="2249" y="692"/>
                  </a:lnTo>
                  <a:lnTo>
                    <a:pt x="2290" y="755"/>
                  </a:lnTo>
                  <a:lnTo>
                    <a:pt x="2296" y="823"/>
                  </a:lnTo>
                  <a:lnTo>
                    <a:pt x="2286" y="859"/>
                  </a:lnTo>
                  <a:lnTo>
                    <a:pt x="2271" y="893"/>
                  </a:lnTo>
                  <a:lnTo>
                    <a:pt x="2249" y="929"/>
                  </a:lnTo>
                  <a:lnTo>
                    <a:pt x="2220" y="962"/>
                  </a:lnTo>
                  <a:lnTo>
                    <a:pt x="2184" y="994"/>
                  </a:lnTo>
                  <a:lnTo>
                    <a:pt x="2144" y="1025"/>
                  </a:lnTo>
                  <a:lnTo>
                    <a:pt x="2100" y="1052"/>
                  </a:lnTo>
                  <a:lnTo>
                    <a:pt x="2050" y="1077"/>
                  </a:lnTo>
                  <a:lnTo>
                    <a:pt x="2023" y="1089"/>
                  </a:lnTo>
                  <a:lnTo>
                    <a:pt x="1997" y="1099"/>
                  </a:lnTo>
                  <a:lnTo>
                    <a:pt x="1940" y="1118"/>
                  </a:lnTo>
                  <a:lnTo>
                    <a:pt x="1881" y="1132"/>
                  </a:lnTo>
                  <a:lnTo>
                    <a:pt x="1818" y="1142"/>
                  </a:lnTo>
                  <a:lnTo>
                    <a:pt x="1689" y="1146"/>
                  </a:lnTo>
                  <a:lnTo>
                    <a:pt x="1555" y="1124"/>
                  </a:lnTo>
                  <a:lnTo>
                    <a:pt x="1488" y="1105"/>
                  </a:lnTo>
                  <a:lnTo>
                    <a:pt x="1455" y="1093"/>
                  </a:lnTo>
                  <a:lnTo>
                    <a:pt x="1421" y="1077"/>
                  </a:lnTo>
                  <a:lnTo>
                    <a:pt x="1356" y="1042"/>
                  </a:lnTo>
                  <a:lnTo>
                    <a:pt x="1324" y="1023"/>
                  </a:lnTo>
                  <a:lnTo>
                    <a:pt x="1293" y="999"/>
                  </a:lnTo>
                  <a:lnTo>
                    <a:pt x="1261" y="975"/>
                  </a:lnTo>
                  <a:lnTo>
                    <a:pt x="1231" y="949"/>
                  </a:lnTo>
                  <a:lnTo>
                    <a:pt x="1201" y="920"/>
                  </a:lnTo>
                  <a:lnTo>
                    <a:pt x="1172" y="887"/>
                  </a:lnTo>
                  <a:lnTo>
                    <a:pt x="1178" y="928"/>
                  </a:lnTo>
                  <a:lnTo>
                    <a:pt x="1172" y="965"/>
                  </a:lnTo>
                  <a:lnTo>
                    <a:pt x="1155" y="1002"/>
                  </a:lnTo>
                  <a:lnTo>
                    <a:pt x="1143" y="1018"/>
                  </a:lnTo>
                  <a:lnTo>
                    <a:pt x="1126" y="1035"/>
                  </a:lnTo>
                  <a:lnTo>
                    <a:pt x="1091" y="1065"/>
                  </a:lnTo>
                  <a:lnTo>
                    <a:pt x="1050" y="1090"/>
                  </a:lnTo>
                  <a:lnTo>
                    <a:pt x="1028" y="1101"/>
                  </a:lnTo>
                  <a:lnTo>
                    <a:pt x="1004" y="1109"/>
                  </a:lnTo>
                  <a:lnTo>
                    <a:pt x="955" y="1124"/>
                  </a:lnTo>
                  <a:lnTo>
                    <a:pt x="906" y="1134"/>
                  </a:lnTo>
                  <a:lnTo>
                    <a:pt x="857" y="1134"/>
                  </a:lnTo>
                  <a:lnTo>
                    <a:pt x="770" y="1113"/>
                  </a:lnTo>
                  <a:lnTo>
                    <a:pt x="707" y="1055"/>
                  </a:lnTo>
                  <a:lnTo>
                    <a:pt x="682" y="955"/>
                  </a:lnTo>
                  <a:lnTo>
                    <a:pt x="634" y="979"/>
                  </a:lnTo>
                  <a:lnTo>
                    <a:pt x="589" y="1002"/>
                  </a:lnTo>
                  <a:lnTo>
                    <a:pt x="546" y="1018"/>
                  </a:lnTo>
                  <a:lnTo>
                    <a:pt x="505" y="1031"/>
                  </a:lnTo>
                  <a:lnTo>
                    <a:pt x="432" y="1046"/>
                  </a:lnTo>
                  <a:lnTo>
                    <a:pt x="369" y="1051"/>
                  </a:lnTo>
                  <a:lnTo>
                    <a:pt x="317" y="1045"/>
                  </a:lnTo>
                  <a:lnTo>
                    <a:pt x="275" y="1030"/>
                  </a:lnTo>
                  <a:lnTo>
                    <a:pt x="218" y="978"/>
                  </a:lnTo>
                  <a:lnTo>
                    <a:pt x="202" y="909"/>
                  </a:lnTo>
                  <a:lnTo>
                    <a:pt x="208" y="872"/>
                  </a:lnTo>
                  <a:lnTo>
                    <a:pt x="223" y="834"/>
                  </a:lnTo>
                  <a:lnTo>
                    <a:pt x="250" y="799"/>
                  </a:lnTo>
                  <a:lnTo>
                    <a:pt x="266" y="781"/>
                  </a:lnTo>
                  <a:lnTo>
                    <a:pt x="285" y="766"/>
                  </a:lnTo>
                  <a:lnTo>
                    <a:pt x="329" y="740"/>
                  </a:lnTo>
                  <a:lnTo>
                    <a:pt x="356" y="728"/>
                  </a:lnTo>
                  <a:lnTo>
                    <a:pt x="385" y="720"/>
                  </a:lnTo>
                  <a:lnTo>
                    <a:pt x="303" y="720"/>
                  </a:lnTo>
                  <a:lnTo>
                    <a:pt x="230" y="735"/>
                  </a:lnTo>
                  <a:lnTo>
                    <a:pt x="106" y="800"/>
                  </a:lnTo>
                  <a:lnTo>
                    <a:pt x="60" y="846"/>
                  </a:lnTo>
                  <a:lnTo>
                    <a:pt x="26" y="896"/>
                  </a:lnTo>
                  <a:lnTo>
                    <a:pt x="5" y="950"/>
                  </a:lnTo>
                  <a:lnTo>
                    <a:pt x="0" y="1003"/>
                  </a:lnTo>
                  <a:lnTo>
                    <a:pt x="9" y="1054"/>
                  </a:lnTo>
                  <a:lnTo>
                    <a:pt x="21" y="1077"/>
                  </a:lnTo>
                  <a:lnTo>
                    <a:pt x="37" y="1099"/>
                  </a:lnTo>
                  <a:lnTo>
                    <a:pt x="58" y="1119"/>
                  </a:lnTo>
                  <a:lnTo>
                    <a:pt x="84" y="1138"/>
                  </a:lnTo>
                  <a:lnTo>
                    <a:pt x="113" y="1154"/>
                  </a:lnTo>
                  <a:lnTo>
                    <a:pt x="150" y="1168"/>
                  </a:lnTo>
                  <a:lnTo>
                    <a:pt x="192" y="1178"/>
                  </a:lnTo>
                  <a:lnTo>
                    <a:pt x="238" y="1185"/>
                  </a:lnTo>
                  <a:lnTo>
                    <a:pt x="351" y="1187"/>
                  </a:lnTo>
                  <a:lnTo>
                    <a:pt x="487" y="1173"/>
                  </a:lnTo>
                  <a:lnTo>
                    <a:pt x="565" y="1158"/>
                  </a:lnTo>
                  <a:lnTo>
                    <a:pt x="648" y="1138"/>
                  </a:lnTo>
                  <a:lnTo>
                    <a:pt x="665" y="1161"/>
                  </a:lnTo>
                  <a:lnTo>
                    <a:pt x="684" y="1182"/>
                  </a:lnTo>
                  <a:lnTo>
                    <a:pt x="702" y="1201"/>
                  </a:lnTo>
                  <a:lnTo>
                    <a:pt x="722" y="1217"/>
                  </a:lnTo>
                  <a:lnTo>
                    <a:pt x="764" y="1244"/>
                  </a:lnTo>
                  <a:lnTo>
                    <a:pt x="784" y="1254"/>
                  </a:lnTo>
                  <a:lnTo>
                    <a:pt x="806" y="1263"/>
                  </a:lnTo>
                  <a:lnTo>
                    <a:pt x="851" y="1274"/>
                  </a:lnTo>
                  <a:lnTo>
                    <a:pt x="896" y="1279"/>
                  </a:lnTo>
                  <a:lnTo>
                    <a:pt x="985" y="1270"/>
                  </a:lnTo>
                  <a:lnTo>
                    <a:pt x="1068" y="1245"/>
                  </a:lnTo>
                  <a:lnTo>
                    <a:pt x="1138" y="1203"/>
                  </a:lnTo>
                  <a:lnTo>
                    <a:pt x="1192" y="1154"/>
                  </a:lnTo>
                  <a:lnTo>
                    <a:pt x="1222" y="1099"/>
                  </a:lnTo>
                  <a:lnTo>
                    <a:pt x="1240" y="1113"/>
                  </a:lnTo>
                  <a:lnTo>
                    <a:pt x="1272" y="1134"/>
                  </a:lnTo>
                  <a:lnTo>
                    <a:pt x="1314" y="1163"/>
                  </a:lnTo>
                  <a:lnTo>
                    <a:pt x="1359" y="1193"/>
                  </a:lnTo>
                  <a:lnTo>
                    <a:pt x="1406" y="1224"/>
                  </a:lnTo>
                  <a:lnTo>
                    <a:pt x="1446" y="1251"/>
                  </a:lnTo>
                  <a:lnTo>
                    <a:pt x="1498" y="1285"/>
                  </a:lnTo>
                  <a:lnTo>
                    <a:pt x="1498" y="128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9" name="Freeform 47"/>
            <p:cNvSpPr>
              <a:spLocks/>
            </p:cNvSpPr>
            <p:nvPr/>
          </p:nvSpPr>
          <p:spPr bwMode="auto">
            <a:xfrm>
              <a:off x="3770" y="181"/>
              <a:ext cx="568" cy="296"/>
            </a:xfrm>
            <a:custGeom>
              <a:avLst/>
              <a:gdLst>
                <a:gd name="T0" fmla="*/ 12 w 2270"/>
                <a:gd name="T1" fmla="*/ 808 h 1184"/>
                <a:gd name="T2" fmla="*/ 118 w 2270"/>
                <a:gd name="T3" fmla="*/ 668 h 1184"/>
                <a:gd name="T4" fmla="*/ 330 w 2270"/>
                <a:gd name="T5" fmla="*/ 615 h 1184"/>
                <a:gd name="T6" fmla="*/ 323 w 2270"/>
                <a:gd name="T7" fmla="*/ 390 h 1184"/>
                <a:gd name="T8" fmla="*/ 508 w 2270"/>
                <a:gd name="T9" fmla="*/ 251 h 1184"/>
                <a:gd name="T10" fmla="*/ 812 w 2270"/>
                <a:gd name="T11" fmla="*/ 251 h 1184"/>
                <a:gd name="T12" fmla="*/ 924 w 2270"/>
                <a:gd name="T13" fmla="*/ 258 h 1184"/>
                <a:gd name="T14" fmla="*/ 1089 w 2270"/>
                <a:gd name="T15" fmla="*/ 46 h 1184"/>
                <a:gd name="T16" fmla="*/ 1498 w 2270"/>
                <a:gd name="T17" fmla="*/ 0 h 1184"/>
                <a:gd name="T18" fmla="*/ 1704 w 2270"/>
                <a:gd name="T19" fmla="*/ 99 h 1184"/>
                <a:gd name="T20" fmla="*/ 1828 w 2270"/>
                <a:gd name="T21" fmla="*/ 271 h 1184"/>
                <a:gd name="T22" fmla="*/ 1842 w 2270"/>
                <a:gd name="T23" fmla="*/ 470 h 1184"/>
                <a:gd name="T24" fmla="*/ 2126 w 2270"/>
                <a:gd name="T25" fmla="*/ 535 h 1184"/>
                <a:gd name="T26" fmla="*/ 2270 w 2270"/>
                <a:gd name="T27" fmla="*/ 767 h 1184"/>
                <a:gd name="T28" fmla="*/ 2139 w 2270"/>
                <a:gd name="T29" fmla="*/ 993 h 1184"/>
                <a:gd name="T30" fmla="*/ 1901 w 2270"/>
                <a:gd name="T31" fmla="*/ 1144 h 1184"/>
                <a:gd name="T32" fmla="*/ 1631 w 2270"/>
                <a:gd name="T33" fmla="*/ 1184 h 1184"/>
                <a:gd name="T34" fmla="*/ 1413 w 2270"/>
                <a:gd name="T35" fmla="*/ 1131 h 1184"/>
                <a:gd name="T36" fmla="*/ 1063 w 2270"/>
                <a:gd name="T37" fmla="*/ 926 h 1184"/>
                <a:gd name="T38" fmla="*/ 977 w 2270"/>
                <a:gd name="T39" fmla="*/ 1072 h 1184"/>
                <a:gd name="T40" fmla="*/ 765 w 2270"/>
                <a:gd name="T41" fmla="*/ 1144 h 1184"/>
                <a:gd name="T42" fmla="*/ 508 w 2270"/>
                <a:gd name="T43" fmla="*/ 1005 h 1184"/>
                <a:gd name="T44" fmla="*/ 144 w 2270"/>
                <a:gd name="T45" fmla="*/ 1046 h 1184"/>
                <a:gd name="T46" fmla="*/ 0 w 2270"/>
                <a:gd name="T47" fmla="*/ 952 h 1184"/>
                <a:gd name="T48" fmla="*/ 12 w 2270"/>
                <a:gd name="T49" fmla="*/ 808 h 1184"/>
                <a:gd name="T50" fmla="*/ 12 w 2270"/>
                <a:gd name="T51" fmla="*/ 808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0" h="1184">
                  <a:moveTo>
                    <a:pt x="12" y="808"/>
                  </a:moveTo>
                  <a:lnTo>
                    <a:pt x="118" y="668"/>
                  </a:lnTo>
                  <a:lnTo>
                    <a:pt x="330" y="615"/>
                  </a:lnTo>
                  <a:lnTo>
                    <a:pt x="323" y="390"/>
                  </a:lnTo>
                  <a:lnTo>
                    <a:pt x="508" y="251"/>
                  </a:lnTo>
                  <a:lnTo>
                    <a:pt x="812" y="251"/>
                  </a:lnTo>
                  <a:lnTo>
                    <a:pt x="924" y="258"/>
                  </a:lnTo>
                  <a:lnTo>
                    <a:pt x="1089" y="46"/>
                  </a:lnTo>
                  <a:lnTo>
                    <a:pt x="1498" y="0"/>
                  </a:lnTo>
                  <a:lnTo>
                    <a:pt x="1704" y="99"/>
                  </a:lnTo>
                  <a:lnTo>
                    <a:pt x="1828" y="271"/>
                  </a:lnTo>
                  <a:lnTo>
                    <a:pt x="1842" y="470"/>
                  </a:lnTo>
                  <a:lnTo>
                    <a:pt x="2126" y="535"/>
                  </a:lnTo>
                  <a:lnTo>
                    <a:pt x="2270" y="767"/>
                  </a:lnTo>
                  <a:lnTo>
                    <a:pt x="2139" y="993"/>
                  </a:lnTo>
                  <a:lnTo>
                    <a:pt x="1901" y="1144"/>
                  </a:lnTo>
                  <a:lnTo>
                    <a:pt x="1631" y="1184"/>
                  </a:lnTo>
                  <a:lnTo>
                    <a:pt x="1413" y="1131"/>
                  </a:lnTo>
                  <a:lnTo>
                    <a:pt x="1063" y="926"/>
                  </a:lnTo>
                  <a:lnTo>
                    <a:pt x="977" y="1072"/>
                  </a:lnTo>
                  <a:lnTo>
                    <a:pt x="765" y="1144"/>
                  </a:lnTo>
                  <a:lnTo>
                    <a:pt x="508" y="1005"/>
                  </a:lnTo>
                  <a:lnTo>
                    <a:pt x="144" y="1046"/>
                  </a:lnTo>
                  <a:lnTo>
                    <a:pt x="0" y="952"/>
                  </a:lnTo>
                  <a:lnTo>
                    <a:pt x="12" y="808"/>
                  </a:lnTo>
                  <a:lnTo>
                    <a:pt x="12" y="8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00" name="Freeform 48"/>
            <p:cNvSpPr>
              <a:spLocks/>
            </p:cNvSpPr>
            <p:nvPr/>
          </p:nvSpPr>
          <p:spPr bwMode="auto">
            <a:xfrm>
              <a:off x="3733" y="162"/>
              <a:ext cx="622" cy="334"/>
            </a:xfrm>
            <a:custGeom>
              <a:avLst/>
              <a:gdLst>
                <a:gd name="T0" fmla="*/ 1636 w 2487"/>
                <a:gd name="T1" fmla="*/ 1323 h 1335"/>
                <a:gd name="T2" fmla="*/ 2026 w 2487"/>
                <a:gd name="T3" fmla="*/ 1298 h 1335"/>
                <a:gd name="T4" fmla="*/ 2243 w 2487"/>
                <a:gd name="T5" fmla="*/ 1194 h 1335"/>
                <a:gd name="T6" fmla="*/ 2400 w 2487"/>
                <a:gd name="T7" fmla="*/ 1048 h 1335"/>
                <a:gd name="T8" fmla="*/ 2487 w 2487"/>
                <a:gd name="T9" fmla="*/ 804 h 1335"/>
                <a:gd name="T10" fmla="*/ 2432 w 2487"/>
                <a:gd name="T11" fmla="*/ 676 h 1335"/>
                <a:gd name="T12" fmla="*/ 2313 w 2487"/>
                <a:gd name="T13" fmla="*/ 589 h 1335"/>
                <a:gd name="T14" fmla="*/ 2155 w 2487"/>
                <a:gd name="T15" fmla="*/ 542 h 1335"/>
                <a:gd name="T16" fmla="*/ 2089 w 2487"/>
                <a:gd name="T17" fmla="*/ 329 h 1335"/>
                <a:gd name="T18" fmla="*/ 2006 w 2487"/>
                <a:gd name="T19" fmla="*/ 190 h 1335"/>
                <a:gd name="T20" fmla="*/ 1862 w 2487"/>
                <a:gd name="T21" fmla="*/ 83 h 1335"/>
                <a:gd name="T22" fmla="*/ 1681 w 2487"/>
                <a:gd name="T23" fmla="*/ 17 h 1335"/>
                <a:gd name="T24" fmla="*/ 1335 w 2487"/>
                <a:gd name="T25" fmla="*/ 32 h 1335"/>
                <a:gd name="T26" fmla="*/ 1157 w 2487"/>
                <a:gd name="T27" fmla="*/ 135 h 1335"/>
                <a:gd name="T28" fmla="*/ 1051 w 2487"/>
                <a:gd name="T29" fmla="*/ 264 h 1335"/>
                <a:gd name="T30" fmla="*/ 918 w 2487"/>
                <a:gd name="T31" fmla="*/ 278 h 1335"/>
                <a:gd name="T32" fmla="*/ 661 w 2487"/>
                <a:gd name="T33" fmla="*/ 247 h 1335"/>
                <a:gd name="T34" fmla="*/ 449 w 2487"/>
                <a:gd name="T35" fmla="*/ 358 h 1335"/>
                <a:gd name="T36" fmla="*/ 383 w 2487"/>
                <a:gd name="T37" fmla="*/ 591 h 1335"/>
                <a:gd name="T38" fmla="*/ 472 w 2487"/>
                <a:gd name="T39" fmla="*/ 720 h 1335"/>
                <a:gd name="T40" fmla="*/ 633 w 2487"/>
                <a:gd name="T41" fmla="*/ 746 h 1335"/>
                <a:gd name="T42" fmla="*/ 554 w 2487"/>
                <a:gd name="T43" fmla="*/ 568 h 1335"/>
                <a:gd name="T44" fmla="*/ 598 w 2487"/>
                <a:gd name="T45" fmla="*/ 461 h 1335"/>
                <a:gd name="T46" fmla="*/ 706 w 2487"/>
                <a:gd name="T47" fmla="*/ 399 h 1335"/>
                <a:gd name="T48" fmla="*/ 1000 w 2487"/>
                <a:gd name="T49" fmla="*/ 409 h 1335"/>
                <a:gd name="T50" fmla="*/ 1133 w 2487"/>
                <a:gd name="T51" fmla="*/ 429 h 1335"/>
                <a:gd name="T52" fmla="*/ 1195 w 2487"/>
                <a:gd name="T53" fmla="*/ 268 h 1335"/>
                <a:gd name="T54" fmla="*/ 1304 w 2487"/>
                <a:gd name="T55" fmla="*/ 186 h 1335"/>
                <a:gd name="T56" fmla="*/ 1483 w 2487"/>
                <a:gd name="T57" fmla="*/ 147 h 1335"/>
                <a:gd name="T58" fmla="*/ 1700 w 2487"/>
                <a:gd name="T59" fmla="*/ 200 h 1335"/>
                <a:gd name="T60" fmla="*/ 1850 w 2487"/>
                <a:gd name="T61" fmla="*/ 376 h 1335"/>
                <a:gd name="T62" fmla="*/ 2112 w 2487"/>
                <a:gd name="T63" fmla="*/ 612 h 1335"/>
                <a:gd name="T64" fmla="*/ 2294 w 2487"/>
                <a:gd name="T65" fmla="*/ 823 h 1335"/>
                <a:gd name="T66" fmla="*/ 2219 w 2487"/>
                <a:gd name="T67" fmla="*/ 961 h 1335"/>
                <a:gd name="T68" fmla="*/ 2050 w 2487"/>
                <a:gd name="T69" fmla="*/ 1077 h 1335"/>
                <a:gd name="T70" fmla="*/ 1880 w 2487"/>
                <a:gd name="T71" fmla="*/ 1131 h 1335"/>
                <a:gd name="T72" fmla="*/ 1487 w 2487"/>
                <a:gd name="T73" fmla="*/ 1105 h 1335"/>
                <a:gd name="T74" fmla="*/ 1323 w 2487"/>
                <a:gd name="T75" fmla="*/ 1022 h 1335"/>
                <a:gd name="T76" fmla="*/ 1200 w 2487"/>
                <a:gd name="T77" fmla="*/ 918 h 1335"/>
                <a:gd name="T78" fmla="*/ 1153 w 2487"/>
                <a:gd name="T79" fmla="*/ 1000 h 1335"/>
                <a:gd name="T80" fmla="*/ 1050 w 2487"/>
                <a:gd name="T81" fmla="*/ 1088 h 1335"/>
                <a:gd name="T82" fmla="*/ 905 w 2487"/>
                <a:gd name="T83" fmla="*/ 1134 h 1335"/>
                <a:gd name="T84" fmla="*/ 681 w 2487"/>
                <a:gd name="T85" fmla="*/ 954 h 1335"/>
                <a:gd name="T86" fmla="*/ 505 w 2487"/>
                <a:gd name="T87" fmla="*/ 1030 h 1335"/>
                <a:gd name="T88" fmla="*/ 273 w 2487"/>
                <a:gd name="T89" fmla="*/ 1028 h 1335"/>
                <a:gd name="T90" fmla="*/ 223 w 2487"/>
                <a:gd name="T91" fmla="*/ 834 h 1335"/>
                <a:gd name="T92" fmla="*/ 330 w 2487"/>
                <a:gd name="T93" fmla="*/ 739 h 1335"/>
                <a:gd name="T94" fmla="*/ 229 w 2487"/>
                <a:gd name="T95" fmla="*/ 734 h 1335"/>
                <a:gd name="T96" fmla="*/ 4 w 2487"/>
                <a:gd name="T97" fmla="*/ 949 h 1335"/>
                <a:gd name="T98" fmla="*/ 36 w 2487"/>
                <a:gd name="T99" fmla="*/ 1098 h 1335"/>
                <a:gd name="T100" fmla="*/ 150 w 2487"/>
                <a:gd name="T101" fmla="*/ 1167 h 1335"/>
                <a:gd name="T102" fmla="*/ 486 w 2487"/>
                <a:gd name="T103" fmla="*/ 1172 h 1335"/>
                <a:gd name="T104" fmla="*/ 682 w 2487"/>
                <a:gd name="T105" fmla="*/ 1182 h 1335"/>
                <a:gd name="T106" fmla="*/ 783 w 2487"/>
                <a:gd name="T107" fmla="*/ 1253 h 1335"/>
                <a:gd name="T108" fmla="*/ 985 w 2487"/>
                <a:gd name="T109" fmla="*/ 1270 h 1335"/>
                <a:gd name="T110" fmla="*/ 1221 w 2487"/>
                <a:gd name="T111" fmla="*/ 1098 h 1335"/>
                <a:gd name="T112" fmla="*/ 1359 w 2487"/>
                <a:gd name="T113" fmla="*/ 1192 h 1335"/>
                <a:gd name="T114" fmla="*/ 1497 w 2487"/>
                <a:gd name="T115" fmla="*/ 1285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7" h="1335">
                  <a:moveTo>
                    <a:pt x="1497" y="1285"/>
                  </a:moveTo>
                  <a:lnTo>
                    <a:pt x="1532" y="1296"/>
                  </a:lnTo>
                  <a:lnTo>
                    <a:pt x="1566" y="1306"/>
                  </a:lnTo>
                  <a:lnTo>
                    <a:pt x="1636" y="1323"/>
                  </a:lnTo>
                  <a:lnTo>
                    <a:pt x="1705" y="1332"/>
                  </a:lnTo>
                  <a:lnTo>
                    <a:pt x="1772" y="1335"/>
                  </a:lnTo>
                  <a:lnTo>
                    <a:pt x="1904" y="1327"/>
                  </a:lnTo>
                  <a:lnTo>
                    <a:pt x="2026" y="1298"/>
                  </a:lnTo>
                  <a:lnTo>
                    <a:pt x="2085" y="1276"/>
                  </a:lnTo>
                  <a:lnTo>
                    <a:pt x="2141" y="1252"/>
                  </a:lnTo>
                  <a:lnTo>
                    <a:pt x="2194" y="1224"/>
                  </a:lnTo>
                  <a:lnTo>
                    <a:pt x="2243" y="1194"/>
                  </a:lnTo>
                  <a:lnTo>
                    <a:pt x="2288" y="1160"/>
                  </a:lnTo>
                  <a:lnTo>
                    <a:pt x="2330" y="1125"/>
                  </a:lnTo>
                  <a:lnTo>
                    <a:pt x="2367" y="1087"/>
                  </a:lnTo>
                  <a:lnTo>
                    <a:pt x="2400" y="1048"/>
                  </a:lnTo>
                  <a:lnTo>
                    <a:pt x="2428" y="1008"/>
                  </a:lnTo>
                  <a:lnTo>
                    <a:pt x="2451" y="967"/>
                  </a:lnTo>
                  <a:lnTo>
                    <a:pt x="2481" y="884"/>
                  </a:lnTo>
                  <a:lnTo>
                    <a:pt x="2487" y="804"/>
                  </a:lnTo>
                  <a:lnTo>
                    <a:pt x="2480" y="766"/>
                  </a:lnTo>
                  <a:lnTo>
                    <a:pt x="2466" y="728"/>
                  </a:lnTo>
                  <a:lnTo>
                    <a:pt x="2446" y="693"/>
                  </a:lnTo>
                  <a:lnTo>
                    <a:pt x="2432" y="676"/>
                  </a:lnTo>
                  <a:lnTo>
                    <a:pt x="2418" y="659"/>
                  </a:lnTo>
                  <a:lnTo>
                    <a:pt x="2381" y="630"/>
                  </a:lnTo>
                  <a:lnTo>
                    <a:pt x="2337" y="601"/>
                  </a:lnTo>
                  <a:lnTo>
                    <a:pt x="2313" y="589"/>
                  </a:lnTo>
                  <a:lnTo>
                    <a:pt x="2286" y="578"/>
                  </a:lnTo>
                  <a:lnTo>
                    <a:pt x="2257" y="568"/>
                  </a:lnTo>
                  <a:lnTo>
                    <a:pt x="2225" y="558"/>
                  </a:lnTo>
                  <a:lnTo>
                    <a:pt x="2155" y="542"/>
                  </a:lnTo>
                  <a:lnTo>
                    <a:pt x="2077" y="530"/>
                  </a:lnTo>
                  <a:lnTo>
                    <a:pt x="2099" y="448"/>
                  </a:lnTo>
                  <a:lnTo>
                    <a:pt x="2098" y="366"/>
                  </a:lnTo>
                  <a:lnTo>
                    <a:pt x="2089" y="329"/>
                  </a:lnTo>
                  <a:lnTo>
                    <a:pt x="2075" y="292"/>
                  </a:lnTo>
                  <a:lnTo>
                    <a:pt x="2056" y="257"/>
                  </a:lnTo>
                  <a:lnTo>
                    <a:pt x="2034" y="223"/>
                  </a:lnTo>
                  <a:lnTo>
                    <a:pt x="2006" y="190"/>
                  </a:lnTo>
                  <a:lnTo>
                    <a:pt x="1975" y="160"/>
                  </a:lnTo>
                  <a:lnTo>
                    <a:pt x="1941" y="132"/>
                  </a:lnTo>
                  <a:lnTo>
                    <a:pt x="1904" y="106"/>
                  </a:lnTo>
                  <a:lnTo>
                    <a:pt x="1862" y="83"/>
                  </a:lnTo>
                  <a:lnTo>
                    <a:pt x="1821" y="61"/>
                  </a:lnTo>
                  <a:lnTo>
                    <a:pt x="1776" y="44"/>
                  </a:lnTo>
                  <a:lnTo>
                    <a:pt x="1729" y="29"/>
                  </a:lnTo>
                  <a:lnTo>
                    <a:pt x="1681" y="17"/>
                  </a:lnTo>
                  <a:lnTo>
                    <a:pt x="1632" y="7"/>
                  </a:lnTo>
                  <a:lnTo>
                    <a:pt x="1532" y="0"/>
                  </a:lnTo>
                  <a:lnTo>
                    <a:pt x="1433" y="7"/>
                  </a:lnTo>
                  <a:lnTo>
                    <a:pt x="1335" y="32"/>
                  </a:lnTo>
                  <a:lnTo>
                    <a:pt x="1288" y="51"/>
                  </a:lnTo>
                  <a:lnTo>
                    <a:pt x="1243" y="74"/>
                  </a:lnTo>
                  <a:lnTo>
                    <a:pt x="1199" y="102"/>
                  </a:lnTo>
                  <a:lnTo>
                    <a:pt x="1157" y="135"/>
                  </a:lnTo>
                  <a:lnTo>
                    <a:pt x="1119" y="172"/>
                  </a:lnTo>
                  <a:lnTo>
                    <a:pt x="1102" y="194"/>
                  </a:lnTo>
                  <a:lnTo>
                    <a:pt x="1084" y="215"/>
                  </a:lnTo>
                  <a:lnTo>
                    <a:pt x="1051" y="264"/>
                  </a:lnTo>
                  <a:lnTo>
                    <a:pt x="1024" y="320"/>
                  </a:lnTo>
                  <a:lnTo>
                    <a:pt x="996" y="307"/>
                  </a:lnTo>
                  <a:lnTo>
                    <a:pt x="969" y="297"/>
                  </a:lnTo>
                  <a:lnTo>
                    <a:pt x="918" y="278"/>
                  </a:lnTo>
                  <a:lnTo>
                    <a:pt x="869" y="263"/>
                  </a:lnTo>
                  <a:lnTo>
                    <a:pt x="822" y="253"/>
                  </a:lnTo>
                  <a:lnTo>
                    <a:pt x="738" y="243"/>
                  </a:lnTo>
                  <a:lnTo>
                    <a:pt x="661" y="247"/>
                  </a:lnTo>
                  <a:lnTo>
                    <a:pt x="594" y="262"/>
                  </a:lnTo>
                  <a:lnTo>
                    <a:pt x="538" y="287"/>
                  </a:lnTo>
                  <a:lnTo>
                    <a:pt x="488" y="320"/>
                  </a:lnTo>
                  <a:lnTo>
                    <a:pt x="449" y="358"/>
                  </a:lnTo>
                  <a:lnTo>
                    <a:pt x="418" y="402"/>
                  </a:lnTo>
                  <a:lnTo>
                    <a:pt x="396" y="448"/>
                  </a:lnTo>
                  <a:lnTo>
                    <a:pt x="379" y="544"/>
                  </a:lnTo>
                  <a:lnTo>
                    <a:pt x="383" y="591"/>
                  </a:lnTo>
                  <a:lnTo>
                    <a:pt x="394" y="632"/>
                  </a:lnTo>
                  <a:lnTo>
                    <a:pt x="415" y="668"/>
                  </a:lnTo>
                  <a:lnTo>
                    <a:pt x="443" y="697"/>
                  </a:lnTo>
                  <a:lnTo>
                    <a:pt x="472" y="720"/>
                  </a:lnTo>
                  <a:lnTo>
                    <a:pt x="492" y="731"/>
                  </a:lnTo>
                  <a:lnTo>
                    <a:pt x="516" y="739"/>
                  </a:lnTo>
                  <a:lnTo>
                    <a:pt x="572" y="747"/>
                  </a:lnTo>
                  <a:lnTo>
                    <a:pt x="633" y="746"/>
                  </a:lnTo>
                  <a:lnTo>
                    <a:pt x="609" y="712"/>
                  </a:lnTo>
                  <a:lnTo>
                    <a:pt x="588" y="679"/>
                  </a:lnTo>
                  <a:lnTo>
                    <a:pt x="563" y="621"/>
                  </a:lnTo>
                  <a:lnTo>
                    <a:pt x="554" y="568"/>
                  </a:lnTo>
                  <a:lnTo>
                    <a:pt x="561" y="520"/>
                  </a:lnTo>
                  <a:lnTo>
                    <a:pt x="570" y="500"/>
                  </a:lnTo>
                  <a:lnTo>
                    <a:pt x="583" y="481"/>
                  </a:lnTo>
                  <a:lnTo>
                    <a:pt x="598" y="461"/>
                  </a:lnTo>
                  <a:lnTo>
                    <a:pt x="614" y="446"/>
                  </a:lnTo>
                  <a:lnTo>
                    <a:pt x="657" y="419"/>
                  </a:lnTo>
                  <a:lnTo>
                    <a:pt x="681" y="408"/>
                  </a:lnTo>
                  <a:lnTo>
                    <a:pt x="706" y="399"/>
                  </a:lnTo>
                  <a:lnTo>
                    <a:pt x="762" y="387"/>
                  </a:lnTo>
                  <a:lnTo>
                    <a:pt x="821" y="380"/>
                  </a:lnTo>
                  <a:lnTo>
                    <a:pt x="942" y="392"/>
                  </a:lnTo>
                  <a:lnTo>
                    <a:pt x="1000" y="409"/>
                  </a:lnTo>
                  <a:lnTo>
                    <a:pt x="1054" y="434"/>
                  </a:lnTo>
                  <a:lnTo>
                    <a:pt x="1103" y="468"/>
                  </a:lnTo>
                  <a:lnTo>
                    <a:pt x="1143" y="510"/>
                  </a:lnTo>
                  <a:lnTo>
                    <a:pt x="1133" y="429"/>
                  </a:lnTo>
                  <a:lnTo>
                    <a:pt x="1146" y="358"/>
                  </a:lnTo>
                  <a:lnTo>
                    <a:pt x="1158" y="325"/>
                  </a:lnTo>
                  <a:lnTo>
                    <a:pt x="1175" y="295"/>
                  </a:lnTo>
                  <a:lnTo>
                    <a:pt x="1195" y="268"/>
                  </a:lnTo>
                  <a:lnTo>
                    <a:pt x="1218" y="244"/>
                  </a:lnTo>
                  <a:lnTo>
                    <a:pt x="1244" y="221"/>
                  </a:lnTo>
                  <a:lnTo>
                    <a:pt x="1274" y="203"/>
                  </a:lnTo>
                  <a:lnTo>
                    <a:pt x="1304" y="186"/>
                  </a:lnTo>
                  <a:lnTo>
                    <a:pt x="1339" y="172"/>
                  </a:lnTo>
                  <a:lnTo>
                    <a:pt x="1373" y="162"/>
                  </a:lnTo>
                  <a:lnTo>
                    <a:pt x="1409" y="153"/>
                  </a:lnTo>
                  <a:lnTo>
                    <a:pt x="1483" y="147"/>
                  </a:lnTo>
                  <a:lnTo>
                    <a:pt x="1559" y="152"/>
                  </a:lnTo>
                  <a:lnTo>
                    <a:pt x="1632" y="170"/>
                  </a:lnTo>
                  <a:lnTo>
                    <a:pt x="1667" y="184"/>
                  </a:lnTo>
                  <a:lnTo>
                    <a:pt x="1700" y="200"/>
                  </a:lnTo>
                  <a:lnTo>
                    <a:pt x="1762" y="245"/>
                  </a:lnTo>
                  <a:lnTo>
                    <a:pt x="1788" y="272"/>
                  </a:lnTo>
                  <a:lnTo>
                    <a:pt x="1812" y="303"/>
                  </a:lnTo>
                  <a:lnTo>
                    <a:pt x="1850" y="376"/>
                  </a:lnTo>
                  <a:lnTo>
                    <a:pt x="1871" y="463"/>
                  </a:lnTo>
                  <a:lnTo>
                    <a:pt x="1875" y="565"/>
                  </a:lnTo>
                  <a:lnTo>
                    <a:pt x="2045" y="593"/>
                  </a:lnTo>
                  <a:lnTo>
                    <a:pt x="2112" y="612"/>
                  </a:lnTo>
                  <a:lnTo>
                    <a:pt x="2168" y="636"/>
                  </a:lnTo>
                  <a:lnTo>
                    <a:pt x="2248" y="691"/>
                  </a:lnTo>
                  <a:lnTo>
                    <a:pt x="2289" y="754"/>
                  </a:lnTo>
                  <a:lnTo>
                    <a:pt x="2294" y="823"/>
                  </a:lnTo>
                  <a:lnTo>
                    <a:pt x="2286" y="859"/>
                  </a:lnTo>
                  <a:lnTo>
                    <a:pt x="2270" y="893"/>
                  </a:lnTo>
                  <a:lnTo>
                    <a:pt x="2248" y="927"/>
                  </a:lnTo>
                  <a:lnTo>
                    <a:pt x="2219" y="961"/>
                  </a:lnTo>
                  <a:lnTo>
                    <a:pt x="2184" y="994"/>
                  </a:lnTo>
                  <a:lnTo>
                    <a:pt x="2143" y="1023"/>
                  </a:lnTo>
                  <a:lnTo>
                    <a:pt x="2098" y="1052"/>
                  </a:lnTo>
                  <a:lnTo>
                    <a:pt x="2050" y="1077"/>
                  </a:lnTo>
                  <a:lnTo>
                    <a:pt x="2024" y="1087"/>
                  </a:lnTo>
                  <a:lnTo>
                    <a:pt x="1995" y="1098"/>
                  </a:lnTo>
                  <a:lnTo>
                    <a:pt x="1938" y="1117"/>
                  </a:lnTo>
                  <a:lnTo>
                    <a:pt x="1880" y="1131"/>
                  </a:lnTo>
                  <a:lnTo>
                    <a:pt x="1817" y="1140"/>
                  </a:lnTo>
                  <a:lnTo>
                    <a:pt x="1687" y="1145"/>
                  </a:lnTo>
                  <a:lnTo>
                    <a:pt x="1554" y="1124"/>
                  </a:lnTo>
                  <a:lnTo>
                    <a:pt x="1487" y="1105"/>
                  </a:lnTo>
                  <a:lnTo>
                    <a:pt x="1454" y="1092"/>
                  </a:lnTo>
                  <a:lnTo>
                    <a:pt x="1420" y="1077"/>
                  </a:lnTo>
                  <a:lnTo>
                    <a:pt x="1356" y="1042"/>
                  </a:lnTo>
                  <a:lnTo>
                    <a:pt x="1323" y="1022"/>
                  </a:lnTo>
                  <a:lnTo>
                    <a:pt x="1292" y="999"/>
                  </a:lnTo>
                  <a:lnTo>
                    <a:pt x="1260" y="974"/>
                  </a:lnTo>
                  <a:lnTo>
                    <a:pt x="1229" y="947"/>
                  </a:lnTo>
                  <a:lnTo>
                    <a:pt x="1200" y="918"/>
                  </a:lnTo>
                  <a:lnTo>
                    <a:pt x="1171" y="887"/>
                  </a:lnTo>
                  <a:lnTo>
                    <a:pt x="1177" y="927"/>
                  </a:lnTo>
                  <a:lnTo>
                    <a:pt x="1171" y="965"/>
                  </a:lnTo>
                  <a:lnTo>
                    <a:pt x="1153" y="1000"/>
                  </a:lnTo>
                  <a:lnTo>
                    <a:pt x="1141" y="1018"/>
                  </a:lnTo>
                  <a:lnTo>
                    <a:pt x="1127" y="1034"/>
                  </a:lnTo>
                  <a:lnTo>
                    <a:pt x="1092" y="1063"/>
                  </a:lnTo>
                  <a:lnTo>
                    <a:pt x="1050" y="1088"/>
                  </a:lnTo>
                  <a:lnTo>
                    <a:pt x="1027" y="1100"/>
                  </a:lnTo>
                  <a:lnTo>
                    <a:pt x="1003" y="1109"/>
                  </a:lnTo>
                  <a:lnTo>
                    <a:pt x="954" y="1124"/>
                  </a:lnTo>
                  <a:lnTo>
                    <a:pt x="905" y="1134"/>
                  </a:lnTo>
                  <a:lnTo>
                    <a:pt x="857" y="1134"/>
                  </a:lnTo>
                  <a:lnTo>
                    <a:pt x="769" y="1112"/>
                  </a:lnTo>
                  <a:lnTo>
                    <a:pt x="705" y="1053"/>
                  </a:lnTo>
                  <a:lnTo>
                    <a:pt x="681" y="954"/>
                  </a:lnTo>
                  <a:lnTo>
                    <a:pt x="633" y="979"/>
                  </a:lnTo>
                  <a:lnTo>
                    <a:pt x="588" y="1000"/>
                  </a:lnTo>
                  <a:lnTo>
                    <a:pt x="545" y="1017"/>
                  </a:lnTo>
                  <a:lnTo>
                    <a:pt x="505" y="1030"/>
                  </a:lnTo>
                  <a:lnTo>
                    <a:pt x="432" y="1046"/>
                  </a:lnTo>
                  <a:lnTo>
                    <a:pt x="369" y="1051"/>
                  </a:lnTo>
                  <a:lnTo>
                    <a:pt x="316" y="1044"/>
                  </a:lnTo>
                  <a:lnTo>
                    <a:pt x="273" y="1028"/>
                  </a:lnTo>
                  <a:lnTo>
                    <a:pt x="218" y="978"/>
                  </a:lnTo>
                  <a:lnTo>
                    <a:pt x="201" y="908"/>
                  </a:lnTo>
                  <a:lnTo>
                    <a:pt x="208" y="870"/>
                  </a:lnTo>
                  <a:lnTo>
                    <a:pt x="223" y="834"/>
                  </a:lnTo>
                  <a:lnTo>
                    <a:pt x="249" y="799"/>
                  </a:lnTo>
                  <a:lnTo>
                    <a:pt x="265" y="781"/>
                  </a:lnTo>
                  <a:lnTo>
                    <a:pt x="284" y="766"/>
                  </a:lnTo>
                  <a:lnTo>
                    <a:pt x="330" y="739"/>
                  </a:lnTo>
                  <a:lnTo>
                    <a:pt x="355" y="728"/>
                  </a:lnTo>
                  <a:lnTo>
                    <a:pt x="383" y="719"/>
                  </a:lnTo>
                  <a:lnTo>
                    <a:pt x="302" y="719"/>
                  </a:lnTo>
                  <a:lnTo>
                    <a:pt x="229" y="734"/>
                  </a:lnTo>
                  <a:lnTo>
                    <a:pt x="106" y="800"/>
                  </a:lnTo>
                  <a:lnTo>
                    <a:pt x="60" y="845"/>
                  </a:lnTo>
                  <a:lnTo>
                    <a:pt x="25" y="896"/>
                  </a:lnTo>
                  <a:lnTo>
                    <a:pt x="4" y="949"/>
                  </a:lnTo>
                  <a:lnTo>
                    <a:pt x="0" y="1001"/>
                  </a:lnTo>
                  <a:lnTo>
                    <a:pt x="9" y="1052"/>
                  </a:lnTo>
                  <a:lnTo>
                    <a:pt x="20" y="1076"/>
                  </a:lnTo>
                  <a:lnTo>
                    <a:pt x="36" y="1098"/>
                  </a:lnTo>
                  <a:lnTo>
                    <a:pt x="56" y="1119"/>
                  </a:lnTo>
                  <a:lnTo>
                    <a:pt x="83" y="1138"/>
                  </a:lnTo>
                  <a:lnTo>
                    <a:pt x="113" y="1154"/>
                  </a:lnTo>
                  <a:lnTo>
                    <a:pt x="150" y="1167"/>
                  </a:lnTo>
                  <a:lnTo>
                    <a:pt x="191" y="1177"/>
                  </a:lnTo>
                  <a:lnTo>
                    <a:pt x="238" y="1183"/>
                  </a:lnTo>
                  <a:lnTo>
                    <a:pt x="350" y="1187"/>
                  </a:lnTo>
                  <a:lnTo>
                    <a:pt x="486" y="1172"/>
                  </a:lnTo>
                  <a:lnTo>
                    <a:pt x="564" y="1156"/>
                  </a:lnTo>
                  <a:lnTo>
                    <a:pt x="647" y="1138"/>
                  </a:lnTo>
                  <a:lnTo>
                    <a:pt x="663" y="1160"/>
                  </a:lnTo>
                  <a:lnTo>
                    <a:pt x="682" y="1182"/>
                  </a:lnTo>
                  <a:lnTo>
                    <a:pt x="701" y="1201"/>
                  </a:lnTo>
                  <a:lnTo>
                    <a:pt x="720" y="1217"/>
                  </a:lnTo>
                  <a:lnTo>
                    <a:pt x="762" y="1243"/>
                  </a:lnTo>
                  <a:lnTo>
                    <a:pt x="783" y="1253"/>
                  </a:lnTo>
                  <a:lnTo>
                    <a:pt x="806" y="1261"/>
                  </a:lnTo>
                  <a:lnTo>
                    <a:pt x="850" y="1274"/>
                  </a:lnTo>
                  <a:lnTo>
                    <a:pt x="895" y="1279"/>
                  </a:lnTo>
                  <a:lnTo>
                    <a:pt x="985" y="1270"/>
                  </a:lnTo>
                  <a:lnTo>
                    <a:pt x="1068" y="1245"/>
                  </a:lnTo>
                  <a:lnTo>
                    <a:pt x="1138" y="1203"/>
                  </a:lnTo>
                  <a:lnTo>
                    <a:pt x="1191" y="1154"/>
                  </a:lnTo>
                  <a:lnTo>
                    <a:pt x="1221" y="1098"/>
                  </a:lnTo>
                  <a:lnTo>
                    <a:pt x="1239" y="1111"/>
                  </a:lnTo>
                  <a:lnTo>
                    <a:pt x="1273" y="1134"/>
                  </a:lnTo>
                  <a:lnTo>
                    <a:pt x="1315" y="1161"/>
                  </a:lnTo>
                  <a:lnTo>
                    <a:pt x="1359" y="1192"/>
                  </a:lnTo>
                  <a:lnTo>
                    <a:pt x="1405" y="1223"/>
                  </a:lnTo>
                  <a:lnTo>
                    <a:pt x="1446" y="1251"/>
                  </a:lnTo>
                  <a:lnTo>
                    <a:pt x="1497" y="1285"/>
                  </a:lnTo>
                  <a:lnTo>
                    <a:pt x="1497"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01" name="Group 49"/>
          <p:cNvGrpSpPr>
            <a:grpSpLocks/>
          </p:cNvGrpSpPr>
          <p:nvPr/>
        </p:nvGrpSpPr>
        <p:grpSpPr bwMode="auto">
          <a:xfrm>
            <a:off x="9058278" y="877491"/>
            <a:ext cx="277813" cy="235744"/>
            <a:chOff x="4453" y="2914"/>
            <a:chExt cx="194" cy="219"/>
          </a:xfrm>
        </p:grpSpPr>
        <p:sp>
          <p:nvSpPr>
            <p:cNvPr id="74802" name="Freeform 50"/>
            <p:cNvSpPr>
              <a:spLocks/>
            </p:cNvSpPr>
            <p:nvPr/>
          </p:nvSpPr>
          <p:spPr bwMode="auto">
            <a:xfrm>
              <a:off x="4453" y="2914"/>
              <a:ext cx="178" cy="167"/>
            </a:xfrm>
            <a:custGeom>
              <a:avLst/>
              <a:gdLst>
                <a:gd name="T0" fmla="*/ 187 w 886"/>
                <a:gd name="T1" fmla="*/ 510 h 837"/>
                <a:gd name="T2" fmla="*/ 247 w 886"/>
                <a:gd name="T3" fmla="*/ 453 h 837"/>
                <a:gd name="T4" fmla="*/ 321 w 886"/>
                <a:gd name="T5" fmla="*/ 383 h 837"/>
                <a:gd name="T6" fmla="*/ 404 w 886"/>
                <a:gd name="T7" fmla="*/ 311 h 837"/>
                <a:gd name="T8" fmla="*/ 491 w 886"/>
                <a:gd name="T9" fmla="*/ 239 h 837"/>
                <a:gd name="T10" fmla="*/ 575 w 886"/>
                <a:gd name="T11" fmla="*/ 176 h 837"/>
                <a:gd name="T12" fmla="*/ 652 w 886"/>
                <a:gd name="T13" fmla="*/ 128 h 837"/>
                <a:gd name="T14" fmla="*/ 763 w 886"/>
                <a:gd name="T15" fmla="*/ 106 h 837"/>
                <a:gd name="T16" fmla="*/ 776 w 886"/>
                <a:gd name="T17" fmla="*/ 233 h 837"/>
                <a:gd name="T18" fmla="*/ 734 w 886"/>
                <a:gd name="T19" fmla="*/ 324 h 837"/>
                <a:gd name="T20" fmla="*/ 672 w 886"/>
                <a:gd name="T21" fmla="*/ 411 h 837"/>
                <a:gd name="T22" fmla="*/ 601 w 886"/>
                <a:gd name="T23" fmla="*/ 493 h 837"/>
                <a:gd name="T24" fmla="*/ 534 w 886"/>
                <a:gd name="T25" fmla="*/ 575 h 837"/>
                <a:gd name="T26" fmla="*/ 515 w 886"/>
                <a:gd name="T27" fmla="*/ 615 h 837"/>
                <a:gd name="T28" fmla="*/ 570 w 886"/>
                <a:gd name="T29" fmla="*/ 572 h 837"/>
                <a:gd name="T30" fmla="*/ 626 w 886"/>
                <a:gd name="T31" fmla="*/ 531 h 837"/>
                <a:gd name="T32" fmla="*/ 685 w 886"/>
                <a:gd name="T33" fmla="*/ 493 h 837"/>
                <a:gd name="T34" fmla="*/ 816 w 886"/>
                <a:gd name="T35" fmla="*/ 453 h 837"/>
                <a:gd name="T36" fmla="*/ 883 w 886"/>
                <a:gd name="T37" fmla="*/ 531 h 837"/>
                <a:gd name="T38" fmla="*/ 841 w 886"/>
                <a:gd name="T39" fmla="*/ 620 h 837"/>
                <a:gd name="T40" fmla="*/ 781 w 886"/>
                <a:gd name="T41" fmla="*/ 697 h 837"/>
                <a:gd name="T42" fmla="*/ 737 w 886"/>
                <a:gd name="T43" fmla="*/ 729 h 837"/>
                <a:gd name="T44" fmla="*/ 723 w 886"/>
                <a:gd name="T45" fmla="*/ 610 h 837"/>
                <a:gd name="T46" fmla="*/ 662 w 886"/>
                <a:gd name="T47" fmla="*/ 658 h 837"/>
                <a:gd name="T48" fmla="*/ 605 w 886"/>
                <a:gd name="T49" fmla="*/ 700 h 837"/>
                <a:gd name="T50" fmla="*/ 543 w 886"/>
                <a:gd name="T51" fmla="*/ 744 h 837"/>
                <a:gd name="T52" fmla="*/ 481 w 886"/>
                <a:gd name="T53" fmla="*/ 785 h 837"/>
                <a:gd name="T54" fmla="*/ 388 w 886"/>
                <a:gd name="T55" fmla="*/ 830 h 837"/>
                <a:gd name="T56" fmla="*/ 309 w 886"/>
                <a:gd name="T57" fmla="*/ 755 h 837"/>
                <a:gd name="T58" fmla="*/ 350 w 886"/>
                <a:gd name="T59" fmla="*/ 623 h 837"/>
                <a:gd name="T60" fmla="*/ 393 w 886"/>
                <a:gd name="T61" fmla="*/ 552 h 837"/>
                <a:gd name="T62" fmla="*/ 443 w 886"/>
                <a:gd name="T63" fmla="*/ 484 h 837"/>
                <a:gd name="T64" fmla="*/ 496 w 886"/>
                <a:gd name="T65" fmla="*/ 420 h 837"/>
                <a:gd name="T66" fmla="*/ 518 w 886"/>
                <a:gd name="T67" fmla="*/ 391 h 837"/>
                <a:gd name="T68" fmla="*/ 426 w 886"/>
                <a:gd name="T69" fmla="*/ 478 h 837"/>
                <a:gd name="T70" fmla="*/ 362 w 886"/>
                <a:gd name="T71" fmla="*/ 538 h 837"/>
                <a:gd name="T72" fmla="*/ 292 w 886"/>
                <a:gd name="T73" fmla="*/ 600 h 837"/>
                <a:gd name="T74" fmla="*/ 221 w 886"/>
                <a:gd name="T75" fmla="*/ 658 h 837"/>
                <a:gd name="T76" fmla="*/ 152 w 886"/>
                <a:gd name="T77" fmla="*/ 706 h 837"/>
                <a:gd name="T78" fmla="*/ 73 w 886"/>
                <a:gd name="T79" fmla="*/ 747 h 837"/>
                <a:gd name="T80" fmla="*/ 0 w 886"/>
                <a:gd name="T81" fmla="*/ 691 h 837"/>
                <a:gd name="T82" fmla="*/ 38 w 886"/>
                <a:gd name="T83" fmla="*/ 531 h 837"/>
                <a:gd name="T84" fmla="*/ 102 w 886"/>
                <a:gd name="T85" fmla="*/ 381 h 837"/>
                <a:gd name="T86" fmla="*/ 141 w 886"/>
                <a:gd name="T87" fmla="*/ 305 h 837"/>
                <a:gd name="T88" fmla="*/ 183 w 886"/>
                <a:gd name="T89" fmla="*/ 230 h 837"/>
                <a:gd name="T90" fmla="*/ 240 w 886"/>
                <a:gd name="T91" fmla="*/ 140 h 837"/>
                <a:gd name="T92" fmla="*/ 280 w 886"/>
                <a:gd name="T93" fmla="*/ 82 h 837"/>
                <a:gd name="T94" fmla="*/ 343 w 886"/>
                <a:gd name="T95" fmla="*/ 9 h 837"/>
                <a:gd name="T96" fmla="*/ 379 w 886"/>
                <a:gd name="T97" fmla="*/ 30 h 837"/>
                <a:gd name="T98" fmla="*/ 334 w 886"/>
                <a:gd name="T99" fmla="*/ 157 h 837"/>
                <a:gd name="T100" fmla="*/ 281 w 886"/>
                <a:gd name="T101" fmla="*/ 252 h 837"/>
                <a:gd name="T102" fmla="*/ 225 w 886"/>
                <a:gd name="T103" fmla="*/ 349 h 837"/>
                <a:gd name="T104" fmla="*/ 176 w 886"/>
                <a:gd name="T105" fmla="*/ 450 h 837"/>
                <a:gd name="T106" fmla="*/ 141 w 886"/>
                <a:gd name="T107" fmla="*/ 55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6" h="837">
                  <a:moveTo>
                    <a:pt x="141" y="557"/>
                  </a:moveTo>
                  <a:lnTo>
                    <a:pt x="159" y="538"/>
                  </a:lnTo>
                  <a:lnTo>
                    <a:pt x="187" y="510"/>
                  </a:lnTo>
                  <a:lnTo>
                    <a:pt x="205" y="493"/>
                  </a:lnTo>
                  <a:lnTo>
                    <a:pt x="225" y="474"/>
                  </a:lnTo>
                  <a:lnTo>
                    <a:pt x="247" y="453"/>
                  </a:lnTo>
                  <a:lnTo>
                    <a:pt x="269" y="431"/>
                  </a:lnTo>
                  <a:lnTo>
                    <a:pt x="294" y="408"/>
                  </a:lnTo>
                  <a:lnTo>
                    <a:pt x="321" y="383"/>
                  </a:lnTo>
                  <a:lnTo>
                    <a:pt x="348" y="360"/>
                  </a:lnTo>
                  <a:lnTo>
                    <a:pt x="375" y="335"/>
                  </a:lnTo>
                  <a:lnTo>
                    <a:pt x="404" y="311"/>
                  </a:lnTo>
                  <a:lnTo>
                    <a:pt x="432" y="286"/>
                  </a:lnTo>
                  <a:lnTo>
                    <a:pt x="461" y="262"/>
                  </a:lnTo>
                  <a:lnTo>
                    <a:pt x="491" y="239"/>
                  </a:lnTo>
                  <a:lnTo>
                    <a:pt x="519" y="216"/>
                  </a:lnTo>
                  <a:lnTo>
                    <a:pt x="548" y="195"/>
                  </a:lnTo>
                  <a:lnTo>
                    <a:pt x="575" y="176"/>
                  </a:lnTo>
                  <a:lnTo>
                    <a:pt x="602" y="158"/>
                  </a:lnTo>
                  <a:lnTo>
                    <a:pt x="627" y="141"/>
                  </a:lnTo>
                  <a:lnTo>
                    <a:pt x="652" y="128"/>
                  </a:lnTo>
                  <a:lnTo>
                    <a:pt x="697" y="108"/>
                  </a:lnTo>
                  <a:lnTo>
                    <a:pt x="734" y="100"/>
                  </a:lnTo>
                  <a:lnTo>
                    <a:pt x="763" y="106"/>
                  </a:lnTo>
                  <a:lnTo>
                    <a:pt x="781" y="128"/>
                  </a:lnTo>
                  <a:lnTo>
                    <a:pt x="786" y="167"/>
                  </a:lnTo>
                  <a:lnTo>
                    <a:pt x="776" y="233"/>
                  </a:lnTo>
                  <a:lnTo>
                    <a:pt x="765" y="263"/>
                  </a:lnTo>
                  <a:lnTo>
                    <a:pt x="751" y="294"/>
                  </a:lnTo>
                  <a:lnTo>
                    <a:pt x="734" y="324"/>
                  </a:lnTo>
                  <a:lnTo>
                    <a:pt x="715" y="353"/>
                  </a:lnTo>
                  <a:lnTo>
                    <a:pt x="695" y="382"/>
                  </a:lnTo>
                  <a:lnTo>
                    <a:pt x="672" y="411"/>
                  </a:lnTo>
                  <a:lnTo>
                    <a:pt x="649" y="438"/>
                  </a:lnTo>
                  <a:lnTo>
                    <a:pt x="625" y="465"/>
                  </a:lnTo>
                  <a:lnTo>
                    <a:pt x="601" y="493"/>
                  </a:lnTo>
                  <a:lnTo>
                    <a:pt x="578" y="520"/>
                  </a:lnTo>
                  <a:lnTo>
                    <a:pt x="556" y="547"/>
                  </a:lnTo>
                  <a:lnTo>
                    <a:pt x="534" y="575"/>
                  </a:lnTo>
                  <a:lnTo>
                    <a:pt x="514" y="601"/>
                  </a:lnTo>
                  <a:lnTo>
                    <a:pt x="498" y="628"/>
                  </a:lnTo>
                  <a:lnTo>
                    <a:pt x="515" y="615"/>
                  </a:lnTo>
                  <a:lnTo>
                    <a:pt x="533" y="601"/>
                  </a:lnTo>
                  <a:lnTo>
                    <a:pt x="551" y="586"/>
                  </a:lnTo>
                  <a:lnTo>
                    <a:pt x="570" y="572"/>
                  </a:lnTo>
                  <a:lnTo>
                    <a:pt x="588" y="558"/>
                  </a:lnTo>
                  <a:lnTo>
                    <a:pt x="607" y="544"/>
                  </a:lnTo>
                  <a:lnTo>
                    <a:pt x="626" y="531"/>
                  </a:lnTo>
                  <a:lnTo>
                    <a:pt x="645" y="518"/>
                  </a:lnTo>
                  <a:lnTo>
                    <a:pt x="665" y="505"/>
                  </a:lnTo>
                  <a:lnTo>
                    <a:pt x="685" y="493"/>
                  </a:lnTo>
                  <a:lnTo>
                    <a:pt x="727" y="474"/>
                  </a:lnTo>
                  <a:lnTo>
                    <a:pt x="770" y="459"/>
                  </a:lnTo>
                  <a:lnTo>
                    <a:pt x="816" y="453"/>
                  </a:lnTo>
                  <a:lnTo>
                    <a:pt x="871" y="465"/>
                  </a:lnTo>
                  <a:lnTo>
                    <a:pt x="886" y="505"/>
                  </a:lnTo>
                  <a:lnTo>
                    <a:pt x="883" y="531"/>
                  </a:lnTo>
                  <a:lnTo>
                    <a:pt x="873" y="559"/>
                  </a:lnTo>
                  <a:lnTo>
                    <a:pt x="859" y="589"/>
                  </a:lnTo>
                  <a:lnTo>
                    <a:pt x="841" y="620"/>
                  </a:lnTo>
                  <a:lnTo>
                    <a:pt x="821" y="648"/>
                  </a:lnTo>
                  <a:lnTo>
                    <a:pt x="801" y="674"/>
                  </a:lnTo>
                  <a:lnTo>
                    <a:pt x="781" y="697"/>
                  </a:lnTo>
                  <a:lnTo>
                    <a:pt x="763" y="715"/>
                  </a:lnTo>
                  <a:lnTo>
                    <a:pt x="747" y="725"/>
                  </a:lnTo>
                  <a:lnTo>
                    <a:pt x="737" y="729"/>
                  </a:lnTo>
                  <a:lnTo>
                    <a:pt x="733" y="706"/>
                  </a:lnTo>
                  <a:lnTo>
                    <a:pt x="760" y="585"/>
                  </a:lnTo>
                  <a:lnTo>
                    <a:pt x="723" y="610"/>
                  </a:lnTo>
                  <a:lnTo>
                    <a:pt x="695" y="632"/>
                  </a:lnTo>
                  <a:lnTo>
                    <a:pt x="678" y="645"/>
                  </a:lnTo>
                  <a:lnTo>
                    <a:pt x="662" y="658"/>
                  </a:lnTo>
                  <a:lnTo>
                    <a:pt x="643" y="671"/>
                  </a:lnTo>
                  <a:lnTo>
                    <a:pt x="625" y="686"/>
                  </a:lnTo>
                  <a:lnTo>
                    <a:pt x="605" y="700"/>
                  </a:lnTo>
                  <a:lnTo>
                    <a:pt x="584" y="716"/>
                  </a:lnTo>
                  <a:lnTo>
                    <a:pt x="564" y="730"/>
                  </a:lnTo>
                  <a:lnTo>
                    <a:pt x="543" y="744"/>
                  </a:lnTo>
                  <a:lnTo>
                    <a:pt x="523" y="759"/>
                  </a:lnTo>
                  <a:lnTo>
                    <a:pt x="501" y="773"/>
                  </a:lnTo>
                  <a:lnTo>
                    <a:pt x="481" y="785"/>
                  </a:lnTo>
                  <a:lnTo>
                    <a:pt x="461" y="797"/>
                  </a:lnTo>
                  <a:lnTo>
                    <a:pt x="423" y="817"/>
                  </a:lnTo>
                  <a:lnTo>
                    <a:pt x="388" y="830"/>
                  </a:lnTo>
                  <a:lnTo>
                    <a:pt x="359" y="837"/>
                  </a:lnTo>
                  <a:lnTo>
                    <a:pt x="317" y="820"/>
                  </a:lnTo>
                  <a:lnTo>
                    <a:pt x="309" y="755"/>
                  </a:lnTo>
                  <a:lnTo>
                    <a:pt x="321" y="700"/>
                  </a:lnTo>
                  <a:lnTo>
                    <a:pt x="338" y="648"/>
                  </a:lnTo>
                  <a:lnTo>
                    <a:pt x="350" y="623"/>
                  </a:lnTo>
                  <a:lnTo>
                    <a:pt x="363" y="598"/>
                  </a:lnTo>
                  <a:lnTo>
                    <a:pt x="378" y="575"/>
                  </a:lnTo>
                  <a:lnTo>
                    <a:pt x="393" y="552"/>
                  </a:lnTo>
                  <a:lnTo>
                    <a:pt x="408" y="528"/>
                  </a:lnTo>
                  <a:lnTo>
                    <a:pt x="425" y="507"/>
                  </a:lnTo>
                  <a:lnTo>
                    <a:pt x="443" y="484"/>
                  </a:lnTo>
                  <a:lnTo>
                    <a:pt x="461" y="463"/>
                  </a:lnTo>
                  <a:lnTo>
                    <a:pt x="479" y="440"/>
                  </a:lnTo>
                  <a:lnTo>
                    <a:pt x="496" y="420"/>
                  </a:lnTo>
                  <a:lnTo>
                    <a:pt x="514" y="399"/>
                  </a:lnTo>
                  <a:lnTo>
                    <a:pt x="532" y="377"/>
                  </a:lnTo>
                  <a:lnTo>
                    <a:pt x="518" y="391"/>
                  </a:lnTo>
                  <a:lnTo>
                    <a:pt x="494" y="413"/>
                  </a:lnTo>
                  <a:lnTo>
                    <a:pt x="463" y="443"/>
                  </a:lnTo>
                  <a:lnTo>
                    <a:pt x="426" y="478"/>
                  </a:lnTo>
                  <a:lnTo>
                    <a:pt x="406" y="497"/>
                  </a:lnTo>
                  <a:lnTo>
                    <a:pt x="385" y="518"/>
                  </a:lnTo>
                  <a:lnTo>
                    <a:pt x="362" y="538"/>
                  </a:lnTo>
                  <a:lnTo>
                    <a:pt x="340" y="558"/>
                  </a:lnTo>
                  <a:lnTo>
                    <a:pt x="316" y="578"/>
                  </a:lnTo>
                  <a:lnTo>
                    <a:pt x="292" y="600"/>
                  </a:lnTo>
                  <a:lnTo>
                    <a:pt x="268" y="619"/>
                  </a:lnTo>
                  <a:lnTo>
                    <a:pt x="244" y="639"/>
                  </a:lnTo>
                  <a:lnTo>
                    <a:pt x="221" y="658"/>
                  </a:lnTo>
                  <a:lnTo>
                    <a:pt x="197" y="674"/>
                  </a:lnTo>
                  <a:lnTo>
                    <a:pt x="174" y="691"/>
                  </a:lnTo>
                  <a:lnTo>
                    <a:pt x="152" y="706"/>
                  </a:lnTo>
                  <a:lnTo>
                    <a:pt x="130" y="719"/>
                  </a:lnTo>
                  <a:lnTo>
                    <a:pt x="110" y="731"/>
                  </a:lnTo>
                  <a:lnTo>
                    <a:pt x="73" y="747"/>
                  </a:lnTo>
                  <a:lnTo>
                    <a:pt x="19" y="747"/>
                  </a:lnTo>
                  <a:lnTo>
                    <a:pt x="4" y="727"/>
                  </a:lnTo>
                  <a:lnTo>
                    <a:pt x="0" y="691"/>
                  </a:lnTo>
                  <a:lnTo>
                    <a:pt x="10" y="619"/>
                  </a:lnTo>
                  <a:lnTo>
                    <a:pt x="22" y="577"/>
                  </a:lnTo>
                  <a:lnTo>
                    <a:pt x="38" y="531"/>
                  </a:lnTo>
                  <a:lnTo>
                    <a:pt x="57" y="482"/>
                  </a:lnTo>
                  <a:lnTo>
                    <a:pt x="78" y="432"/>
                  </a:lnTo>
                  <a:lnTo>
                    <a:pt x="102" y="381"/>
                  </a:lnTo>
                  <a:lnTo>
                    <a:pt x="114" y="356"/>
                  </a:lnTo>
                  <a:lnTo>
                    <a:pt x="127" y="330"/>
                  </a:lnTo>
                  <a:lnTo>
                    <a:pt x="141" y="305"/>
                  </a:lnTo>
                  <a:lnTo>
                    <a:pt x="154" y="280"/>
                  </a:lnTo>
                  <a:lnTo>
                    <a:pt x="168" y="255"/>
                  </a:lnTo>
                  <a:lnTo>
                    <a:pt x="183" y="230"/>
                  </a:lnTo>
                  <a:lnTo>
                    <a:pt x="197" y="206"/>
                  </a:lnTo>
                  <a:lnTo>
                    <a:pt x="211" y="184"/>
                  </a:lnTo>
                  <a:lnTo>
                    <a:pt x="240" y="140"/>
                  </a:lnTo>
                  <a:lnTo>
                    <a:pt x="253" y="120"/>
                  </a:lnTo>
                  <a:lnTo>
                    <a:pt x="267" y="100"/>
                  </a:lnTo>
                  <a:lnTo>
                    <a:pt x="280" y="82"/>
                  </a:lnTo>
                  <a:lnTo>
                    <a:pt x="294" y="64"/>
                  </a:lnTo>
                  <a:lnTo>
                    <a:pt x="319" y="34"/>
                  </a:lnTo>
                  <a:lnTo>
                    <a:pt x="343" y="9"/>
                  </a:lnTo>
                  <a:lnTo>
                    <a:pt x="359" y="0"/>
                  </a:lnTo>
                  <a:lnTo>
                    <a:pt x="370" y="1"/>
                  </a:lnTo>
                  <a:lnTo>
                    <a:pt x="379" y="30"/>
                  </a:lnTo>
                  <a:lnTo>
                    <a:pt x="361" y="94"/>
                  </a:lnTo>
                  <a:lnTo>
                    <a:pt x="348" y="125"/>
                  </a:lnTo>
                  <a:lnTo>
                    <a:pt x="334" y="157"/>
                  </a:lnTo>
                  <a:lnTo>
                    <a:pt x="317" y="187"/>
                  </a:lnTo>
                  <a:lnTo>
                    <a:pt x="300" y="220"/>
                  </a:lnTo>
                  <a:lnTo>
                    <a:pt x="281" y="252"/>
                  </a:lnTo>
                  <a:lnTo>
                    <a:pt x="263" y="284"/>
                  </a:lnTo>
                  <a:lnTo>
                    <a:pt x="244" y="316"/>
                  </a:lnTo>
                  <a:lnTo>
                    <a:pt x="225" y="349"/>
                  </a:lnTo>
                  <a:lnTo>
                    <a:pt x="208" y="382"/>
                  </a:lnTo>
                  <a:lnTo>
                    <a:pt x="191" y="415"/>
                  </a:lnTo>
                  <a:lnTo>
                    <a:pt x="176" y="450"/>
                  </a:lnTo>
                  <a:lnTo>
                    <a:pt x="161" y="484"/>
                  </a:lnTo>
                  <a:lnTo>
                    <a:pt x="141" y="557"/>
                  </a:lnTo>
                  <a:lnTo>
                    <a:pt x="141" y="55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03" name="Freeform 51"/>
            <p:cNvSpPr>
              <a:spLocks/>
            </p:cNvSpPr>
            <p:nvPr/>
          </p:nvSpPr>
          <p:spPr bwMode="auto">
            <a:xfrm>
              <a:off x="4455" y="2925"/>
              <a:ext cx="192" cy="208"/>
            </a:xfrm>
            <a:custGeom>
              <a:avLst/>
              <a:gdLst>
                <a:gd name="T0" fmla="*/ 267 w 958"/>
                <a:gd name="T1" fmla="*/ 736 h 1039"/>
                <a:gd name="T2" fmla="*/ 145 w 958"/>
                <a:gd name="T3" fmla="*/ 797 h 1039"/>
                <a:gd name="T4" fmla="*/ 56 w 958"/>
                <a:gd name="T5" fmla="*/ 760 h 1039"/>
                <a:gd name="T6" fmla="*/ 89 w 958"/>
                <a:gd name="T7" fmla="*/ 670 h 1039"/>
                <a:gd name="T8" fmla="*/ 149 w 958"/>
                <a:gd name="T9" fmla="*/ 565 h 1039"/>
                <a:gd name="T10" fmla="*/ 204 w 958"/>
                <a:gd name="T11" fmla="*/ 474 h 1039"/>
                <a:gd name="T12" fmla="*/ 198 w 958"/>
                <a:gd name="T13" fmla="*/ 400 h 1039"/>
                <a:gd name="T14" fmla="*/ 129 w 958"/>
                <a:gd name="T15" fmla="*/ 320 h 1039"/>
                <a:gd name="T16" fmla="*/ 57 w 958"/>
                <a:gd name="T17" fmla="*/ 214 h 1039"/>
                <a:gd name="T18" fmla="*/ 0 w 958"/>
                <a:gd name="T19" fmla="*/ 88 h 1039"/>
                <a:gd name="T20" fmla="*/ 44 w 958"/>
                <a:gd name="T21" fmla="*/ 43 h 1039"/>
                <a:gd name="T22" fmla="*/ 207 w 958"/>
                <a:gd name="T23" fmla="*/ 114 h 1039"/>
                <a:gd name="T24" fmla="*/ 284 w 958"/>
                <a:gd name="T25" fmla="*/ 155 h 1039"/>
                <a:gd name="T26" fmla="*/ 391 w 958"/>
                <a:gd name="T27" fmla="*/ 213 h 1039"/>
                <a:gd name="T28" fmla="*/ 447 w 958"/>
                <a:gd name="T29" fmla="*/ 165 h 1039"/>
                <a:gd name="T30" fmla="*/ 557 w 958"/>
                <a:gd name="T31" fmla="*/ 100 h 1039"/>
                <a:gd name="T32" fmla="*/ 681 w 958"/>
                <a:gd name="T33" fmla="*/ 37 h 1039"/>
                <a:gd name="T34" fmla="*/ 778 w 958"/>
                <a:gd name="T35" fmla="*/ 0 h 1039"/>
                <a:gd name="T36" fmla="*/ 794 w 958"/>
                <a:gd name="T37" fmla="*/ 29 h 1039"/>
                <a:gd name="T38" fmla="*/ 737 w 958"/>
                <a:gd name="T39" fmla="*/ 102 h 1039"/>
                <a:gd name="T40" fmla="*/ 696 w 958"/>
                <a:gd name="T41" fmla="*/ 162 h 1039"/>
                <a:gd name="T42" fmla="*/ 655 w 958"/>
                <a:gd name="T43" fmla="*/ 222 h 1039"/>
                <a:gd name="T44" fmla="*/ 612 w 958"/>
                <a:gd name="T45" fmla="*/ 278 h 1039"/>
                <a:gd name="T46" fmla="*/ 543 w 958"/>
                <a:gd name="T47" fmla="*/ 339 h 1039"/>
                <a:gd name="T48" fmla="*/ 518 w 958"/>
                <a:gd name="T49" fmla="*/ 294 h 1039"/>
                <a:gd name="T50" fmla="*/ 586 w 958"/>
                <a:gd name="T51" fmla="*/ 209 h 1039"/>
                <a:gd name="T52" fmla="*/ 669 w 958"/>
                <a:gd name="T53" fmla="*/ 105 h 1039"/>
                <a:gd name="T54" fmla="*/ 574 w 958"/>
                <a:gd name="T55" fmla="*/ 146 h 1039"/>
                <a:gd name="T56" fmla="*/ 477 w 958"/>
                <a:gd name="T57" fmla="*/ 201 h 1039"/>
                <a:gd name="T58" fmla="*/ 402 w 958"/>
                <a:gd name="T59" fmla="*/ 280 h 1039"/>
                <a:gd name="T60" fmla="*/ 267 w 958"/>
                <a:gd name="T61" fmla="*/ 215 h 1039"/>
                <a:gd name="T62" fmla="*/ 169 w 958"/>
                <a:gd name="T63" fmla="*/ 159 h 1039"/>
                <a:gd name="T64" fmla="*/ 66 w 958"/>
                <a:gd name="T65" fmla="*/ 109 h 1039"/>
                <a:gd name="T66" fmla="*/ 109 w 958"/>
                <a:gd name="T67" fmla="*/ 181 h 1039"/>
                <a:gd name="T68" fmla="*/ 162 w 958"/>
                <a:gd name="T69" fmla="*/ 250 h 1039"/>
                <a:gd name="T70" fmla="*/ 216 w 958"/>
                <a:gd name="T71" fmla="*/ 320 h 1039"/>
                <a:gd name="T72" fmla="*/ 282 w 958"/>
                <a:gd name="T73" fmla="*/ 418 h 1039"/>
                <a:gd name="T74" fmla="*/ 254 w 958"/>
                <a:gd name="T75" fmla="*/ 526 h 1039"/>
                <a:gd name="T76" fmla="*/ 187 w 958"/>
                <a:gd name="T77" fmla="*/ 647 h 1039"/>
                <a:gd name="T78" fmla="*/ 197 w 958"/>
                <a:gd name="T79" fmla="*/ 697 h 1039"/>
                <a:gd name="T80" fmla="*/ 297 w 958"/>
                <a:gd name="T81" fmla="*/ 639 h 1039"/>
                <a:gd name="T82" fmla="*/ 364 w 958"/>
                <a:gd name="T83" fmla="*/ 576 h 1039"/>
                <a:gd name="T84" fmla="*/ 427 w 958"/>
                <a:gd name="T85" fmla="*/ 698 h 1039"/>
                <a:gd name="T86" fmla="*/ 485 w 958"/>
                <a:gd name="T87" fmla="*/ 702 h 1039"/>
                <a:gd name="T88" fmla="*/ 530 w 958"/>
                <a:gd name="T89" fmla="*/ 608 h 1039"/>
                <a:gd name="T90" fmla="*/ 586 w 958"/>
                <a:gd name="T91" fmla="*/ 569 h 1039"/>
                <a:gd name="T92" fmla="*/ 724 w 958"/>
                <a:gd name="T93" fmla="*/ 491 h 1039"/>
                <a:gd name="T94" fmla="*/ 523 w 958"/>
                <a:gd name="T95" fmla="*/ 391 h 1039"/>
                <a:gd name="T96" fmla="*/ 562 w 958"/>
                <a:gd name="T97" fmla="*/ 366 h 1039"/>
                <a:gd name="T98" fmla="*/ 693 w 958"/>
                <a:gd name="T99" fmla="*/ 418 h 1039"/>
                <a:gd name="T100" fmla="*/ 789 w 958"/>
                <a:gd name="T101" fmla="*/ 462 h 1039"/>
                <a:gd name="T102" fmla="*/ 877 w 958"/>
                <a:gd name="T103" fmla="*/ 504 h 1039"/>
                <a:gd name="T104" fmla="*/ 958 w 958"/>
                <a:gd name="T105" fmla="*/ 557 h 1039"/>
                <a:gd name="T106" fmla="*/ 822 w 958"/>
                <a:gd name="T107" fmla="*/ 595 h 1039"/>
                <a:gd name="T108" fmla="*/ 574 w 958"/>
                <a:gd name="T109" fmla="*/ 641 h 1039"/>
                <a:gd name="T110" fmla="*/ 511 w 958"/>
                <a:gd name="T111" fmla="*/ 875 h 1039"/>
                <a:gd name="T112" fmla="*/ 473 w 958"/>
                <a:gd name="T113" fmla="*/ 1010 h 1039"/>
                <a:gd name="T114" fmla="*/ 427 w 958"/>
                <a:gd name="T115" fmla="*/ 1039 h 1039"/>
                <a:gd name="T116" fmla="*/ 389 w 958"/>
                <a:gd name="T117" fmla="*/ 893 h 1039"/>
                <a:gd name="T118" fmla="*/ 347 w 958"/>
                <a:gd name="T119" fmla="*/ 697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8" h="1039">
                  <a:moveTo>
                    <a:pt x="347" y="697"/>
                  </a:moveTo>
                  <a:lnTo>
                    <a:pt x="308" y="717"/>
                  </a:lnTo>
                  <a:lnTo>
                    <a:pt x="267" y="736"/>
                  </a:lnTo>
                  <a:lnTo>
                    <a:pt x="228" y="758"/>
                  </a:lnTo>
                  <a:lnTo>
                    <a:pt x="187" y="779"/>
                  </a:lnTo>
                  <a:lnTo>
                    <a:pt x="145" y="797"/>
                  </a:lnTo>
                  <a:lnTo>
                    <a:pt x="101" y="808"/>
                  </a:lnTo>
                  <a:lnTo>
                    <a:pt x="62" y="798"/>
                  </a:lnTo>
                  <a:lnTo>
                    <a:pt x="56" y="760"/>
                  </a:lnTo>
                  <a:lnTo>
                    <a:pt x="62" y="733"/>
                  </a:lnTo>
                  <a:lnTo>
                    <a:pt x="74" y="703"/>
                  </a:lnTo>
                  <a:lnTo>
                    <a:pt x="89" y="670"/>
                  </a:lnTo>
                  <a:lnTo>
                    <a:pt x="107" y="636"/>
                  </a:lnTo>
                  <a:lnTo>
                    <a:pt x="127" y="600"/>
                  </a:lnTo>
                  <a:lnTo>
                    <a:pt x="149" y="565"/>
                  </a:lnTo>
                  <a:lnTo>
                    <a:pt x="169" y="532"/>
                  </a:lnTo>
                  <a:lnTo>
                    <a:pt x="188" y="501"/>
                  </a:lnTo>
                  <a:lnTo>
                    <a:pt x="204" y="474"/>
                  </a:lnTo>
                  <a:lnTo>
                    <a:pt x="217" y="453"/>
                  </a:lnTo>
                  <a:lnTo>
                    <a:pt x="228" y="427"/>
                  </a:lnTo>
                  <a:lnTo>
                    <a:pt x="198" y="400"/>
                  </a:lnTo>
                  <a:lnTo>
                    <a:pt x="177" y="378"/>
                  </a:lnTo>
                  <a:lnTo>
                    <a:pt x="153" y="351"/>
                  </a:lnTo>
                  <a:lnTo>
                    <a:pt x="129" y="320"/>
                  </a:lnTo>
                  <a:lnTo>
                    <a:pt x="105" y="285"/>
                  </a:lnTo>
                  <a:lnTo>
                    <a:pt x="80" y="250"/>
                  </a:lnTo>
                  <a:lnTo>
                    <a:pt x="57" y="214"/>
                  </a:lnTo>
                  <a:lnTo>
                    <a:pt x="37" y="178"/>
                  </a:lnTo>
                  <a:lnTo>
                    <a:pt x="19" y="145"/>
                  </a:lnTo>
                  <a:lnTo>
                    <a:pt x="0" y="88"/>
                  </a:lnTo>
                  <a:lnTo>
                    <a:pt x="6" y="51"/>
                  </a:lnTo>
                  <a:lnTo>
                    <a:pt x="20" y="43"/>
                  </a:lnTo>
                  <a:lnTo>
                    <a:pt x="44" y="43"/>
                  </a:lnTo>
                  <a:lnTo>
                    <a:pt x="109" y="67"/>
                  </a:lnTo>
                  <a:lnTo>
                    <a:pt x="156" y="88"/>
                  </a:lnTo>
                  <a:lnTo>
                    <a:pt x="207" y="114"/>
                  </a:lnTo>
                  <a:lnTo>
                    <a:pt x="233" y="127"/>
                  </a:lnTo>
                  <a:lnTo>
                    <a:pt x="259" y="140"/>
                  </a:lnTo>
                  <a:lnTo>
                    <a:pt x="284" y="155"/>
                  </a:lnTo>
                  <a:lnTo>
                    <a:pt x="309" y="168"/>
                  </a:lnTo>
                  <a:lnTo>
                    <a:pt x="354" y="193"/>
                  </a:lnTo>
                  <a:lnTo>
                    <a:pt x="391" y="213"/>
                  </a:lnTo>
                  <a:lnTo>
                    <a:pt x="400" y="201"/>
                  </a:lnTo>
                  <a:lnTo>
                    <a:pt x="420" y="185"/>
                  </a:lnTo>
                  <a:lnTo>
                    <a:pt x="447" y="165"/>
                  </a:lnTo>
                  <a:lnTo>
                    <a:pt x="479" y="145"/>
                  </a:lnTo>
                  <a:lnTo>
                    <a:pt x="517" y="123"/>
                  </a:lnTo>
                  <a:lnTo>
                    <a:pt x="557" y="100"/>
                  </a:lnTo>
                  <a:lnTo>
                    <a:pt x="599" y="77"/>
                  </a:lnTo>
                  <a:lnTo>
                    <a:pt x="642" y="56"/>
                  </a:lnTo>
                  <a:lnTo>
                    <a:pt x="681" y="37"/>
                  </a:lnTo>
                  <a:lnTo>
                    <a:pt x="719" y="20"/>
                  </a:lnTo>
                  <a:lnTo>
                    <a:pt x="752" y="9"/>
                  </a:lnTo>
                  <a:lnTo>
                    <a:pt x="778" y="0"/>
                  </a:lnTo>
                  <a:lnTo>
                    <a:pt x="807" y="0"/>
                  </a:lnTo>
                  <a:lnTo>
                    <a:pt x="807" y="11"/>
                  </a:lnTo>
                  <a:lnTo>
                    <a:pt x="794" y="29"/>
                  </a:lnTo>
                  <a:lnTo>
                    <a:pt x="765" y="64"/>
                  </a:lnTo>
                  <a:lnTo>
                    <a:pt x="751" y="82"/>
                  </a:lnTo>
                  <a:lnTo>
                    <a:pt x="737" y="102"/>
                  </a:lnTo>
                  <a:lnTo>
                    <a:pt x="724" y="121"/>
                  </a:lnTo>
                  <a:lnTo>
                    <a:pt x="710" y="142"/>
                  </a:lnTo>
                  <a:lnTo>
                    <a:pt x="696" y="162"/>
                  </a:lnTo>
                  <a:lnTo>
                    <a:pt x="682" y="182"/>
                  </a:lnTo>
                  <a:lnTo>
                    <a:pt x="669" y="202"/>
                  </a:lnTo>
                  <a:lnTo>
                    <a:pt x="655" y="222"/>
                  </a:lnTo>
                  <a:lnTo>
                    <a:pt x="641" y="241"/>
                  </a:lnTo>
                  <a:lnTo>
                    <a:pt x="626" y="260"/>
                  </a:lnTo>
                  <a:lnTo>
                    <a:pt x="612" y="278"/>
                  </a:lnTo>
                  <a:lnTo>
                    <a:pt x="598" y="295"/>
                  </a:lnTo>
                  <a:lnTo>
                    <a:pt x="568" y="326"/>
                  </a:lnTo>
                  <a:lnTo>
                    <a:pt x="543" y="339"/>
                  </a:lnTo>
                  <a:lnTo>
                    <a:pt x="524" y="333"/>
                  </a:lnTo>
                  <a:lnTo>
                    <a:pt x="515" y="315"/>
                  </a:lnTo>
                  <a:lnTo>
                    <a:pt x="518" y="294"/>
                  </a:lnTo>
                  <a:lnTo>
                    <a:pt x="538" y="269"/>
                  </a:lnTo>
                  <a:lnTo>
                    <a:pt x="560" y="244"/>
                  </a:lnTo>
                  <a:lnTo>
                    <a:pt x="586" y="209"/>
                  </a:lnTo>
                  <a:lnTo>
                    <a:pt x="613" y="174"/>
                  </a:lnTo>
                  <a:lnTo>
                    <a:pt x="641" y="139"/>
                  </a:lnTo>
                  <a:lnTo>
                    <a:pt x="669" y="105"/>
                  </a:lnTo>
                  <a:lnTo>
                    <a:pt x="642" y="118"/>
                  </a:lnTo>
                  <a:lnTo>
                    <a:pt x="610" y="132"/>
                  </a:lnTo>
                  <a:lnTo>
                    <a:pt x="574" y="146"/>
                  </a:lnTo>
                  <a:lnTo>
                    <a:pt x="538" y="163"/>
                  </a:lnTo>
                  <a:lnTo>
                    <a:pt x="505" y="181"/>
                  </a:lnTo>
                  <a:lnTo>
                    <a:pt x="477" y="201"/>
                  </a:lnTo>
                  <a:lnTo>
                    <a:pt x="444" y="250"/>
                  </a:lnTo>
                  <a:lnTo>
                    <a:pt x="434" y="282"/>
                  </a:lnTo>
                  <a:lnTo>
                    <a:pt x="402" y="280"/>
                  </a:lnTo>
                  <a:lnTo>
                    <a:pt x="347" y="256"/>
                  </a:lnTo>
                  <a:lnTo>
                    <a:pt x="303" y="234"/>
                  </a:lnTo>
                  <a:lnTo>
                    <a:pt x="267" y="215"/>
                  </a:lnTo>
                  <a:lnTo>
                    <a:pt x="236" y="197"/>
                  </a:lnTo>
                  <a:lnTo>
                    <a:pt x="204" y="180"/>
                  </a:lnTo>
                  <a:lnTo>
                    <a:pt x="169" y="159"/>
                  </a:lnTo>
                  <a:lnTo>
                    <a:pt x="124" y="137"/>
                  </a:lnTo>
                  <a:lnTo>
                    <a:pt x="96" y="124"/>
                  </a:lnTo>
                  <a:lnTo>
                    <a:pt x="66" y="109"/>
                  </a:lnTo>
                  <a:lnTo>
                    <a:pt x="82" y="140"/>
                  </a:lnTo>
                  <a:lnTo>
                    <a:pt x="95" y="161"/>
                  </a:lnTo>
                  <a:lnTo>
                    <a:pt x="109" y="181"/>
                  </a:lnTo>
                  <a:lnTo>
                    <a:pt x="126" y="203"/>
                  </a:lnTo>
                  <a:lnTo>
                    <a:pt x="144" y="226"/>
                  </a:lnTo>
                  <a:lnTo>
                    <a:pt x="162" y="250"/>
                  </a:lnTo>
                  <a:lnTo>
                    <a:pt x="181" y="273"/>
                  </a:lnTo>
                  <a:lnTo>
                    <a:pt x="198" y="297"/>
                  </a:lnTo>
                  <a:lnTo>
                    <a:pt x="216" y="320"/>
                  </a:lnTo>
                  <a:lnTo>
                    <a:pt x="233" y="341"/>
                  </a:lnTo>
                  <a:lnTo>
                    <a:pt x="248" y="361"/>
                  </a:lnTo>
                  <a:lnTo>
                    <a:pt x="282" y="418"/>
                  </a:lnTo>
                  <a:lnTo>
                    <a:pt x="280" y="450"/>
                  </a:lnTo>
                  <a:lnTo>
                    <a:pt x="271" y="486"/>
                  </a:lnTo>
                  <a:lnTo>
                    <a:pt x="254" y="526"/>
                  </a:lnTo>
                  <a:lnTo>
                    <a:pt x="233" y="567"/>
                  </a:lnTo>
                  <a:lnTo>
                    <a:pt x="209" y="608"/>
                  </a:lnTo>
                  <a:lnTo>
                    <a:pt x="187" y="647"/>
                  </a:lnTo>
                  <a:lnTo>
                    <a:pt x="166" y="683"/>
                  </a:lnTo>
                  <a:lnTo>
                    <a:pt x="152" y="715"/>
                  </a:lnTo>
                  <a:lnTo>
                    <a:pt x="197" y="697"/>
                  </a:lnTo>
                  <a:lnTo>
                    <a:pt x="236" y="678"/>
                  </a:lnTo>
                  <a:lnTo>
                    <a:pt x="270" y="658"/>
                  </a:lnTo>
                  <a:lnTo>
                    <a:pt x="297" y="639"/>
                  </a:lnTo>
                  <a:lnTo>
                    <a:pt x="320" y="620"/>
                  </a:lnTo>
                  <a:lnTo>
                    <a:pt x="337" y="602"/>
                  </a:lnTo>
                  <a:lnTo>
                    <a:pt x="364" y="576"/>
                  </a:lnTo>
                  <a:lnTo>
                    <a:pt x="381" y="567"/>
                  </a:lnTo>
                  <a:lnTo>
                    <a:pt x="395" y="579"/>
                  </a:lnTo>
                  <a:lnTo>
                    <a:pt x="427" y="698"/>
                  </a:lnTo>
                  <a:lnTo>
                    <a:pt x="454" y="804"/>
                  </a:lnTo>
                  <a:lnTo>
                    <a:pt x="469" y="748"/>
                  </a:lnTo>
                  <a:lnTo>
                    <a:pt x="485" y="702"/>
                  </a:lnTo>
                  <a:lnTo>
                    <a:pt x="499" y="663"/>
                  </a:lnTo>
                  <a:lnTo>
                    <a:pt x="515" y="633"/>
                  </a:lnTo>
                  <a:lnTo>
                    <a:pt x="530" y="608"/>
                  </a:lnTo>
                  <a:lnTo>
                    <a:pt x="548" y="590"/>
                  </a:lnTo>
                  <a:lnTo>
                    <a:pt x="566" y="577"/>
                  </a:lnTo>
                  <a:lnTo>
                    <a:pt x="586" y="569"/>
                  </a:lnTo>
                  <a:lnTo>
                    <a:pt x="694" y="558"/>
                  </a:lnTo>
                  <a:lnTo>
                    <a:pt x="863" y="548"/>
                  </a:lnTo>
                  <a:lnTo>
                    <a:pt x="724" y="491"/>
                  </a:lnTo>
                  <a:lnTo>
                    <a:pt x="540" y="415"/>
                  </a:lnTo>
                  <a:lnTo>
                    <a:pt x="525" y="400"/>
                  </a:lnTo>
                  <a:lnTo>
                    <a:pt x="523" y="391"/>
                  </a:lnTo>
                  <a:lnTo>
                    <a:pt x="525" y="383"/>
                  </a:lnTo>
                  <a:lnTo>
                    <a:pt x="537" y="368"/>
                  </a:lnTo>
                  <a:lnTo>
                    <a:pt x="562" y="366"/>
                  </a:lnTo>
                  <a:lnTo>
                    <a:pt x="589" y="375"/>
                  </a:lnTo>
                  <a:lnTo>
                    <a:pt x="636" y="394"/>
                  </a:lnTo>
                  <a:lnTo>
                    <a:pt x="693" y="418"/>
                  </a:lnTo>
                  <a:lnTo>
                    <a:pt x="725" y="432"/>
                  </a:lnTo>
                  <a:lnTo>
                    <a:pt x="757" y="447"/>
                  </a:lnTo>
                  <a:lnTo>
                    <a:pt x="789" y="462"/>
                  </a:lnTo>
                  <a:lnTo>
                    <a:pt x="820" y="476"/>
                  </a:lnTo>
                  <a:lnTo>
                    <a:pt x="850" y="489"/>
                  </a:lnTo>
                  <a:lnTo>
                    <a:pt x="877" y="504"/>
                  </a:lnTo>
                  <a:lnTo>
                    <a:pt x="923" y="526"/>
                  </a:lnTo>
                  <a:lnTo>
                    <a:pt x="951" y="541"/>
                  </a:lnTo>
                  <a:lnTo>
                    <a:pt x="958" y="557"/>
                  </a:lnTo>
                  <a:lnTo>
                    <a:pt x="937" y="570"/>
                  </a:lnTo>
                  <a:lnTo>
                    <a:pt x="887" y="584"/>
                  </a:lnTo>
                  <a:lnTo>
                    <a:pt x="822" y="595"/>
                  </a:lnTo>
                  <a:lnTo>
                    <a:pt x="720" y="611"/>
                  </a:lnTo>
                  <a:lnTo>
                    <a:pt x="624" y="628"/>
                  </a:lnTo>
                  <a:lnTo>
                    <a:pt x="574" y="641"/>
                  </a:lnTo>
                  <a:lnTo>
                    <a:pt x="547" y="704"/>
                  </a:lnTo>
                  <a:lnTo>
                    <a:pt x="523" y="816"/>
                  </a:lnTo>
                  <a:lnTo>
                    <a:pt x="511" y="875"/>
                  </a:lnTo>
                  <a:lnTo>
                    <a:pt x="499" y="931"/>
                  </a:lnTo>
                  <a:lnTo>
                    <a:pt x="487" y="978"/>
                  </a:lnTo>
                  <a:lnTo>
                    <a:pt x="473" y="1010"/>
                  </a:lnTo>
                  <a:lnTo>
                    <a:pt x="462" y="1025"/>
                  </a:lnTo>
                  <a:lnTo>
                    <a:pt x="450" y="1035"/>
                  </a:lnTo>
                  <a:lnTo>
                    <a:pt x="427" y="1039"/>
                  </a:lnTo>
                  <a:lnTo>
                    <a:pt x="408" y="1025"/>
                  </a:lnTo>
                  <a:lnTo>
                    <a:pt x="398" y="993"/>
                  </a:lnTo>
                  <a:lnTo>
                    <a:pt x="389" y="893"/>
                  </a:lnTo>
                  <a:lnTo>
                    <a:pt x="381" y="846"/>
                  </a:lnTo>
                  <a:lnTo>
                    <a:pt x="370" y="795"/>
                  </a:lnTo>
                  <a:lnTo>
                    <a:pt x="347" y="697"/>
                  </a:lnTo>
                  <a:lnTo>
                    <a:pt x="347" y="6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04" name="Group 52"/>
          <p:cNvGrpSpPr>
            <a:grpSpLocks/>
          </p:cNvGrpSpPr>
          <p:nvPr/>
        </p:nvGrpSpPr>
        <p:grpSpPr bwMode="auto">
          <a:xfrm>
            <a:off x="8920166" y="1703786"/>
            <a:ext cx="276225" cy="235744"/>
            <a:chOff x="4453" y="2914"/>
            <a:chExt cx="194" cy="219"/>
          </a:xfrm>
        </p:grpSpPr>
        <p:sp>
          <p:nvSpPr>
            <p:cNvPr id="74805" name="Freeform 53"/>
            <p:cNvSpPr>
              <a:spLocks/>
            </p:cNvSpPr>
            <p:nvPr/>
          </p:nvSpPr>
          <p:spPr bwMode="auto">
            <a:xfrm>
              <a:off x="4453" y="2914"/>
              <a:ext cx="178" cy="167"/>
            </a:xfrm>
            <a:custGeom>
              <a:avLst/>
              <a:gdLst>
                <a:gd name="T0" fmla="*/ 187 w 886"/>
                <a:gd name="T1" fmla="*/ 510 h 837"/>
                <a:gd name="T2" fmla="*/ 247 w 886"/>
                <a:gd name="T3" fmla="*/ 453 h 837"/>
                <a:gd name="T4" fmla="*/ 321 w 886"/>
                <a:gd name="T5" fmla="*/ 383 h 837"/>
                <a:gd name="T6" fmla="*/ 404 w 886"/>
                <a:gd name="T7" fmla="*/ 311 h 837"/>
                <a:gd name="T8" fmla="*/ 491 w 886"/>
                <a:gd name="T9" fmla="*/ 239 h 837"/>
                <a:gd name="T10" fmla="*/ 575 w 886"/>
                <a:gd name="T11" fmla="*/ 176 h 837"/>
                <a:gd name="T12" fmla="*/ 652 w 886"/>
                <a:gd name="T13" fmla="*/ 128 h 837"/>
                <a:gd name="T14" fmla="*/ 763 w 886"/>
                <a:gd name="T15" fmla="*/ 106 h 837"/>
                <a:gd name="T16" fmla="*/ 776 w 886"/>
                <a:gd name="T17" fmla="*/ 233 h 837"/>
                <a:gd name="T18" fmla="*/ 734 w 886"/>
                <a:gd name="T19" fmla="*/ 324 h 837"/>
                <a:gd name="T20" fmla="*/ 672 w 886"/>
                <a:gd name="T21" fmla="*/ 411 h 837"/>
                <a:gd name="T22" fmla="*/ 601 w 886"/>
                <a:gd name="T23" fmla="*/ 493 h 837"/>
                <a:gd name="T24" fmla="*/ 534 w 886"/>
                <a:gd name="T25" fmla="*/ 575 h 837"/>
                <a:gd name="T26" fmla="*/ 515 w 886"/>
                <a:gd name="T27" fmla="*/ 615 h 837"/>
                <a:gd name="T28" fmla="*/ 570 w 886"/>
                <a:gd name="T29" fmla="*/ 572 h 837"/>
                <a:gd name="T30" fmla="*/ 626 w 886"/>
                <a:gd name="T31" fmla="*/ 531 h 837"/>
                <a:gd name="T32" fmla="*/ 685 w 886"/>
                <a:gd name="T33" fmla="*/ 493 h 837"/>
                <a:gd name="T34" fmla="*/ 816 w 886"/>
                <a:gd name="T35" fmla="*/ 453 h 837"/>
                <a:gd name="T36" fmla="*/ 883 w 886"/>
                <a:gd name="T37" fmla="*/ 531 h 837"/>
                <a:gd name="T38" fmla="*/ 841 w 886"/>
                <a:gd name="T39" fmla="*/ 620 h 837"/>
                <a:gd name="T40" fmla="*/ 781 w 886"/>
                <a:gd name="T41" fmla="*/ 697 h 837"/>
                <a:gd name="T42" fmla="*/ 737 w 886"/>
                <a:gd name="T43" fmla="*/ 729 h 837"/>
                <a:gd name="T44" fmla="*/ 723 w 886"/>
                <a:gd name="T45" fmla="*/ 610 h 837"/>
                <a:gd name="T46" fmla="*/ 662 w 886"/>
                <a:gd name="T47" fmla="*/ 658 h 837"/>
                <a:gd name="T48" fmla="*/ 605 w 886"/>
                <a:gd name="T49" fmla="*/ 700 h 837"/>
                <a:gd name="T50" fmla="*/ 543 w 886"/>
                <a:gd name="T51" fmla="*/ 744 h 837"/>
                <a:gd name="T52" fmla="*/ 481 w 886"/>
                <a:gd name="T53" fmla="*/ 785 h 837"/>
                <a:gd name="T54" fmla="*/ 388 w 886"/>
                <a:gd name="T55" fmla="*/ 830 h 837"/>
                <a:gd name="T56" fmla="*/ 309 w 886"/>
                <a:gd name="T57" fmla="*/ 755 h 837"/>
                <a:gd name="T58" fmla="*/ 350 w 886"/>
                <a:gd name="T59" fmla="*/ 623 h 837"/>
                <a:gd name="T60" fmla="*/ 393 w 886"/>
                <a:gd name="T61" fmla="*/ 552 h 837"/>
                <a:gd name="T62" fmla="*/ 443 w 886"/>
                <a:gd name="T63" fmla="*/ 484 h 837"/>
                <a:gd name="T64" fmla="*/ 496 w 886"/>
                <a:gd name="T65" fmla="*/ 420 h 837"/>
                <a:gd name="T66" fmla="*/ 518 w 886"/>
                <a:gd name="T67" fmla="*/ 391 h 837"/>
                <a:gd name="T68" fmla="*/ 426 w 886"/>
                <a:gd name="T69" fmla="*/ 478 h 837"/>
                <a:gd name="T70" fmla="*/ 362 w 886"/>
                <a:gd name="T71" fmla="*/ 538 h 837"/>
                <a:gd name="T72" fmla="*/ 292 w 886"/>
                <a:gd name="T73" fmla="*/ 600 h 837"/>
                <a:gd name="T74" fmla="*/ 221 w 886"/>
                <a:gd name="T75" fmla="*/ 658 h 837"/>
                <a:gd name="T76" fmla="*/ 152 w 886"/>
                <a:gd name="T77" fmla="*/ 706 h 837"/>
                <a:gd name="T78" fmla="*/ 73 w 886"/>
                <a:gd name="T79" fmla="*/ 747 h 837"/>
                <a:gd name="T80" fmla="*/ 0 w 886"/>
                <a:gd name="T81" fmla="*/ 691 h 837"/>
                <a:gd name="T82" fmla="*/ 38 w 886"/>
                <a:gd name="T83" fmla="*/ 531 h 837"/>
                <a:gd name="T84" fmla="*/ 102 w 886"/>
                <a:gd name="T85" fmla="*/ 381 h 837"/>
                <a:gd name="T86" fmla="*/ 141 w 886"/>
                <a:gd name="T87" fmla="*/ 305 h 837"/>
                <a:gd name="T88" fmla="*/ 183 w 886"/>
                <a:gd name="T89" fmla="*/ 230 h 837"/>
                <a:gd name="T90" fmla="*/ 240 w 886"/>
                <a:gd name="T91" fmla="*/ 140 h 837"/>
                <a:gd name="T92" fmla="*/ 280 w 886"/>
                <a:gd name="T93" fmla="*/ 82 h 837"/>
                <a:gd name="T94" fmla="*/ 343 w 886"/>
                <a:gd name="T95" fmla="*/ 9 h 837"/>
                <a:gd name="T96" fmla="*/ 379 w 886"/>
                <a:gd name="T97" fmla="*/ 30 h 837"/>
                <a:gd name="T98" fmla="*/ 334 w 886"/>
                <a:gd name="T99" fmla="*/ 157 h 837"/>
                <a:gd name="T100" fmla="*/ 281 w 886"/>
                <a:gd name="T101" fmla="*/ 252 h 837"/>
                <a:gd name="T102" fmla="*/ 225 w 886"/>
                <a:gd name="T103" fmla="*/ 349 h 837"/>
                <a:gd name="T104" fmla="*/ 176 w 886"/>
                <a:gd name="T105" fmla="*/ 450 h 837"/>
                <a:gd name="T106" fmla="*/ 141 w 886"/>
                <a:gd name="T107" fmla="*/ 55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86" h="837">
                  <a:moveTo>
                    <a:pt x="141" y="557"/>
                  </a:moveTo>
                  <a:lnTo>
                    <a:pt x="159" y="538"/>
                  </a:lnTo>
                  <a:lnTo>
                    <a:pt x="187" y="510"/>
                  </a:lnTo>
                  <a:lnTo>
                    <a:pt x="205" y="493"/>
                  </a:lnTo>
                  <a:lnTo>
                    <a:pt x="225" y="474"/>
                  </a:lnTo>
                  <a:lnTo>
                    <a:pt x="247" y="453"/>
                  </a:lnTo>
                  <a:lnTo>
                    <a:pt x="269" y="431"/>
                  </a:lnTo>
                  <a:lnTo>
                    <a:pt x="294" y="408"/>
                  </a:lnTo>
                  <a:lnTo>
                    <a:pt x="321" y="383"/>
                  </a:lnTo>
                  <a:lnTo>
                    <a:pt x="348" y="360"/>
                  </a:lnTo>
                  <a:lnTo>
                    <a:pt x="375" y="335"/>
                  </a:lnTo>
                  <a:lnTo>
                    <a:pt x="404" y="311"/>
                  </a:lnTo>
                  <a:lnTo>
                    <a:pt x="432" y="286"/>
                  </a:lnTo>
                  <a:lnTo>
                    <a:pt x="461" y="262"/>
                  </a:lnTo>
                  <a:lnTo>
                    <a:pt x="491" y="239"/>
                  </a:lnTo>
                  <a:lnTo>
                    <a:pt x="519" y="216"/>
                  </a:lnTo>
                  <a:lnTo>
                    <a:pt x="548" y="195"/>
                  </a:lnTo>
                  <a:lnTo>
                    <a:pt x="575" y="176"/>
                  </a:lnTo>
                  <a:lnTo>
                    <a:pt x="602" y="158"/>
                  </a:lnTo>
                  <a:lnTo>
                    <a:pt x="627" y="141"/>
                  </a:lnTo>
                  <a:lnTo>
                    <a:pt x="652" y="128"/>
                  </a:lnTo>
                  <a:lnTo>
                    <a:pt x="697" y="108"/>
                  </a:lnTo>
                  <a:lnTo>
                    <a:pt x="734" y="100"/>
                  </a:lnTo>
                  <a:lnTo>
                    <a:pt x="763" y="106"/>
                  </a:lnTo>
                  <a:lnTo>
                    <a:pt x="781" y="128"/>
                  </a:lnTo>
                  <a:lnTo>
                    <a:pt x="786" y="167"/>
                  </a:lnTo>
                  <a:lnTo>
                    <a:pt x="776" y="233"/>
                  </a:lnTo>
                  <a:lnTo>
                    <a:pt x="765" y="263"/>
                  </a:lnTo>
                  <a:lnTo>
                    <a:pt x="751" y="294"/>
                  </a:lnTo>
                  <a:lnTo>
                    <a:pt x="734" y="324"/>
                  </a:lnTo>
                  <a:lnTo>
                    <a:pt x="715" y="353"/>
                  </a:lnTo>
                  <a:lnTo>
                    <a:pt x="695" y="382"/>
                  </a:lnTo>
                  <a:lnTo>
                    <a:pt x="672" y="411"/>
                  </a:lnTo>
                  <a:lnTo>
                    <a:pt x="649" y="438"/>
                  </a:lnTo>
                  <a:lnTo>
                    <a:pt x="625" y="465"/>
                  </a:lnTo>
                  <a:lnTo>
                    <a:pt x="601" y="493"/>
                  </a:lnTo>
                  <a:lnTo>
                    <a:pt x="578" y="520"/>
                  </a:lnTo>
                  <a:lnTo>
                    <a:pt x="556" y="547"/>
                  </a:lnTo>
                  <a:lnTo>
                    <a:pt x="534" y="575"/>
                  </a:lnTo>
                  <a:lnTo>
                    <a:pt x="514" y="601"/>
                  </a:lnTo>
                  <a:lnTo>
                    <a:pt x="498" y="628"/>
                  </a:lnTo>
                  <a:lnTo>
                    <a:pt x="515" y="615"/>
                  </a:lnTo>
                  <a:lnTo>
                    <a:pt x="533" y="601"/>
                  </a:lnTo>
                  <a:lnTo>
                    <a:pt x="551" y="586"/>
                  </a:lnTo>
                  <a:lnTo>
                    <a:pt x="570" y="572"/>
                  </a:lnTo>
                  <a:lnTo>
                    <a:pt x="588" y="558"/>
                  </a:lnTo>
                  <a:lnTo>
                    <a:pt x="607" y="544"/>
                  </a:lnTo>
                  <a:lnTo>
                    <a:pt x="626" y="531"/>
                  </a:lnTo>
                  <a:lnTo>
                    <a:pt x="645" y="518"/>
                  </a:lnTo>
                  <a:lnTo>
                    <a:pt x="665" y="505"/>
                  </a:lnTo>
                  <a:lnTo>
                    <a:pt x="685" y="493"/>
                  </a:lnTo>
                  <a:lnTo>
                    <a:pt x="727" y="474"/>
                  </a:lnTo>
                  <a:lnTo>
                    <a:pt x="770" y="459"/>
                  </a:lnTo>
                  <a:lnTo>
                    <a:pt x="816" y="453"/>
                  </a:lnTo>
                  <a:lnTo>
                    <a:pt x="871" y="465"/>
                  </a:lnTo>
                  <a:lnTo>
                    <a:pt x="886" y="505"/>
                  </a:lnTo>
                  <a:lnTo>
                    <a:pt x="883" y="531"/>
                  </a:lnTo>
                  <a:lnTo>
                    <a:pt x="873" y="559"/>
                  </a:lnTo>
                  <a:lnTo>
                    <a:pt x="859" y="589"/>
                  </a:lnTo>
                  <a:lnTo>
                    <a:pt x="841" y="620"/>
                  </a:lnTo>
                  <a:lnTo>
                    <a:pt x="821" y="648"/>
                  </a:lnTo>
                  <a:lnTo>
                    <a:pt x="801" y="674"/>
                  </a:lnTo>
                  <a:lnTo>
                    <a:pt x="781" y="697"/>
                  </a:lnTo>
                  <a:lnTo>
                    <a:pt x="763" y="715"/>
                  </a:lnTo>
                  <a:lnTo>
                    <a:pt x="747" y="725"/>
                  </a:lnTo>
                  <a:lnTo>
                    <a:pt x="737" y="729"/>
                  </a:lnTo>
                  <a:lnTo>
                    <a:pt x="733" y="706"/>
                  </a:lnTo>
                  <a:lnTo>
                    <a:pt x="760" y="585"/>
                  </a:lnTo>
                  <a:lnTo>
                    <a:pt x="723" y="610"/>
                  </a:lnTo>
                  <a:lnTo>
                    <a:pt x="695" y="632"/>
                  </a:lnTo>
                  <a:lnTo>
                    <a:pt x="678" y="645"/>
                  </a:lnTo>
                  <a:lnTo>
                    <a:pt x="662" y="658"/>
                  </a:lnTo>
                  <a:lnTo>
                    <a:pt x="643" y="671"/>
                  </a:lnTo>
                  <a:lnTo>
                    <a:pt x="625" y="686"/>
                  </a:lnTo>
                  <a:lnTo>
                    <a:pt x="605" y="700"/>
                  </a:lnTo>
                  <a:lnTo>
                    <a:pt x="584" y="716"/>
                  </a:lnTo>
                  <a:lnTo>
                    <a:pt x="564" y="730"/>
                  </a:lnTo>
                  <a:lnTo>
                    <a:pt x="543" y="744"/>
                  </a:lnTo>
                  <a:lnTo>
                    <a:pt x="523" y="759"/>
                  </a:lnTo>
                  <a:lnTo>
                    <a:pt x="501" y="773"/>
                  </a:lnTo>
                  <a:lnTo>
                    <a:pt x="481" y="785"/>
                  </a:lnTo>
                  <a:lnTo>
                    <a:pt x="461" y="797"/>
                  </a:lnTo>
                  <a:lnTo>
                    <a:pt x="423" y="817"/>
                  </a:lnTo>
                  <a:lnTo>
                    <a:pt x="388" y="830"/>
                  </a:lnTo>
                  <a:lnTo>
                    <a:pt x="359" y="837"/>
                  </a:lnTo>
                  <a:lnTo>
                    <a:pt x="317" y="820"/>
                  </a:lnTo>
                  <a:lnTo>
                    <a:pt x="309" y="755"/>
                  </a:lnTo>
                  <a:lnTo>
                    <a:pt x="321" y="700"/>
                  </a:lnTo>
                  <a:lnTo>
                    <a:pt x="338" y="648"/>
                  </a:lnTo>
                  <a:lnTo>
                    <a:pt x="350" y="623"/>
                  </a:lnTo>
                  <a:lnTo>
                    <a:pt x="363" y="598"/>
                  </a:lnTo>
                  <a:lnTo>
                    <a:pt x="378" y="575"/>
                  </a:lnTo>
                  <a:lnTo>
                    <a:pt x="393" y="552"/>
                  </a:lnTo>
                  <a:lnTo>
                    <a:pt x="408" y="528"/>
                  </a:lnTo>
                  <a:lnTo>
                    <a:pt x="425" y="507"/>
                  </a:lnTo>
                  <a:lnTo>
                    <a:pt x="443" y="484"/>
                  </a:lnTo>
                  <a:lnTo>
                    <a:pt x="461" y="463"/>
                  </a:lnTo>
                  <a:lnTo>
                    <a:pt x="479" y="440"/>
                  </a:lnTo>
                  <a:lnTo>
                    <a:pt x="496" y="420"/>
                  </a:lnTo>
                  <a:lnTo>
                    <a:pt x="514" y="399"/>
                  </a:lnTo>
                  <a:lnTo>
                    <a:pt x="532" y="377"/>
                  </a:lnTo>
                  <a:lnTo>
                    <a:pt x="518" y="391"/>
                  </a:lnTo>
                  <a:lnTo>
                    <a:pt x="494" y="413"/>
                  </a:lnTo>
                  <a:lnTo>
                    <a:pt x="463" y="443"/>
                  </a:lnTo>
                  <a:lnTo>
                    <a:pt x="426" y="478"/>
                  </a:lnTo>
                  <a:lnTo>
                    <a:pt x="406" y="497"/>
                  </a:lnTo>
                  <a:lnTo>
                    <a:pt x="385" y="518"/>
                  </a:lnTo>
                  <a:lnTo>
                    <a:pt x="362" y="538"/>
                  </a:lnTo>
                  <a:lnTo>
                    <a:pt x="340" y="558"/>
                  </a:lnTo>
                  <a:lnTo>
                    <a:pt x="316" y="578"/>
                  </a:lnTo>
                  <a:lnTo>
                    <a:pt x="292" y="600"/>
                  </a:lnTo>
                  <a:lnTo>
                    <a:pt x="268" y="619"/>
                  </a:lnTo>
                  <a:lnTo>
                    <a:pt x="244" y="639"/>
                  </a:lnTo>
                  <a:lnTo>
                    <a:pt x="221" y="658"/>
                  </a:lnTo>
                  <a:lnTo>
                    <a:pt x="197" y="674"/>
                  </a:lnTo>
                  <a:lnTo>
                    <a:pt x="174" y="691"/>
                  </a:lnTo>
                  <a:lnTo>
                    <a:pt x="152" y="706"/>
                  </a:lnTo>
                  <a:lnTo>
                    <a:pt x="130" y="719"/>
                  </a:lnTo>
                  <a:lnTo>
                    <a:pt x="110" y="731"/>
                  </a:lnTo>
                  <a:lnTo>
                    <a:pt x="73" y="747"/>
                  </a:lnTo>
                  <a:lnTo>
                    <a:pt x="19" y="747"/>
                  </a:lnTo>
                  <a:lnTo>
                    <a:pt x="4" y="727"/>
                  </a:lnTo>
                  <a:lnTo>
                    <a:pt x="0" y="691"/>
                  </a:lnTo>
                  <a:lnTo>
                    <a:pt x="10" y="619"/>
                  </a:lnTo>
                  <a:lnTo>
                    <a:pt x="22" y="577"/>
                  </a:lnTo>
                  <a:lnTo>
                    <a:pt x="38" y="531"/>
                  </a:lnTo>
                  <a:lnTo>
                    <a:pt x="57" y="482"/>
                  </a:lnTo>
                  <a:lnTo>
                    <a:pt x="78" y="432"/>
                  </a:lnTo>
                  <a:lnTo>
                    <a:pt x="102" y="381"/>
                  </a:lnTo>
                  <a:lnTo>
                    <a:pt x="114" y="356"/>
                  </a:lnTo>
                  <a:lnTo>
                    <a:pt x="127" y="330"/>
                  </a:lnTo>
                  <a:lnTo>
                    <a:pt x="141" y="305"/>
                  </a:lnTo>
                  <a:lnTo>
                    <a:pt x="154" y="280"/>
                  </a:lnTo>
                  <a:lnTo>
                    <a:pt x="168" y="255"/>
                  </a:lnTo>
                  <a:lnTo>
                    <a:pt x="183" y="230"/>
                  </a:lnTo>
                  <a:lnTo>
                    <a:pt x="197" y="206"/>
                  </a:lnTo>
                  <a:lnTo>
                    <a:pt x="211" y="184"/>
                  </a:lnTo>
                  <a:lnTo>
                    <a:pt x="240" y="140"/>
                  </a:lnTo>
                  <a:lnTo>
                    <a:pt x="253" y="120"/>
                  </a:lnTo>
                  <a:lnTo>
                    <a:pt x="267" y="100"/>
                  </a:lnTo>
                  <a:lnTo>
                    <a:pt x="280" y="82"/>
                  </a:lnTo>
                  <a:lnTo>
                    <a:pt x="294" y="64"/>
                  </a:lnTo>
                  <a:lnTo>
                    <a:pt x="319" y="34"/>
                  </a:lnTo>
                  <a:lnTo>
                    <a:pt x="343" y="9"/>
                  </a:lnTo>
                  <a:lnTo>
                    <a:pt x="359" y="0"/>
                  </a:lnTo>
                  <a:lnTo>
                    <a:pt x="370" y="1"/>
                  </a:lnTo>
                  <a:lnTo>
                    <a:pt x="379" y="30"/>
                  </a:lnTo>
                  <a:lnTo>
                    <a:pt x="361" y="94"/>
                  </a:lnTo>
                  <a:lnTo>
                    <a:pt x="348" y="125"/>
                  </a:lnTo>
                  <a:lnTo>
                    <a:pt x="334" y="157"/>
                  </a:lnTo>
                  <a:lnTo>
                    <a:pt x="317" y="187"/>
                  </a:lnTo>
                  <a:lnTo>
                    <a:pt x="300" y="220"/>
                  </a:lnTo>
                  <a:lnTo>
                    <a:pt x="281" y="252"/>
                  </a:lnTo>
                  <a:lnTo>
                    <a:pt x="263" y="284"/>
                  </a:lnTo>
                  <a:lnTo>
                    <a:pt x="244" y="316"/>
                  </a:lnTo>
                  <a:lnTo>
                    <a:pt x="225" y="349"/>
                  </a:lnTo>
                  <a:lnTo>
                    <a:pt x="208" y="382"/>
                  </a:lnTo>
                  <a:lnTo>
                    <a:pt x="191" y="415"/>
                  </a:lnTo>
                  <a:lnTo>
                    <a:pt x="176" y="450"/>
                  </a:lnTo>
                  <a:lnTo>
                    <a:pt x="161" y="484"/>
                  </a:lnTo>
                  <a:lnTo>
                    <a:pt x="141" y="557"/>
                  </a:lnTo>
                  <a:lnTo>
                    <a:pt x="141" y="55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06" name="Freeform 54"/>
            <p:cNvSpPr>
              <a:spLocks/>
            </p:cNvSpPr>
            <p:nvPr/>
          </p:nvSpPr>
          <p:spPr bwMode="auto">
            <a:xfrm>
              <a:off x="4455" y="2925"/>
              <a:ext cx="192" cy="208"/>
            </a:xfrm>
            <a:custGeom>
              <a:avLst/>
              <a:gdLst>
                <a:gd name="T0" fmla="*/ 267 w 958"/>
                <a:gd name="T1" fmla="*/ 736 h 1039"/>
                <a:gd name="T2" fmla="*/ 145 w 958"/>
                <a:gd name="T3" fmla="*/ 797 h 1039"/>
                <a:gd name="T4" fmla="*/ 56 w 958"/>
                <a:gd name="T5" fmla="*/ 760 h 1039"/>
                <a:gd name="T6" fmla="*/ 89 w 958"/>
                <a:gd name="T7" fmla="*/ 670 h 1039"/>
                <a:gd name="T8" fmla="*/ 149 w 958"/>
                <a:gd name="T9" fmla="*/ 565 h 1039"/>
                <a:gd name="T10" fmla="*/ 204 w 958"/>
                <a:gd name="T11" fmla="*/ 474 h 1039"/>
                <a:gd name="T12" fmla="*/ 198 w 958"/>
                <a:gd name="T13" fmla="*/ 400 h 1039"/>
                <a:gd name="T14" fmla="*/ 129 w 958"/>
                <a:gd name="T15" fmla="*/ 320 h 1039"/>
                <a:gd name="T16" fmla="*/ 57 w 958"/>
                <a:gd name="T17" fmla="*/ 214 h 1039"/>
                <a:gd name="T18" fmla="*/ 0 w 958"/>
                <a:gd name="T19" fmla="*/ 88 h 1039"/>
                <a:gd name="T20" fmla="*/ 44 w 958"/>
                <a:gd name="T21" fmla="*/ 43 h 1039"/>
                <a:gd name="T22" fmla="*/ 207 w 958"/>
                <a:gd name="T23" fmla="*/ 114 h 1039"/>
                <a:gd name="T24" fmla="*/ 284 w 958"/>
                <a:gd name="T25" fmla="*/ 155 h 1039"/>
                <a:gd name="T26" fmla="*/ 391 w 958"/>
                <a:gd name="T27" fmla="*/ 213 h 1039"/>
                <a:gd name="T28" fmla="*/ 447 w 958"/>
                <a:gd name="T29" fmla="*/ 165 h 1039"/>
                <a:gd name="T30" fmla="*/ 557 w 958"/>
                <a:gd name="T31" fmla="*/ 100 h 1039"/>
                <a:gd name="T32" fmla="*/ 681 w 958"/>
                <a:gd name="T33" fmla="*/ 37 h 1039"/>
                <a:gd name="T34" fmla="*/ 778 w 958"/>
                <a:gd name="T35" fmla="*/ 0 h 1039"/>
                <a:gd name="T36" fmla="*/ 794 w 958"/>
                <a:gd name="T37" fmla="*/ 29 h 1039"/>
                <a:gd name="T38" fmla="*/ 737 w 958"/>
                <a:gd name="T39" fmla="*/ 102 h 1039"/>
                <a:gd name="T40" fmla="*/ 696 w 958"/>
                <a:gd name="T41" fmla="*/ 162 h 1039"/>
                <a:gd name="T42" fmla="*/ 655 w 958"/>
                <a:gd name="T43" fmla="*/ 222 h 1039"/>
                <a:gd name="T44" fmla="*/ 612 w 958"/>
                <a:gd name="T45" fmla="*/ 278 h 1039"/>
                <a:gd name="T46" fmla="*/ 543 w 958"/>
                <a:gd name="T47" fmla="*/ 339 h 1039"/>
                <a:gd name="T48" fmla="*/ 518 w 958"/>
                <a:gd name="T49" fmla="*/ 294 h 1039"/>
                <a:gd name="T50" fmla="*/ 586 w 958"/>
                <a:gd name="T51" fmla="*/ 209 h 1039"/>
                <a:gd name="T52" fmla="*/ 669 w 958"/>
                <a:gd name="T53" fmla="*/ 105 h 1039"/>
                <a:gd name="T54" fmla="*/ 574 w 958"/>
                <a:gd name="T55" fmla="*/ 146 h 1039"/>
                <a:gd name="T56" fmla="*/ 477 w 958"/>
                <a:gd name="T57" fmla="*/ 201 h 1039"/>
                <a:gd name="T58" fmla="*/ 402 w 958"/>
                <a:gd name="T59" fmla="*/ 280 h 1039"/>
                <a:gd name="T60" fmla="*/ 267 w 958"/>
                <a:gd name="T61" fmla="*/ 215 h 1039"/>
                <a:gd name="T62" fmla="*/ 169 w 958"/>
                <a:gd name="T63" fmla="*/ 159 h 1039"/>
                <a:gd name="T64" fmla="*/ 66 w 958"/>
                <a:gd name="T65" fmla="*/ 109 h 1039"/>
                <a:gd name="T66" fmla="*/ 109 w 958"/>
                <a:gd name="T67" fmla="*/ 181 h 1039"/>
                <a:gd name="T68" fmla="*/ 162 w 958"/>
                <a:gd name="T69" fmla="*/ 250 h 1039"/>
                <a:gd name="T70" fmla="*/ 216 w 958"/>
                <a:gd name="T71" fmla="*/ 320 h 1039"/>
                <a:gd name="T72" fmla="*/ 282 w 958"/>
                <a:gd name="T73" fmla="*/ 418 h 1039"/>
                <a:gd name="T74" fmla="*/ 254 w 958"/>
                <a:gd name="T75" fmla="*/ 526 h 1039"/>
                <a:gd name="T76" fmla="*/ 187 w 958"/>
                <a:gd name="T77" fmla="*/ 647 h 1039"/>
                <a:gd name="T78" fmla="*/ 197 w 958"/>
                <a:gd name="T79" fmla="*/ 697 h 1039"/>
                <a:gd name="T80" fmla="*/ 297 w 958"/>
                <a:gd name="T81" fmla="*/ 639 h 1039"/>
                <a:gd name="T82" fmla="*/ 364 w 958"/>
                <a:gd name="T83" fmla="*/ 576 h 1039"/>
                <a:gd name="T84" fmla="*/ 427 w 958"/>
                <a:gd name="T85" fmla="*/ 698 h 1039"/>
                <a:gd name="T86" fmla="*/ 485 w 958"/>
                <a:gd name="T87" fmla="*/ 702 h 1039"/>
                <a:gd name="T88" fmla="*/ 530 w 958"/>
                <a:gd name="T89" fmla="*/ 608 h 1039"/>
                <a:gd name="T90" fmla="*/ 586 w 958"/>
                <a:gd name="T91" fmla="*/ 569 h 1039"/>
                <a:gd name="T92" fmla="*/ 724 w 958"/>
                <a:gd name="T93" fmla="*/ 491 h 1039"/>
                <a:gd name="T94" fmla="*/ 523 w 958"/>
                <a:gd name="T95" fmla="*/ 391 h 1039"/>
                <a:gd name="T96" fmla="*/ 562 w 958"/>
                <a:gd name="T97" fmla="*/ 366 h 1039"/>
                <a:gd name="T98" fmla="*/ 693 w 958"/>
                <a:gd name="T99" fmla="*/ 418 h 1039"/>
                <a:gd name="T100" fmla="*/ 789 w 958"/>
                <a:gd name="T101" fmla="*/ 462 h 1039"/>
                <a:gd name="T102" fmla="*/ 877 w 958"/>
                <a:gd name="T103" fmla="*/ 504 h 1039"/>
                <a:gd name="T104" fmla="*/ 958 w 958"/>
                <a:gd name="T105" fmla="*/ 557 h 1039"/>
                <a:gd name="T106" fmla="*/ 822 w 958"/>
                <a:gd name="T107" fmla="*/ 595 h 1039"/>
                <a:gd name="T108" fmla="*/ 574 w 958"/>
                <a:gd name="T109" fmla="*/ 641 h 1039"/>
                <a:gd name="T110" fmla="*/ 511 w 958"/>
                <a:gd name="T111" fmla="*/ 875 h 1039"/>
                <a:gd name="T112" fmla="*/ 473 w 958"/>
                <a:gd name="T113" fmla="*/ 1010 h 1039"/>
                <a:gd name="T114" fmla="*/ 427 w 958"/>
                <a:gd name="T115" fmla="*/ 1039 h 1039"/>
                <a:gd name="T116" fmla="*/ 389 w 958"/>
                <a:gd name="T117" fmla="*/ 893 h 1039"/>
                <a:gd name="T118" fmla="*/ 347 w 958"/>
                <a:gd name="T119" fmla="*/ 697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8" h="1039">
                  <a:moveTo>
                    <a:pt x="347" y="697"/>
                  </a:moveTo>
                  <a:lnTo>
                    <a:pt x="308" y="717"/>
                  </a:lnTo>
                  <a:lnTo>
                    <a:pt x="267" y="736"/>
                  </a:lnTo>
                  <a:lnTo>
                    <a:pt x="228" y="758"/>
                  </a:lnTo>
                  <a:lnTo>
                    <a:pt x="187" y="779"/>
                  </a:lnTo>
                  <a:lnTo>
                    <a:pt x="145" y="797"/>
                  </a:lnTo>
                  <a:lnTo>
                    <a:pt x="101" y="808"/>
                  </a:lnTo>
                  <a:lnTo>
                    <a:pt x="62" y="798"/>
                  </a:lnTo>
                  <a:lnTo>
                    <a:pt x="56" y="760"/>
                  </a:lnTo>
                  <a:lnTo>
                    <a:pt x="62" y="733"/>
                  </a:lnTo>
                  <a:lnTo>
                    <a:pt x="74" y="703"/>
                  </a:lnTo>
                  <a:lnTo>
                    <a:pt x="89" y="670"/>
                  </a:lnTo>
                  <a:lnTo>
                    <a:pt x="107" y="636"/>
                  </a:lnTo>
                  <a:lnTo>
                    <a:pt x="127" y="600"/>
                  </a:lnTo>
                  <a:lnTo>
                    <a:pt x="149" y="565"/>
                  </a:lnTo>
                  <a:lnTo>
                    <a:pt x="169" y="532"/>
                  </a:lnTo>
                  <a:lnTo>
                    <a:pt x="188" y="501"/>
                  </a:lnTo>
                  <a:lnTo>
                    <a:pt x="204" y="474"/>
                  </a:lnTo>
                  <a:lnTo>
                    <a:pt x="217" y="453"/>
                  </a:lnTo>
                  <a:lnTo>
                    <a:pt x="228" y="427"/>
                  </a:lnTo>
                  <a:lnTo>
                    <a:pt x="198" y="400"/>
                  </a:lnTo>
                  <a:lnTo>
                    <a:pt x="177" y="378"/>
                  </a:lnTo>
                  <a:lnTo>
                    <a:pt x="153" y="351"/>
                  </a:lnTo>
                  <a:lnTo>
                    <a:pt x="129" y="320"/>
                  </a:lnTo>
                  <a:lnTo>
                    <a:pt x="105" y="285"/>
                  </a:lnTo>
                  <a:lnTo>
                    <a:pt x="80" y="250"/>
                  </a:lnTo>
                  <a:lnTo>
                    <a:pt x="57" y="214"/>
                  </a:lnTo>
                  <a:lnTo>
                    <a:pt x="37" y="178"/>
                  </a:lnTo>
                  <a:lnTo>
                    <a:pt x="19" y="145"/>
                  </a:lnTo>
                  <a:lnTo>
                    <a:pt x="0" y="88"/>
                  </a:lnTo>
                  <a:lnTo>
                    <a:pt x="6" y="51"/>
                  </a:lnTo>
                  <a:lnTo>
                    <a:pt x="20" y="43"/>
                  </a:lnTo>
                  <a:lnTo>
                    <a:pt x="44" y="43"/>
                  </a:lnTo>
                  <a:lnTo>
                    <a:pt x="109" y="67"/>
                  </a:lnTo>
                  <a:lnTo>
                    <a:pt x="156" y="88"/>
                  </a:lnTo>
                  <a:lnTo>
                    <a:pt x="207" y="114"/>
                  </a:lnTo>
                  <a:lnTo>
                    <a:pt x="233" y="127"/>
                  </a:lnTo>
                  <a:lnTo>
                    <a:pt x="259" y="140"/>
                  </a:lnTo>
                  <a:lnTo>
                    <a:pt x="284" y="155"/>
                  </a:lnTo>
                  <a:lnTo>
                    <a:pt x="309" y="168"/>
                  </a:lnTo>
                  <a:lnTo>
                    <a:pt x="354" y="193"/>
                  </a:lnTo>
                  <a:lnTo>
                    <a:pt x="391" y="213"/>
                  </a:lnTo>
                  <a:lnTo>
                    <a:pt x="400" y="201"/>
                  </a:lnTo>
                  <a:lnTo>
                    <a:pt x="420" y="185"/>
                  </a:lnTo>
                  <a:lnTo>
                    <a:pt x="447" y="165"/>
                  </a:lnTo>
                  <a:lnTo>
                    <a:pt x="479" y="145"/>
                  </a:lnTo>
                  <a:lnTo>
                    <a:pt x="517" y="123"/>
                  </a:lnTo>
                  <a:lnTo>
                    <a:pt x="557" y="100"/>
                  </a:lnTo>
                  <a:lnTo>
                    <a:pt x="599" y="77"/>
                  </a:lnTo>
                  <a:lnTo>
                    <a:pt x="642" y="56"/>
                  </a:lnTo>
                  <a:lnTo>
                    <a:pt x="681" y="37"/>
                  </a:lnTo>
                  <a:lnTo>
                    <a:pt x="719" y="20"/>
                  </a:lnTo>
                  <a:lnTo>
                    <a:pt x="752" y="9"/>
                  </a:lnTo>
                  <a:lnTo>
                    <a:pt x="778" y="0"/>
                  </a:lnTo>
                  <a:lnTo>
                    <a:pt x="807" y="0"/>
                  </a:lnTo>
                  <a:lnTo>
                    <a:pt x="807" y="11"/>
                  </a:lnTo>
                  <a:lnTo>
                    <a:pt x="794" y="29"/>
                  </a:lnTo>
                  <a:lnTo>
                    <a:pt x="765" y="64"/>
                  </a:lnTo>
                  <a:lnTo>
                    <a:pt x="751" y="82"/>
                  </a:lnTo>
                  <a:lnTo>
                    <a:pt x="737" y="102"/>
                  </a:lnTo>
                  <a:lnTo>
                    <a:pt x="724" y="121"/>
                  </a:lnTo>
                  <a:lnTo>
                    <a:pt x="710" y="142"/>
                  </a:lnTo>
                  <a:lnTo>
                    <a:pt x="696" y="162"/>
                  </a:lnTo>
                  <a:lnTo>
                    <a:pt x="682" y="182"/>
                  </a:lnTo>
                  <a:lnTo>
                    <a:pt x="669" y="202"/>
                  </a:lnTo>
                  <a:lnTo>
                    <a:pt x="655" y="222"/>
                  </a:lnTo>
                  <a:lnTo>
                    <a:pt x="641" y="241"/>
                  </a:lnTo>
                  <a:lnTo>
                    <a:pt x="626" y="260"/>
                  </a:lnTo>
                  <a:lnTo>
                    <a:pt x="612" y="278"/>
                  </a:lnTo>
                  <a:lnTo>
                    <a:pt x="598" y="295"/>
                  </a:lnTo>
                  <a:lnTo>
                    <a:pt x="568" y="326"/>
                  </a:lnTo>
                  <a:lnTo>
                    <a:pt x="543" y="339"/>
                  </a:lnTo>
                  <a:lnTo>
                    <a:pt x="524" y="333"/>
                  </a:lnTo>
                  <a:lnTo>
                    <a:pt x="515" y="315"/>
                  </a:lnTo>
                  <a:lnTo>
                    <a:pt x="518" y="294"/>
                  </a:lnTo>
                  <a:lnTo>
                    <a:pt x="538" y="269"/>
                  </a:lnTo>
                  <a:lnTo>
                    <a:pt x="560" y="244"/>
                  </a:lnTo>
                  <a:lnTo>
                    <a:pt x="586" y="209"/>
                  </a:lnTo>
                  <a:lnTo>
                    <a:pt x="613" y="174"/>
                  </a:lnTo>
                  <a:lnTo>
                    <a:pt x="641" y="139"/>
                  </a:lnTo>
                  <a:lnTo>
                    <a:pt x="669" y="105"/>
                  </a:lnTo>
                  <a:lnTo>
                    <a:pt x="642" y="118"/>
                  </a:lnTo>
                  <a:lnTo>
                    <a:pt x="610" y="132"/>
                  </a:lnTo>
                  <a:lnTo>
                    <a:pt x="574" y="146"/>
                  </a:lnTo>
                  <a:lnTo>
                    <a:pt x="538" y="163"/>
                  </a:lnTo>
                  <a:lnTo>
                    <a:pt x="505" y="181"/>
                  </a:lnTo>
                  <a:lnTo>
                    <a:pt x="477" y="201"/>
                  </a:lnTo>
                  <a:lnTo>
                    <a:pt x="444" y="250"/>
                  </a:lnTo>
                  <a:lnTo>
                    <a:pt x="434" y="282"/>
                  </a:lnTo>
                  <a:lnTo>
                    <a:pt x="402" y="280"/>
                  </a:lnTo>
                  <a:lnTo>
                    <a:pt x="347" y="256"/>
                  </a:lnTo>
                  <a:lnTo>
                    <a:pt x="303" y="234"/>
                  </a:lnTo>
                  <a:lnTo>
                    <a:pt x="267" y="215"/>
                  </a:lnTo>
                  <a:lnTo>
                    <a:pt x="236" y="197"/>
                  </a:lnTo>
                  <a:lnTo>
                    <a:pt x="204" y="180"/>
                  </a:lnTo>
                  <a:lnTo>
                    <a:pt x="169" y="159"/>
                  </a:lnTo>
                  <a:lnTo>
                    <a:pt x="124" y="137"/>
                  </a:lnTo>
                  <a:lnTo>
                    <a:pt x="96" y="124"/>
                  </a:lnTo>
                  <a:lnTo>
                    <a:pt x="66" y="109"/>
                  </a:lnTo>
                  <a:lnTo>
                    <a:pt x="82" y="140"/>
                  </a:lnTo>
                  <a:lnTo>
                    <a:pt x="95" y="161"/>
                  </a:lnTo>
                  <a:lnTo>
                    <a:pt x="109" y="181"/>
                  </a:lnTo>
                  <a:lnTo>
                    <a:pt x="126" y="203"/>
                  </a:lnTo>
                  <a:lnTo>
                    <a:pt x="144" y="226"/>
                  </a:lnTo>
                  <a:lnTo>
                    <a:pt x="162" y="250"/>
                  </a:lnTo>
                  <a:lnTo>
                    <a:pt x="181" y="273"/>
                  </a:lnTo>
                  <a:lnTo>
                    <a:pt x="198" y="297"/>
                  </a:lnTo>
                  <a:lnTo>
                    <a:pt x="216" y="320"/>
                  </a:lnTo>
                  <a:lnTo>
                    <a:pt x="233" y="341"/>
                  </a:lnTo>
                  <a:lnTo>
                    <a:pt x="248" y="361"/>
                  </a:lnTo>
                  <a:lnTo>
                    <a:pt x="282" y="418"/>
                  </a:lnTo>
                  <a:lnTo>
                    <a:pt x="280" y="450"/>
                  </a:lnTo>
                  <a:lnTo>
                    <a:pt x="271" y="486"/>
                  </a:lnTo>
                  <a:lnTo>
                    <a:pt x="254" y="526"/>
                  </a:lnTo>
                  <a:lnTo>
                    <a:pt x="233" y="567"/>
                  </a:lnTo>
                  <a:lnTo>
                    <a:pt x="209" y="608"/>
                  </a:lnTo>
                  <a:lnTo>
                    <a:pt x="187" y="647"/>
                  </a:lnTo>
                  <a:lnTo>
                    <a:pt x="166" y="683"/>
                  </a:lnTo>
                  <a:lnTo>
                    <a:pt x="152" y="715"/>
                  </a:lnTo>
                  <a:lnTo>
                    <a:pt x="197" y="697"/>
                  </a:lnTo>
                  <a:lnTo>
                    <a:pt x="236" y="678"/>
                  </a:lnTo>
                  <a:lnTo>
                    <a:pt x="270" y="658"/>
                  </a:lnTo>
                  <a:lnTo>
                    <a:pt x="297" y="639"/>
                  </a:lnTo>
                  <a:lnTo>
                    <a:pt x="320" y="620"/>
                  </a:lnTo>
                  <a:lnTo>
                    <a:pt x="337" y="602"/>
                  </a:lnTo>
                  <a:lnTo>
                    <a:pt x="364" y="576"/>
                  </a:lnTo>
                  <a:lnTo>
                    <a:pt x="381" y="567"/>
                  </a:lnTo>
                  <a:lnTo>
                    <a:pt x="395" y="579"/>
                  </a:lnTo>
                  <a:lnTo>
                    <a:pt x="427" y="698"/>
                  </a:lnTo>
                  <a:lnTo>
                    <a:pt x="454" y="804"/>
                  </a:lnTo>
                  <a:lnTo>
                    <a:pt x="469" y="748"/>
                  </a:lnTo>
                  <a:lnTo>
                    <a:pt x="485" y="702"/>
                  </a:lnTo>
                  <a:lnTo>
                    <a:pt x="499" y="663"/>
                  </a:lnTo>
                  <a:lnTo>
                    <a:pt x="515" y="633"/>
                  </a:lnTo>
                  <a:lnTo>
                    <a:pt x="530" y="608"/>
                  </a:lnTo>
                  <a:lnTo>
                    <a:pt x="548" y="590"/>
                  </a:lnTo>
                  <a:lnTo>
                    <a:pt x="566" y="577"/>
                  </a:lnTo>
                  <a:lnTo>
                    <a:pt x="586" y="569"/>
                  </a:lnTo>
                  <a:lnTo>
                    <a:pt x="694" y="558"/>
                  </a:lnTo>
                  <a:lnTo>
                    <a:pt x="863" y="548"/>
                  </a:lnTo>
                  <a:lnTo>
                    <a:pt x="724" y="491"/>
                  </a:lnTo>
                  <a:lnTo>
                    <a:pt x="540" y="415"/>
                  </a:lnTo>
                  <a:lnTo>
                    <a:pt x="525" y="400"/>
                  </a:lnTo>
                  <a:lnTo>
                    <a:pt x="523" y="391"/>
                  </a:lnTo>
                  <a:lnTo>
                    <a:pt x="525" y="383"/>
                  </a:lnTo>
                  <a:lnTo>
                    <a:pt x="537" y="368"/>
                  </a:lnTo>
                  <a:lnTo>
                    <a:pt x="562" y="366"/>
                  </a:lnTo>
                  <a:lnTo>
                    <a:pt x="589" y="375"/>
                  </a:lnTo>
                  <a:lnTo>
                    <a:pt x="636" y="394"/>
                  </a:lnTo>
                  <a:lnTo>
                    <a:pt x="693" y="418"/>
                  </a:lnTo>
                  <a:lnTo>
                    <a:pt x="725" y="432"/>
                  </a:lnTo>
                  <a:lnTo>
                    <a:pt x="757" y="447"/>
                  </a:lnTo>
                  <a:lnTo>
                    <a:pt x="789" y="462"/>
                  </a:lnTo>
                  <a:lnTo>
                    <a:pt x="820" y="476"/>
                  </a:lnTo>
                  <a:lnTo>
                    <a:pt x="850" y="489"/>
                  </a:lnTo>
                  <a:lnTo>
                    <a:pt x="877" y="504"/>
                  </a:lnTo>
                  <a:lnTo>
                    <a:pt x="923" y="526"/>
                  </a:lnTo>
                  <a:lnTo>
                    <a:pt x="951" y="541"/>
                  </a:lnTo>
                  <a:lnTo>
                    <a:pt x="958" y="557"/>
                  </a:lnTo>
                  <a:lnTo>
                    <a:pt x="937" y="570"/>
                  </a:lnTo>
                  <a:lnTo>
                    <a:pt x="887" y="584"/>
                  </a:lnTo>
                  <a:lnTo>
                    <a:pt x="822" y="595"/>
                  </a:lnTo>
                  <a:lnTo>
                    <a:pt x="720" y="611"/>
                  </a:lnTo>
                  <a:lnTo>
                    <a:pt x="624" y="628"/>
                  </a:lnTo>
                  <a:lnTo>
                    <a:pt x="574" y="641"/>
                  </a:lnTo>
                  <a:lnTo>
                    <a:pt x="547" y="704"/>
                  </a:lnTo>
                  <a:lnTo>
                    <a:pt x="523" y="816"/>
                  </a:lnTo>
                  <a:lnTo>
                    <a:pt x="511" y="875"/>
                  </a:lnTo>
                  <a:lnTo>
                    <a:pt x="499" y="931"/>
                  </a:lnTo>
                  <a:lnTo>
                    <a:pt x="487" y="978"/>
                  </a:lnTo>
                  <a:lnTo>
                    <a:pt x="473" y="1010"/>
                  </a:lnTo>
                  <a:lnTo>
                    <a:pt x="462" y="1025"/>
                  </a:lnTo>
                  <a:lnTo>
                    <a:pt x="450" y="1035"/>
                  </a:lnTo>
                  <a:lnTo>
                    <a:pt x="427" y="1039"/>
                  </a:lnTo>
                  <a:lnTo>
                    <a:pt x="408" y="1025"/>
                  </a:lnTo>
                  <a:lnTo>
                    <a:pt x="398" y="993"/>
                  </a:lnTo>
                  <a:lnTo>
                    <a:pt x="389" y="893"/>
                  </a:lnTo>
                  <a:lnTo>
                    <a:pt x="381" y="846"/>
                  </a:lnTo>
                  <a:lnTo>
                    <a:pt x="370" y="795"/>
                  </a:lnTo>
                  <a:lnTo>
                    <a:pt x="347" y="697"/>
                  </a:lnTo>
                  <a:lnTo>
                    <a:pt x="347" y="6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07" name="Group 55"/>
          <p:cNvGrpSpPr>
            <a:grpSpLocks/>
          </p:cNvGrpSpPr>
          <p:nvPr/>
        </p:nvGrpSpPr>
        <p:grpSpPr bwMode="auto">
          <a:xfrm>
            <a:off x="6864350" y="464344"/>
            <a:ext cx="222250" cy="145256"/>
            <a:chOff x="4756" y="2854"/>
            <a:chExt cx="259" cy="226"/>
          </a:xfrm>
        </p:grpSpPr>
        <p:sp>
          <p:nvSpPr>
            <p:cNvPr id="74808" name="Freeform 56"/>
            <p:cNvSpPr>
              <a:spLocks/>
            </p:cNvSpPr>
            <p:nvPr/>
          </p:nvSpPr>
          <p:spPr bwMode="auto">
            <a:xfrm>
              <a:off x="4781" y="2854"/>
              <a:ext cx="208" cy="210"/>
            </a:xfrm>
            <a:custGeom>
              <a:avLst/>
              <a:gdLst>
                <a:gd name="T0" fmla="*/ 318 w 1042"/>
                <a:gd name="T1" fmla="*/ 468 h 1050"/>
                <a:gd name="T2" fmla="*/ 392 w 1042"/>
                <a:gd name="T3" fmla="*/ 395 h 1050"/>
                <a:gd name="T4" fmla="*/ 457 w 1042"/>
                <a:gd name="T5" fmla="*/ 332 h 1050"/>
                <a:gd name="T6" fmla="*/ 526 w 1042"/>
                <a:gd name="T7" fmla="*/ 268 h 1050"/>
                <a:gd name="T8" fmla="*/ 599 w 1042"/>
                <a:gd name="T9" fmla="*/ 204 h 1050"/>
                <a:gd name="T10" fmla="*/ 670 w 1042"/>
                <a:gd name="T11" fmla="*/ 144 h 1050"/>
                <a:gd name="T12" fmla="*/ 740 w 1042"/>
                <a:gd name="T13" fmla="*/ 89 h 1050"/>
                <a:gd name="T14" fmla="*/ 803 w 1042"/>
                <a:gd name="T15" fmla="*/ 45 h 1050"/>
                <a:gd name="T16" fmla="*/ 905 w 1042"/>
                <a:gd name="T17" fmla="*/ 0 h 1050"/>
                <a:gd name="T18" fmla="*/ 1015 w 1042"/>
                <a:gd name="T19" fmla="*/ 65 h 1050"/>
                <a:gd name="T20" fmla="*/ 988 w 1042"/>
                <a:gd name="T21" fmla="*/ 152 h 1050"/>
                <a:gd name="T22" fmla="*/ 949 w 1042"/>
                <a:gd name="T23" fmla="*/ 235 h 1050"/>
                <a:gd name="T24" fmla="*/ 902 w 1042"/>
                <a:gd name="T25" fmla="*/ 317 h 1050"/>
                <a:gd name="T26" fmla="*/ 851 w 1042"/>
                <a:gd name="T27" fmla="*/ 397 h 1050"/>
                <a:gd name="T28" fmla="*/ 796 w 1042"/>
                <a:gd name="T29" fmla="*/ 474 h 1050"/>
                <a:gd name="T30" fmla="*/ 740 w 1042"/>
                <a:gd name="T31" fmla="*/ 545 h 1050"/>
                <a:gd name="T32" fmla="*/ 858 w 1042"/>
                <a:gd name="T33" fmla="*/ 473 h 1050"/>
                <a:gd name="T34" fmla="*/ 961 w 1042"/>
                <a:gd name="T35" fmla="*/ 430 h 1050"/>
                <a:gd name="T36" fmla="*/ 1042 w 1042"/>
                <a:gd name="T37" fmla="*/ 527 h 1050"/>
                <a:gd name="T38" fmla="*/ 1023 w 1042"/>
                <a:gd name="T39" fmla="*/ 707 h 1050"/>
                <a:gd name="T40" fmla="*/ 978 w 1042"/>
                <a:gd name="T41" fmla="*/ 805 h 1050"/>
                <a:gd name="T42" fmla="*/ 914 w 1042"/>
                <a:gd name="T43" fmla="*/ 886 h 1050"/>
                <a:gd name="T44" fmla="*/ 860 w 1042"/>
                <a:gd name="T45" fmla="*/ 951 h 1050"/>
                <a:gd name="T46" fmla="*/ 796 w 1042"/>
                <a:gd name="T47" fmla="*/ 1018 h 1050"/>
                <a:gd name="T48" fmla="*/ 713 w 1042"/>
                <a:gd name="T49" fmla="*/ 1049 h 1050"/>
                <a:gd name="T50" fmla="*/ 713 w 1042"/>
                <a:gd name="T51" fmla="*/ 911 h 1050"/>
                <a:gd name="T52" fmla="*/ 752 w 1042"/>
                <a:gd name="T53" fmla="*/ 803 h 1050"/>
                <a:gd name="T54" fmla="*/ 763 w 1042"/>
                <a:gd name="T55" fmla="*/ 766 h 1050"/>
                <a:gd name="T56" fmla="*/ 695 w 1042"/>
                <a:gd name="T57" fmla="*/ 823 h 1050"/>
                <a:gd name="T58" fmla="*/ 627 w 1042"/>
                <a:gd name="T59" fmla="*/ 883 h 1050"/>
                <a:gd name="T60" fmla="*/ 558 w 1042"/>
                <a:gd name="T61" fmla="*/ 939 h 1050"/>
                <a:gd name="T62" fmla="*/ 483 w 1042"/>
                <a:gd name="T63" fmla="*/ 987 h 1050"/>
                <a:gd name="T64" fmla="*/ 347 w 1042"/>
                <a:gd name="T65" fmla="*/ 1032 h 1050"/>
                <a:gd name="T66" fmla="*/ 269 w 1042"/>
                <a:gd name="T67" fmla="*/ 990 h 1050"/>
                <a:gd name="T68" fmla="*/ 293 w 1042"/>
                <a:gd name="T69" fmla="*/ 872 h 1050"/>
                <a:gd name="T70" fmla="*/ 343 w 1042"/>
                <a:gd name="T71" fmla="*/ 771 h 1050"/>
                <a:gd name="T72" fmla="*/ 388 w 1042"/>
                <a:gd name="T73" fmla="*/ 693 h 1050"/>
                <a:gd name="T74" fmla="*/ 436 w 1042"/>
                <a:gd name="T75" fmla="*/ 621 h 1050"/>
                <a:gd name="T76" fmla="*/ 480 w 1042"/>
                <a:gd name="T77" fmla="*/ 559 h 1050"/>
                <a:gd name="T78" fmla="*/ 527 w 1042"/>
                <a:gd name="T79" fmla="*/ 495 h 1050"/>
                <a:gd name="T80" fmla="*/ 457 w 1042"/>
                <a:gd name="T81" fmla="*/ 559 h 1050"/>
                <a:gd name="T82" fmla="*/ 383 w 1042"/>
                <a:gd name="T83" fmla="*/ 628 h 1050"/>
                <a:gd name="T84" fmla="*/ 305 w 1042"/>
                <a:gd name="T85" fmla="*/ 695 h 1050"/>
                <a:gd name="T86" fmla="*/ 222 w 1042"/>
                <a:gd name="T87" fmla="*/ 753 h 1050"/>
                <a:gd name="T88" fmla="*/ 135 w 1042"/>
                <a:gd name="T89" fmla="*/ 794 h 1050"/>
                <a:gd name="T90" fmla="*/ 13 w 1042"/>
                <a:gd name="T91" fmla="*/ 791 h 1050"/>
                <a:gd name="T92" fmla="*/ 21 w 1042"/>
                <a:gd name="T93" fmla="*/ 676 h 1050"/>
                <a:gd name="T94" fmla="*/ 76 w 1042"/>
                <a:gd name="T95" fmla="*/ 584 h 1050"/>
                <a:gd name="T96" fmla="*/ 123 w 1042"/>
                <a:gd name="T97" fmla="*/ 511 h 1050"/>
                <a:gd name="T98" fmla="*/ 179 w 1042"/>
                <a:gd name="T99" fmla="*/ 429 h 1050"/>
                <a:gd name="T100" fmla="*/ 238 w 1042"/>
                <a:gd name="T101" fmla="*/ 343 h 1050"/>
                <a:gd name="T102" fmla="*/ 299 w 1042"/>
                <a:gd name="T103" fmla="*/ 258 h 1050"/>
                <a:gd name="T104" fmla="*/ 357 w 1042"/>
                <a:gd name="T105" fmla="*/ 179 h 1050"/>
                <a:gd name="T106" fmla="*/ 410 w 1042"/>
                <a:gd name="T107" fmla="*/ 112 h 1050"/>
                <a:gd name="T108" fmla="*/ 475 w 1042"/>
                <a:gd name="T109" fmla="*/ 36 h 1050"/>
                <a:gd name="T110" fmla="*/ 525 w 1042"/>
                <a:gd name="T111" fmla="*/ 44 h 1050"/>
                <a:gd name="T112" fmla="*/ 487 w 1042"/>
                <a:gd name="T113" fmla="*/ 126 h 1050"/>
                <a:gd name="T114" fmla="*/ 429 w 1042"/>
                <a:gd name="T115" fmla="*/ 230 h 1050"/>
                <a:gd name="T116" fmla="*/ 362 w 1042"/>
                <a:gd name="T117" fmla="*/ 346 h 1050"/>
                <a:gd name="T118" fmla="*/ 301 w 1042"/>
                <a:gd name="T119" fmla="*/ 450 h 1050"/>
                <a:gd name="T120" fmla="*/ 263 w 1042"/>
                <a:gd name="T121" fmla="*/ 52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2" h="1050">
                  <a:moveTo>
                    <a:pt x="263" y="521"/>
                  </a:moveTo>
                  <a:lnTo>
                    <a:pt x="288" y="498"/>
                  </a:lnTo>
                  <a:lnTo>
                    <a:pt x="318" y="468"/>
                  </a:lnTo>
                  <a:lnTo>
                    <a:pt x="354" y="433"/>
                  </a:lnTo>
                  <a:lnTo>
                    <a:pt x="373" y="414"/>
                  </a:lnTo>
                  <a:lnTo>
                    <a:pt x="392" y="395"/>
                  </a:lnTo>
                  <a:lnTo>
                    <a:pt x="413" y="375"/>
                  </a:lnTo>
                  <a:lnTo>
                    <a:pt x="435" y="354"/>
                  </a:lnTo>
                  <a:lnTo>
                    <a:pt x="457" y="332"/>
                  </a:lnTo>
                  <a:lnTo>
                    <a:pt x="480" y="311"/>
                  </a:lnTo>
                  <a:lnTo>
                    <a:pt x="502" y="290"/>
                  </a:lnTo>
                  <a:lnTo>
                    <a:pt x="526" y="268"/>
                  </a:lnTo>
                  <a:lnTo>
                    <a:pt x="551" y="247"/>
                  </a:lnTo>
                  <a:lnTo>
                    <a:pt x="575" y="226"/>
                  </a:lnTo>
                  <a:lnTo>
                    <a:pt x="599" y="204"/>
                  </a:lnTo>
                  <a:lnTo>
                    <a:pt x="622" y="183"/>
                  </a:lnTo>
                  <a:lnTo>
                    <a:pt x="646" y="163"/>
                  </a:lnTo>
                  <a:lnTo>
                    <a:pt x="670" y="144"/>
                  </a:lnTo>
                  <a:lnTo>
                    <a:pt x="694" y="125"/>
                  </a:lnTo>
                  <a:lnTo>
                    <a:pt x="717" y="107"/>
                  </a:lnTo>
                  <a:lnTo>
                    <a:pt x="740" y="89"/>
                  </a:lnTo>
                  <a:lnTo>
                    <a:pt x="761" y="74"/>
                  </a:lnTo>
                  <a:lnTo>
                    <a:pt x="783" y="59"/>
                  </a:lnTo>
                  <a:lnTo>
                    <a:pt x="803" y="45"/>
                  </a:lnTo>
                  <a:lnTo>
                    <a:pt x="842" y="23"/>
                  </a:lnTo>
                  <a:lnTo>
                    <a:pt x="876" y="7"/>
                  </a:lnTo>
                  <a:lnTo>
                    <a:pt x="905" y="0"/>
                  </a:lnTo>
                  <a:lnTo>
                    <a:pt x="967" y="1"/>
                  </a:lnTo>
                  <a:lnTo>
                    <a:pt x="1003" y="23"/>
                  </a:lnTo>
                  <a:lnTo>
                    <a:pt x="1015" y="65"/>
                  </a:lnTo>
                  <a:lnTo>
                    <a:pt x="1011" y="93"/>
                  </a:lnTo>
                  <a:lnTo>
                    <a:pt x="1000" y="125"/>
                  </a:lnTo>
                  <a:lnTo>
                    <a:pt x="988" y="152"/>
                  </a:lnTo>
                  <a:lnTo>
                    <a:pt x="977" y="179"/>
                  </a:lnTo>
                  <a:lnTo>
                    <a:pt x="962" y="207"/>
                  </a:lnTo>
                  <a:lnTo>
                    <a:pt x="949" y="235"/>
                  </a:lnTo>
                  <a:lnTo>
                    <a:pt x="934" y="262"/>
                  </a:lnTo>
                  <a:lnTo>
                    <a:pt x="918" y="290"/>
                  </a:lnTo>
                  <a:lnTo>
                    <a:pt x="902" y="317"/>
                  </a:lnTo>
                  <a:lnTo>
                    <a:pt x="885" y="344"/>
                  </a:lnTo>
                  <a:lnTo>
                    <a:pt x="867" y="370"/>
                  </a:lnTo>
                  <a:lnTo>
                    <a:pt x="851" y="397"/>
                  </a:lnTo>
                  <a:lnTo>
                    <a:pt x="833" y="423"/>
                  </a:lnTo>
                  <a:lnTo>
                    <a:pt x="814" y="449"/>
                  </a:lnTo>
                  <a:lnTo>
                    <a:pt x="796" y="474"/>
                  </a:lnTo>
                  <a:lnTo>
                    <a:pt x="777" y="498"/>
                  </a:lnTo>
                  <a:lnTo>
                    <a:pt x="759" y="522"/>
                  </a:lnTo>
                  <a:lnTo>
                    <a:pt x="740" y="545"/>
                  </a:lnTo>
                  <a:lnTo>
                    <a:pt x="779" y="521"/>
                  </a:lnTo>
                  <a:lnTo>
                    <a:pt x="818" y="496"/>
                  </a:lnTo>
                  <a:lnTo>
                    <a:pt x="858" y="473"/>
                  </a:lnTo>
                  <a:lnTo>
                    <a:pt x="899" y="450"/>
                  </a:lnTo>
                  <a:lnTo>
                    <a:pt x="933" y="436"/>
                  </a:lnTo>
                  <a:lnTo>
                    <a:pt x="961" y="430"/>
                  </a:lnTo>
                  <a:lnTo>
                    <a:pt x="1004" y="442"/>
                  </a:lnTo>
                  <a:lnTo>
                    <a:pt x="1030" y="476"/>
                  </a:lnTo>
                  <a:lnTo>
                    <a:pt x="1042" y="527"/>
                  </a:lnTo>
                  <a:lnTo>
                    <a:pt x="1042" y="588"/>
                  </a:lnTo>
                  <a:lnTo>
                    <a:pt x="1035" y="650"/>
                  </a:lnTo>
                  <a:lnTo>
                    <a:pt x="1023" y="707"/>
                  </a:lnTo>
                  <a:lnTo>
                    <a:pt x="1009" y="750"/>
                  </a:lnTo>
                  <a:lnTo>
                    <a:pt x="990" y="787"/>
                  </a:lnTo>
                  <a:lnTo>
                    <a:pt x="978" y="805"/>
                  </a:lnTo>
                  <a:lnTo>
                    <a:pt x="966" y="822"/>
                  </a:lnTo>
                  <a:lnTo>
                    <a:pt x="940" y="854"/>
                  </a:lnTo>
                  <a:lnTo>
                    <a:pt x="914" y="886"/>
                  </a:lnTo>
                  <a:lnTo>
                    <a:pt x="899" y="904"/>
                  </a:lnTo>
                  <a:lnTo>
                    <a:pt x="885" y="921"/>
                  </a:lnTo>
                  <a:lnTo>
                    <a:pt x="860" y="951"/>
                  </a:lnTo>
                  <a:lnTo>
                    <a:pt x="836" y="977"/>
                  </a:lnTo>
                  <a:lnTo>
                    <a:pt x="815" y="1000"/>
                  </a:lnTo>
                  <a:lnTo>
                    <a:pt x="796" y="1018"/>
                  </a:lnTo>
                  <a:lnTo>
                    <a:pt x="779" y="1032"/>
                  </a:lnTo>
                  <a:lnTo>
                    <a:pt x="750" y="1050"/>
                  </a:lnTo>
                  <a:lnTo>
                    <a:pt x="713" y="1049"/>
                  </a:lnTo>
                  <a:lnTo>
                    <a:pt x="700" y="1009"/>
                  </a:lnTo>
                  <a:lnTo>
                    <a:pt x="704" y="948"/>
                  </a:lnTo>
                  <a:lnTo>
                    <a:pt x="713" y="911"/>
                  </a:lnTo>
                  <a:lnTo>
                    <a:pt x="723" y="873"/>
                  </a:lnTo>
                  <a:lnTo>
                    <a:pt x="738" y="837"/>
                  </a:lnTo>
                  <a:lnTo>
                    <a:pt x="752" y="803"/>
                  </a:lnTo>
                  <a:lnTo>
                    <a:pt x="769" y="773"/>
                  </a:lnTo>
                  <a:lnTo>
                    <a:pt x="785" y="748"/>
                  </a:lnTo>
                  <a:lnTo>
                    <a:pt x="763" y="766"/>
                  </a:lnTo>
                  <a:lnTo>
                    <a:pt x="740" y="785"/>
                  </a:lnTo>
                  <a:lnTo>
                    <a:pt x="717" y="804"/>
                  </a:lnTo>
                  <a:lnTo>
                    <a:pt x="695" y="823"/>
                  </a:lnTo>
                  <a:lnTo>
                    <a:pt x="672" y="843"/>
                  </a:lnTo>
                  <a:lnTo>
                    <a:pt x="650" y="863"/>
                  </a:lnTo>
                  <a:lnTo>
                    <a:pt x="627" y="883"/>
                  </a:lnTo>
                  <a:lnTo>
                    <a:pt x="605" y="902"/>
                  </a:lnTo>
                  <a:lnTo>
                    <a:pt x="582" y="921"/>
                  </a:lnTo>
                  <a:lnTo>
                    <a:pt x="558" y="939"/>
                  </a:lnTo>
                  <a:lnTo>
                    <a:pt x="533" y="957"/>
                  </a:lnTo>
                  <a:lnTo>
                    <a:pt x="508" y="973"/>
                  </a:lnTo>
                  <a:lnTo>
                    <a:pt x="483" y="987"/>
                  </a:lnTo>
                  <a:lnTo>
                    <a:pt x="457" y="1001"/>
                  </a:lnTo>
                  <a:lnTo>
                    <a:pt x="402" y="1021"/>
                  </a:lnTo>
                  <a:lnTo>
                    <a:pt x="347" y="1032"/>
                  </a:lnTo>
                  <a:lnTo>
                    <a:pt x="307" y="1030"/>
                  </a:lnTo>
                  <a:lnTo>
                    <a:pt x="282" y="1015"/>
                  </a:lnTo>
                  <a:lnTo>
                    <a:pt x="269" y="990"/>
                  </a:lnTo>
                  <a:lnTo>
                    <a:pt x="268" y="957"/>
                  </a:lnTo>
                  <a:lnTo>
                    <a:pt x="276" y="917"/>
                  </a:lnTo>
                  <a:lnTo>
                    <a:pt x="293" y="872"/>
                  </a:lnTo>
                  <a:lnTo>
                    <a:pt x="316" y="822"/>
                  </a:lnTo>
                  <a:lnTo>
                    <a:pt x="329" y="797"/>
                  </a:lnTo>
                  <a:lnTo>
                    <a:pt x="343" y="771"/>
                  </a:lnTo>
                  <a:lnTo>
                    <a:pt x="357" y="745"/>
                  </a:lnTo>
                  <a:lnTo>
                    <a:pt x="373" y="720"/>
                  </a:lnTo>
                  <a:lnTo>
                    <a:pt x="388" y="693"/>
                  </a:lnTo>
                  <a:lnTo>
                    <a:pt x="405" y="669"/>
                  </a:lnTo>
                  <a:lnTo>
                    <a:pt x="420" y="645"/>
                  </a:lnTo>
                  <a:lnTo>
                    <a:pt x="436" y="621"/>
                  </a:lnTo>
                  <a:lnTo>
                    <a:pt x="451" y="600"/>
                  </a:lnTo>
                  <a:lnTo>
                    <a:pt x="465" y="578"/>
                  </a:lnTo>
                  <a:lnTo>
                    <a:pt x="480" y="559"/>
                  </a:lnTo>
                  <a:lnTo>
                    <a:pt x="492" y="543"/>
                  </a:lnTo>
                  <a:lnTo>
                    <a:pt x="513" y="514"/>
                  </a:lnTo>
                  <a:lnTo>
                    <a:pt x="527" y="495"/>
                  </a:lnTo>
                  <a:lnTo>
                    <a:pt x="505" y="515"/>
                  </a:lnTo>
                  <a:lnTo>
                    <a:pt x="481" y="538"/>
                  </a:lnTo>
                  <a:lnTo>
                    <a:pt x="457" y="559"/>
                  </a:lnTo>
                  <a:lnTo>
                    <a:pt x="433" y="582"/>
                  </a:lnTo>
                  <a:lnTo>
                    <a:pt x="408" y="606"/>
                  </a:lnTo>
                  <a:lnTo>
                    <a:pt x="383" y="628"/>
                  </a:lnTo>
                  <a:lnTo>
                    <a:pt x="357" y="651"/>
                  </a:lnTo>
                  <a:lnTo>
                    <a:pt x="331" y="673"/>
                  </a:lnTo>
                  <a:lnTo>
                    <a:pt x="305" y="695"/>
                  </a:lnTo>
                  <a:lnTo>
                    <a:pt x="278" y="716"/>
                  </a:lnTo>
                  <a:lnTo>
                    <a:pt x="250" y="735"/>
                  </a:lnTo>
                  <a:lnTo>
                    <a:pt x="222" y="753"/>
                  </a:lnTo>
                  <a:lnTo>
                    <a:pt x="194" y="768"/>
                  </a:lnTo>
                  <a:lnTo>
                    <a:pt x="165" y="783"/>
                  </a:lnTo>
                  <a:lnTo>
                    <a:pt x="135" y="794"/>
                  </a:lnTo>
                  <a:lnTo>
                    <a:pt x="105" y="803"/>
                  </a:lnTo>
                  <a:lnTo>
                    <a:pt x="48" y="807"/>
                  </a:lnTo>
                  <a:lnTo>
                    <a:pt x="13" y="791"/>
                  </a:lnTo>
                  <a:lnTo>
                    <a:pt x="0" y="752"/>
                  </a:lnTo>
                  <a:lnTo>
                    <a:pt x="11" y="697"/>
                  </a:lnTo>
                  <a:lnTo>
                    <a:pt x="21" y="676"/>
                  </a:lnTo>
                  <a:lnTo>
                    <a:pt x="38" y="645"/>
                  </a:lnTo>
                  <a:lnTo>
                    <a:pt x="61" y="607"/>
                  </a:lnTo>
                  <a:lnTo>
                    <a:pt x="76" y="584"/>
                  </a:lnTo>
                  <a:lnTo>
                    <a:pt x="90" y="560"/>
                  </a:lnTo>
                  <a:lnTo>
                    <a:pt x="106" y="537"/>
                  </a:lnTo>
                  <a:lnTo>
                    <a:pt x="123" y="511"/>
                  </a:lnTo>
                  <a:lnTo>
                    <a:pt x="141" y="483"/>
                  </a:lnTo>
                  <a:lnTo>
                    <a:pt x="160" y="456"/>
                  </a:lnTo>
                  <a:lnTo>
                    <a:pt x="179" y="429"/>
                  </a:lnTo>
                  <a:lnTo>
                    <a:pt x="198" y="400"/>
                  </a:lnTo>
                  <a:lnTo>
                    <a:pt x="218" y="372"/>
                  </a:lnTo>
                  <a:lnTo>
                    <a:pt x="238" y="343"/>
                  </a:lnTo>
                  <a:lnTo>
                    <a:pt x="259" y="315"/>
                  </a:lnTo>
                  <a:lnTo>
                    <a:pt x="279" y="286"/>
                  </a:lnTo>
                  <a:lnTo>
                    <a:pt x="299" y="258"/>
                  </a:lnTo>
                  <a:lnTo>
                    <a:pt x="319" y="232"/>
                  </a:lnTo>
                  <a:lnTo>
                    <a:pt x="338" y="204"/>
                  </a:lnTo>
                  <a:lnTo>
                    <a:pt x="357" y="179"/>
                  </a:lnTo>
                  <a:lnTo>
                    <a:pt x="375" y="156"/>
                  </a:lnTo>
                  <a:lnTo>
                    <a:pt x="393" y="133"/>
                  </a:lnTo>
                  <a:lnTo>
                    <a:pt x="410" y="112"/>
                  </a:lnTo>
                  <a:lnTo>
                    <a:pt x="425" y="93"/>
                  </a:lnTo>
                  <a:lnTo>
                    <a:pt x="452" y="59"/>
                  </a:lnTo>
                  <a:lnTo>
                    <a:pt x="475" y="36"/>
                  </a:lnTo>
                  <a:lnTo>
                    <a:pt x="490" y="21"/>
                  </a:lnTo>
                  <a:lnTo>
                    <a:pt x="519" y="14"/>
                  </a:lnTo>
                  <a:lnTo>
                    <a:pt x="525" y="44"/>
                  </a:lnTo>
                  <a:lnTo>
                    <a:pt x="513" y="74"/>
                  </a:lnTo>
                  <a:lnTo>
                    <a:pt x="501" y="97"/>
                  </a:lnTo>
                  <a:lnTo>
                    <a:pt x="487" y="126"/>
                  </a:lnTo>
                  <a:lnTo>
                    <a:pt x="469" y="158"/>
                  </a:lnTo>
                  <a:lnTo>
                    <a:pt x="450" y="194"/>
                  </a:lnTo>
                  <a:lnTo>
                    <a:pt x="429" y="230"/>
                  </a:lnTo>
                  <a:lnTo>
                    <a:pt x="407" y="268"/>
                  </a:lnTo>
                  <a:lnTo>
                    <a:pt x="385" y="308"/>
                  </a:lnTo>
                  <a:lnTo>
                    <a:pt x="362" y="346"/>
                  </a:lnTo>
                  <a:lnTo>
                    <a:pt x="341" y="384"/>
                  </a:lnTo>
                  <a:lnTo>
                    <a:pt x="320" y="418"/>
                  </a:lnTo>
                  <a:lnTo>
                    <a:pt x="301" y="450"/>
                  </a:lnTo>
                  <a:lnTo>
                    <a:pt x="286" y="480"/>
                  </a:lnTo>
                  <a:lnTo>
                    <a:pt x="263" y="521"/>
                  </a:lnTo>
                  <a:lnTo>
                    <a:pt x="263" y="5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09" name="Freeform 57"/>
            <p:cNvSpPr>
              <a:spLocks/>
            </p:cNvSpPr>
            <p:nvPr/>
          </p:nvSpPr>
          <p:spPr bwMode="auto">
            <a:xfrm>
              <a:off x="4756" y="2859"/>
              <a:ext cx="259" cy="221"/>
            </a:xfrm>
            <a:custGeom>
              <a:avLst/>
              <a:gdLst>
                <a:gd name="T0" fmla="*/ 345 w 1294"/>
                <a:gd name="T1" fmla="*/ 87 h 1105"/>
                <a:gd name="T2" fmla="*/ 388 w 1294"/>
                <a:gd name="T3" fmla="*/ 7 h 1105"/>
                <a:gd name="T4" fmla="*/ 495 w 1294"/>
                <a:gd name="T5" fmla="*/ 68 h 1105"/>
                <a:gd name="T6" fmla="*/ 563 w 1294"/>
                <a:gd name="T7" fmla="*/ 168 h 1105"/>
                <a:gd name="T8" fmla="*/ 637 w 1294"/>
                <a:gd name="T9" fmla="*/ 262 h 1105"/>
                <a:gd name="T10" fmla="*/ 688 w 1294"/>
                <a:gd name="T11" fmla="*/ 271 h 1105"/>
                <a:gd name="T12" fmla="*/ 774 w 1294"/>
                <a:gd name="T13" fmla="*/ 213 h 1105"/>
                <a:gd name="T14" fmla="*/ 885 w 1294"/>
                <a:gd name="T15" fmla="*/ 140 h 1105"/>
                <a:gd name="T16" fmla="*/ 1000 w 1294"/>
                <a:gd name="T17" fmla="*/ 68 h 1105"/>
                <a:gd name="T18" fmla="*/ 1105 w 1294"/>
                <a:gd name="T19" fmla="*/ 16 h 1105"/>
                <a:gd name="T20" fmla="*/ 1220 w 1294"/>
                <a:gd name="T21" fmla="*/ 15 h 1105"/>
                <a:gd name="T22" fmla="*/ 1188 w 1294"/>
                <a:gd name="T23" fmla="*/ 79 h 1105"/>
                <a:gd name="T24" fmla="*/ 1126 w 1294"/>
                <a:gd name="T25" fmla="*/ 160 h 1105"/>
                <a:gd name="T26" fmla="*/ 1060 w 1294"/>
                <a:gd name="T27" fmla="*/ 247 h 1105"/>
                <a:gd name="T28" fmla="*/ 1002 w 1294"/>
                <a:gd name="T29" fmla="*/ 338 h 1105"/>
                <a:gd name="T30" fmla="*/ 956 w 1294"/>
                <a:gd name="T31" fmla="*/ 501 h 1105"/>
                <a:gd name="T32" fmla="*/ 1010 w 1294"/>
                <a:gd name="T33" fmla="*/ 584 h 1105"/>
                <a:gd name="T34" fmla="*/ 1061 w 1294"/>
                <a:gd name="T35" fmla="*/ 628 h 1105"/>
                <a:gd name="T36" fmla="*/ 1114 w 1294"/>
                <a:gd name="T37" fmla="*/ 673 h 1105"/>
                <a:gd name="T38" fmla="*/ 1174 w 1294"/>
                <a:gd name="T39" fmla="*/ 725 h 1105"/>
                <a:gd name="T40" fmla="*/ 1242 w 1294"/>
                <a:gd name="T41" fmla="*/ 792 h 1105"/>
                <a:gd name="T42" fmla="*/ 1290 w 1294"/>
                <a:gd name="T43" fmla="*/ 883 h 1105"/>
                <a:gd name="T44" fmla="*/ 702 w 1294"/>
                <a:gd name="T45" fmla="*/ 780 h 1105"/>
                <a:gd name="T46" fmla="*/ 657 w 1294"/>
                <a:gd name="T47" fmla="*/ 893 h 1105"/>
                <a:gd name="T48" fmla="*/ 612 w 1294"/>
                <a:gd name="T49" fmla="*/ 991 h 1105"/>
                <a:gd name="T50" fmla="*/ 546 w 1294"/>
                <a:gd name="T51" fmla="*/ 1090 h 1105"/>
                <a:gd name="T52" fmla="*/ 473 w 1294"/>
                <a:gd name="T53" fmla="*/ 1053 h 1105"/>
                <a:gd name="T54" fmla="*/ 438 w 1294"/>
                <a:gd name="T55" fmla="*/ 749 h 1105"/>
                <a:gd name="T56" fmla="*/ 55 w 1294"/>
                <a:gd name="T57" fmla="*/ 716 h 1105"/>
                <a:gd name="T58" fmla="*/ 14 w 1294"/>
                <a:gd name="T59" fmla="*/ 627 h 1105"/>
                <a:gd name="T60" fmla="*/ 65 w 1294"/>
                <a:gd name="T61" fmla="*/ 577 h 1105"/>
                <a:gd name="T62" fmla="*/ 139 w 1294"/>
                <a:gd name="T63" fmla="*/ 520 h 1105"/>
                <a:gd name="T64" fmla="*/ 216 w 1294"/>
                <a:gd name="T65" fmla="*/ 466 h 1105"/>
                <a:gd name="T66" fmla="*/ 304 w 1294"/>
                <a:gd name="T67" fmla="*/ 422 h 1105"/>
                <a:gd name="T68" fmla="*/ 334 w 1294"/>
                <a:gd name="T69" fmla="*/ 473 h 1105"/>
                <a:gd name="T70" fmla="*/ 255 w 1294"/>
                <a:gd name="T71" fmla="*/ 534 h 1105"/>
                <a:gd name="T72" fmla="*/ 154 w 1294"/>
                <a:gd name="T73" fmla="*/ 597 h 1105"/>
                <a:gd name="T74" fmla="*/ 72 w 1294"/>
                <a:gd name="T75" fmla="*/ 643 h 1105"/>
                <a:gd name="T76" fmla="*/ 130 w 1294"/>
                <a:gd name="T77" fmla="*/ 675 h 1105"/>
                <a:gd name="T78" fmla="*/ 493 w 1294"/>
                <a:gd name="T79" fmla="*/ 711 h 1105"/>
                <a:gd name="T80" fmla="*/ 530 w 1294"/>
                <a:gd name="T81" fmla="*/ 926 h 1105"/>
                <a:gd name="T82" fmla="*/ 578 w 1294"/>
                <a:gd name="T83" fmla="*/ 927 h 1105"/>
                <a:gd name="T84" fmla="*/ 632 w 1294"/>
                <a:gd name="T85" fmla="*/ 840 h 1105"/>
                <a:gd name="T86" fmla="*/ 700 w 1294"/>
                <a:gd name="T87" fmla="*/ 730 h 1105"/>
                <a:gd name="T88" fmla="*/ 1044 w 1294"/>
                <a:gd name="T89" fmla="*/ 788 h 1105"/>
                <a:gd name="T90" fmla="*/ 1112 w 1294"/>
                <a:gd name="T91" fmla="*/ 765 h 1105"/>
                <a:gd name="T92" fmla="*/ 1025 w 1294"/>
                <a:gd name="T93" fmla="*/ 707 h 1105"/>
                <a:gd name="T94" fmla="*/ 937 w 1294"/>
                <a:gd name="T95" fmla="*/ 631 h 1105"/>
                <a:gd name="T96" fmla="*/ 871 w 1294"/>
                <a:gd name="T97" fmla="*/ 514 h 1105"/>
                <a:gd name="T98" fmla="*/ 905 w 1294"/>
                <a:gd name="T99" fmla="*/ 410 h 1105"/>
                <a:gd name="T100" fmla="*/ 965 w 1294"/>
                <a:gd name="T101" fmla="*/ 321 h 1105"/>
                <a:gd name="T102" fmla="*/ 1030 w 1294"/>
                <a:gd name="T103" fmla="*/ 205 h 1105"/>
                <a:gd name="T104" fmla="*/ 1078 w 1294"/>
                <a:gd name="T105" fmla="*/ 97 h 1105"/>
                <a:gd name="T106" fmla="*/ 947 w 1294"/>
                <a:gd name="T107" fmla="*/ 160 h 1105"/>
                <a:gd name="T108" fmla="*/ 873 w 1294"/>
                <a:gd name="T109" fmla="*/ 204 h 1105"/>
                <a:gd name="T110" fmla="*/ 799 w 1294"/>
                <a:gd name="T111" fmla="*/ 250 h 1105"/>
                <a:gd name="T112" fmla="*/ 727 w 1294"/>
                <a:gd name="T113" fmla="*/ 296 h 1105"/>
                <a:gd name="T114" fmla="*/ 657 w 1294"/>
                <a:gd name="T115" fmla="*/ 327 h 1105"/>
                <a:gd name="T116" fmla="*/ 582 w 1294"/>
                <a:gd name="T117" fmla="*/ 271 h 1105"/>
                <a:gd name="T118" fmla="*/ 488 w 1294"/>
                <a:gd name="T119" fmla="*/ 168 h 1105"/>
                <a:gd name="T120" fmla="*/ 445 w 1294"/>
                <a:gd name="T121" fmla="*/ 114 h 1105"/>
                <a:gd name="T122" fmla="*/ 400 w 1294"/>
                <a:gd name="T123" fmla="*/ 60 h 1105"/>
                <a:gd name="T124" fmla="*/ 349 w 1294"/>
                <a:gd name="T125" fmla="*/ 41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105">
                  <a:moveTo>
                    <a:pt x="349" y="413"/>
                  </a:moveTo>
                  <a:lnTo>
                    <a:pt x="339" y="205"/>
                  </a:lnTo>
                  <a:lnTo>
                    <a:pt x="345" y="87"/>
                  </a:lnTo>
                  <a:lnTo>
                    <a:pt x="354" y="42"/>
                  </a:lnTo>
                  <a:lnTo>
                    <a:pt x="367" y="13"/>
                  </a:lnTo>
                  <a:lnTo>
                    <a:pt x="388" y="7"/>
                  </a:lnTo>
                  <a:lnTo>
                    <a:pt x="420" y="14"/>
                  </a:lnTo>
                  <a:lnTo>
                    <a:pt x="469" y="39"/>
                  </a:lnTo>
                  <a:lnTo>
                    <a:pt x="495" y="68"/>
                  </a:lnTo>
                  <a:lnTo>
                    <a:pt x="518" y="100"/>
                  </a:lnTo>
                  <a:lnTo>
                    <a:pt x="540" y="134"/>
                  </a:lnTo>
                  <a:lnTo>
                    <a:pt x="563" y="168"/>
                  </a:lnTo>
                  <a:lnTo>
                    <a:pt x="585" y="201"/>
                  </a:lnTo>
                  <a:lnTo>
                    <a:pt x="609" y="233"/>
                  </a:lnTo>
                  <a:lnTo>
                    <a:pt x="637" y="262"/>
                  </a:lnTo>
                  <a:lnTo>
                    <a:pt x="651" y="274"/>
                  </a:lnTo>
                  <a:lnTo>
                    <a:pt x="666" y="286"/>
                  </a:lnTo>
                  <a:lnTo>
                    <a:pt x="688" y="271"/>
                  </a:lnTo>
                  <a:lnTo>
                    <a:pt x="714" y="255"/>
                  </a:lnTo>
                  <a:lnTo>
                    <a:pt x="742" y="236"/>
                  </a:lnTo>
                  <a:lnTo>
                    <a:pt x="774" y="213"/>
                  </a:lnTo>
                  <a:lnTo>
                    <a:pt x="810" y="190"/>
                  </a:lnTo>
                  <a:lnTo>
                    <a:pt x="847" y="165"/>
                  </a:lnTo>
                  <a:lnTo>
                    <a:pt x="885" y="140"/>
                  </a:lnTo>
                  <a:lnTo>
                    <a:pt x="923" y="115"/>
                  </a:lnTo>
                  <a:lnTo>
                    <a:pt x="962" y="91"/>
                  </a:lnTo>
                  <a:lnTo>
                    <a:pt x="1000" y="68"/>
                  </a:lnTo>
                  <a:lnTo>
                    <a:pt x="1037" y="48"/>
                  </a:lnTo>
                  <a:lnTo>
                    <a:pt x="1073" y="30"/>
                  </a:lnTo>
                  <a:lnTo>
                    <a:pt x="1105" y="16"/>
                  </a:lnTo>
                  <a:lnTo>
                    <a:pt x="1135" y="7"/>
                  </a:lnTo>
                  <a:lnTo>
                    <a:pt x="1181" y="0"/>
                  </a:lnTo>
                  <a:lnTo>
                    <a:pt x="1220" y="15"/>
                  </a:lnTo>
                  <a:lnTo>
                    <a:pt x="1219" y="30"/>
                  </a:lnTo>
                  <a:lnTo>
                    <a:pt x="1205" y="54"/>
                  </a:lnTo>
                  <a:lnTo>
                    <a:pt x="1188" y="79"/>
                  </a:lnTo>
                  <a:lnTo>
                    <a:pt x="1168" y="105"/>
                  </a:lnTo>
                  <a:lnTo>
                    <a:pt x="1148" y="133"/>
                  </a:lnTo>
                  <a:lnTo>
                    <a:pt x="1126" y="160"/>
                  </a:lnTo>
                  <a:lnTo>
                    <a:pt x="1104" y="188"/>
                  </a:lnTo>
                  <a:lnTo>
                    <a:pt x="1081" y="218"/>
                  </a:lnTo>
                  <a:lnTo>
                    <a:pt x="1060" y="247"/>
                  </a:lnTo>
                  <a:lnTo>
                    <a:pt x="1040" y="277"/>
                  </a:lnTo>
                  <a:lnTo>
                    <a:pt x="1019" y="307"/>
                  </a:lnTo>
                  <a:lnTo>
                    <a:pt x="1002" y="338"/>
                  </a:lnTo>
                  <a:lnTo>
                    <a:pt x="973" y="402"/>
                  </a:lnTo>
                  <a:lnTo>
                    <a:pt x="958" y="467"/>
                  </a:lnTo>
                  <a:lnTo>
                    <a:pt x="956" y="501"/>
                  </a:lnTo>
                  <a:lnTo>
                    <a:pt x="959" y="534"/>
                  </a:lnTo>
                  <a:lnTo>
                    <a:pt x="993" y="568"/>
                  </a:lnTo>
                  <a:lnTo>
                    <a:pt x="1010" y="584"/>
                  </a:lnTo>
                  <a:lnTo>
                    <a:pt x="1028" y="599"/>
                  </a:lnTo>
                  <a:lnTo>
                    <a:pt x="1044" y="613"/>
                  </a:lnTo>
                  <a:lnTo>
                    <a:pt x="1061" y="628"/>
                  </a:lnTo>
                  <a:lnTo>
                    <a:pt x="1079" y="642"/>
                  </a:lnTo>
                  <a:lnTo>
                    <a:pt x="1097" y="657"/>
                  </a:lnTo>
                  <a:lnTo>
                    <a:pt x="1114" y="673"/>
                  </a:lnTo>
                  <a:lnTo>
                    <a:pt x="1133" y="689"/>
                  </a:lnTo>
                  <a:lnTo>
                    <a:pt x="1152" y="706"/>
                  </a:lnTo>
                  <a:lnTo>
                    <a:pt x="1174" y="725"/>
                  </a:lnTo>
                  <a:lnTo>
                    <a:pt x="1195" y="745"/>
                  </a:lnTo>
                  <a:lnTo>
                    <a:pt x="1218" y="768"/>
                  </a:lnTo>
                  <a:lnTo>
                    <a:pt x="1242" y="792"/>
                  </a:lnTo>
                  <a:lnTo>
                    <a:pt x="1267" y="819"/>
                  </a:lnTo>
                  <a:lnTo>
                    <a:pt x="1294" y="868"/>
                  </a:lnTo>
                  <a:lnTo>
                    <a:pt x="1290" y="883"/>
                  </a:lnTo>
                  <a:lnTo>
                    <a:pt x="1281" y="894"/>
                  </a:lnTo>
                  <a:lnTo>
                    <a:pt x="1237" y="907"/>
                  </a:lnTo>
                  <a:lnTo>
                    <a:pt x="702" y="780"/>
                  </a:lnTo>
                  <a:lnTo>
                    <a:pt x="679" y="838"/>
                  </a:lnTo>
                  <a:lnTo>
                    <a:pt x="669" y="866"/>
                  </a:lnTo>
                  <a:lnTo>
                    <a:pt x="657" y="893"/>
                  </a:lnTo>
                  <a:lnTo>
                    <a:pt x="634" y="945"/>
                  </a:lnTo>
                  <a:lnTo>
                    <a:pt x="624" y="969"/>
                  </a:lnTo>
                  <a:lnTo>
                    <a:pt x="612" y="991"/>
                  </a:lnTo>
                  <a:lnTo>
                    <a:pt x="589" y="1031"/>
                  </a:lnTo>
                  <a:lnTo>
                    <a:pt x="568" y="1065"/>
                  </a:lnTo>
                  <a:lnTo>
                    <a:pt x="546" y="1090"/>
                  </a:lnTo>
                  <a:lnTo>
                    <a:pt x="527" y="1105"/>
                  </a:lnTo>
                  <a:lnTo>
                    <a:pt x="495" y="1105"/>
                  </a:lnTo>
                  <a:lnTo>
                    <a:pt x="473" y="1053"/>
                  </a:lnTo>
                  <a:lnTo>
                    <a:pt x="464" y="942"/>
                  </a:lnTo>
                  <a:lnTo>
                    <a:pt x="471" y="762"/>
                  </a:lnTo>
                  <a:lnTo>
                    <a:pt x="438" y="749"/>
                  </a:lnTo>
                  <a:lnTo>
                    <a:pt x="376" y="743"/>
                  </a:lnTo>
                  <a:lnTo>
                    <a:pt x="210" y="737"/>
                  </a:lnTo>
                  <a:lnTo>
                    <a:pt x="55" y="716"/>
                  </a:lnTo>
                  <a:lnTo>
                    <a:pt x="10" y="689"/>
                  </a:lnTo>
                  <a:lnTo>
                    <a:pt x="0" y="649"/>
                  </a:lnTo>
                  <a:lnTo>
                    <a:pt x="14" y="627"/>
                  </a:lnTo>
                  <a:lnTo>
                    <a:pt x="27" y="612"/>
                  </a:lnTo>
                  <a:lnTo>
                    <a:pt x="45" y="594"/>
                  </a:lnTo>
                  <a:lnTo>
                    <a:pt x="65" y="577"/>
                  </a:lnTo>
                  <a:lnTo>
                    <a:pt x="89" y="558"/>
                  </a:lnTo>
                  <a:lnTo>
                    <a:pt x="112" y="539"/>
                  </a:lnTo>
                  <a:lnTo>
                    <a:pt x="139" y="520"/>
                  </a:lnTo>
                  <a:lnTo>
                    <a:pt x="165" y="501"/>
                  </a:lnTo>
                  <a:lnTo>
                    <a:pt x="191" y="483"/>
                  </a:lnTo>
                  <a:lnTo>
                    <a:pt x="216" y="466"/>
                  </a:lnTo>
                  <a:lnTo>
                    <a:pt x="238" y="452"/>
                  </a:lnTo>
                  <a:lnTo>
                    <a:pt x="278" y="431"/>
                  </a:lnTo>
                  <a:lnTo>
                    <a:pt x="304" y="422"/>
                  </a:lnTo>
                  <a:lnTo>
                    <a:pt x="349" y="432"/>
                  </a:lnTo>
                  <a:lnTo>
                    <a:pt x="348" y="457"/>
                  </a:lnTo>
                  <a:lnTo>
                    <a:pt x="334" y="473"/>
                  </a:lnTo>
                  <a:lnTo>
                    <a:pt x="312" y="492"/>
                  </a:lnTo>
                  <a:lnTo>
                    <a:pt x="286" y="513"/>
                  </a:lnTo>
                  <a:lnTo>
                    <a:pt x="255" y="534"/>
                  </a:lnTo>
                  <a:lnTo>
                    <a:pt x="222" y="555"/>
                  </a:lnTo>
                  <a:lnTo>
                    <a:pt x="189" y="577"/>
                  </a:lnTo>
                  <a:lnTo>
                    <a:pt x="154" y="597"/>
                  </a:lnTo>
                  <a:lnTo>
                    <a:pt x="123" y="615"/>
                  </a:lnTo>
                  <a:lnTo>
                    <a:pt x="95" y="630"/>
                  </a:lnTo>
                  <a:lnTo>
                    <a:pt x="72" y="643"/>
                  </a:lnTo>
                  <a:lnTo>
                    <a:pt x="48" y="659"/>
                  </a:lnTo>
                  <a:lnTo>
                    <a:pt x="77" y="669"/>
                  </a:lnTo>
                  <a:lnTo>
                    <a:pt x="130" y="675"/>
                  </a:lnTo>
                  <a:lnTo>
                    <a:pt x="284" y="681"/>
                  </a:lnTo>
                  <a:lnTo>
                    <a:pt x="437" y="695"/>
                  </a:lnTo>
                  <a:lnTo>
                    <a:pt x="493" y="711"/>
                  </a:lnTo>
                  <a:lnTo>
                    <a:pt x="524" y="736"/>
                  </a:lnTo>
                  <a:lnTo>
                    <a:pt x="531" y="851"/>
                  </a:lnTo>
                  <a:lnTo>
                    <a:pt x="530" y="926"/>
                  </a:lnTo>
                  <a:lnTo>
                    <a:pt x="532" y="982"/>
                  </a:lnTo>
                  <a:lnTo>
                    <a:pt x="556" y="954"/>
                  </a:lnTo>
                  <a:lnTo>
                    <a:pt x="578" y="927"/>
                  </a:lnTo>
                  <a:lnTo>
                    <a:pt x="599" y="900"/>
                  </a:lnTo>
                  <a:lnTo>
                    <a:pt x="616" y="870"/>
                  </a:lnTo>
                  <a:lnTo>
                    <a:pt x="632" y="840"/>
                  </a:lnTo>
                  <a:lnTo>
                    <a:pt x="646" y="809"/>
                  </a:lnTo>
                  <a:lnTo>
                    <a:pt x="671" y="743"/>
                  </a:lnTo>
                  <a:lnTo>
                    <a:pt x="700" y="730"/>
                  </a:lnTo>
                  <a:lnTo>
                    <a:pt x="814" y="752"/>
                  </a:lnTo>
                  <a:lnTo>
                    <a:pt x="929" y="770"/>
                  </a:lnTo>
                  <a:lnTo>
                    <a:pt x="1044" y="788"/>
                  </a:lnTo>
                  <a:lnTo>
                    <a:pt x="1160" y="806"/>
                  </a:lnTo>
                  <a:lnTo>
                    <a:pt x="1129" y="777"/>
                  </a:lnTo>
                  <a:lnTo>
                    <a:pt x="1112" y="765"/>
                  </a:lnTo>
                  <a:lnTo>
                    <a:pt x="1094" y="754"/>
                  </a:lnTo>
                  <a:lnTo>
                    <a:pt x="1060" y="731"/>
                  </a:lnTo>
                  <a:lnTo>
                    <a:pt x="1025" y="707"/>
                  </a:lnTo>
                  <a:lnTo>
                    <a:pt x="999" y="686"/>
                  </a:lnTo>
                  <a:lnTo>
                    <a:pt x="977" y="667"/>
                  </a:lnTo>
                  <a:lnTo>
                    <a:pt x="937" y="631"/>
                  </a:lnTo>
                  <a:lnTo>
                    <a:pt x="909" y="598"/>
                  </a:lnTo>
                  <a:lnTo>
                    <a:pt x="889" y="568"/>
                  </a:lnTo>
                  <a:lnTo>
                    <a:pt x="871" y="514"/>
                  </a:lnTo>
                  <a:lnTo>
                    <a:pt x="879" y="463"/>
                  </a:lnTo>
                  <a:lnTo>
                    <a:pt x="890" y="437"/>
                  </a:lnTo>
                  <a:lnTo>
                    <a:pt x="905" y="410"/>
                  </a:lnTo>
                  <a:lnTo>
                    <a:pt x="923" y="383"/>
                  </a:lnTo>
                  <a:lnTo>
                    <a:pt x="943" y="353"/>
                  </a:lnTo>
                  <a:lnTo>
                    <a:pt x="965" y="321"/>
                  </a:lnTo>
                  <a:lnTo>
                    <a:pt x="987" y="287"/>
                  </a:lnTo>
                  <a:lnTo>
                    <a:pt x="1009" y="248"/>
                  </a:lnTo>
                  <a:lnTo>
                    <a:pt x="1030" y="205"/>
                  </a:lnTo>
                  <a:lnTo>
                    <a:pt x="1053" y="150"/>
                  </a:lnTo>
                  <a:lnTo>
                    <a:pt x="1063" y="123"/>
                  </a:lnTo>
                  <a:lnTo>
                    <a:pt x="1078" y="97"/>
                  </a:lnTo>
                  <a:lnTo>
                    <a:pt x="1024" y="119"/>
                  </a:lnTo>
                  <a:lnTo>
                    <a:pt x="973" y="146"/>
                  </a:lnTo>
                  <a:lnTo>
                    <a:pt x="947" y="160"/>
                  </a:lnTo>
                  <a:lnTo>
                    <a:pt x="922" y="174"/>
                  </a:lnTo>
                  <a:lnTo>
                    <a:pt x="897" y="188"/>
                  </a:lnTo>
                  <a:lnTo>
                    <a:pt x="873" y="204"/>
                  </a:lnTo>
                  <a:lnTo>
                    <a:pt x="848" y="219"/>
                  </a:lnTo>
                  <a:lnTo>
                    <a:pt x="824" y="235"/>
                  </a:lnTo>
                  <a:lnTo>
                    <a:pt x="799" y="250"/>
                  </a:lnTo>
                  <a:lnTo>
                    <a:pt x="776" y="266"/>
                  </a:lnTo>
                  <a:lnTo>
                    <a:pt x="751" y="281"/>
                  </a:lnTo>
                  <a:lnTo>
                    <a:pt x="727" y="296"/>
                  </a:lnTo>
                  <a:lnTo>
                    <a:pt x="702" y="312"/>
                  </a:lnTo>
                  <a:lnTo>
                    <a:pt x="677" y="327"/>
                  </a:lnTo>
                  <a:lnTo>
                    <a:pt x="657" y="327"/>
                  </a:lnTo>
                  <a:lnTo>
                    <a:pt x="618" y="301"/>
                  </a:lnTo>
                  <a:lnTo>
                    <a:pt x="600" y="287"/>
                  </a:lnTo>
                  <a:lnTo>
                    <a:pt x="582" y="271"/>
                  </a:lnTo>
                  <a:lnTo>
                    <a:pt x="550" y="238"/>
                  </a:lnTo>
                  <a:lnTo>
                    <a:pt x="518" y="204"/>
                  </a:lnTo>
                  <a:lnTo>
                    <a:pt x="488" y="168"/>
                  </a:lnTo>
                  <a:lnTo>
                    <a:pt x="474" y="149"/>
                  </a:lnTo>
                  <a:lnTo>
                    <a:pt x="460" y="131"/>
                  </a:lnTo>
                  <a:lnTo>
                    <a:pt x="445" y="114"/>
                  </a:lnTo>
                  <a:lnTo>
                    <a:pt x="430" y="95"/>
                  </a:lnTo>
                  <a:lnTo>
                    <a:pt x="416" y="78"/>
                  </a:lnTo>
                  <a:lnTo>
                    <a:pt x="400" y="60"/>
                  </a:lnTo>
                  <a:lnTo>
                    <a:pt x="382" y="232"/>
                  </a:lnTo>
                  <a:lnTo>
                    <a:pt x="389" y="406"/>
                  </a:lnTo>
                  <a:lnTo>
                    <a:pt x="349" y="413"/>
                  </a:lnTo>
                  <a:lnTo>
                    <a:pt x="349" y="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10" name="Group 58"/>
          <p:cNvGrpSpPr>
            <a:grpSpLocks/>
          </p:cNvGrpSpPr>
          <p:nvPr/>
        </p:nvGrpSpPr>
        <p:grpSpPr bwMode="auto">
          <a:xfrm>
            <a:off x="6780213" y="1"/>
            <a:ext cx="273050" cy="214313"/>
            <a:chOff x="4416" y="2624"/>
            <a:chExt cx="191" cy="199"/>
          </a:xfrm>
        </p:grpSpPr>
        <p:sp>
          <p:nvSpPr>
            <p:cNvPr id="74811" name="Freeform 59"/>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12" name="Freeform 60"/>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13" name="Group 61"/>
          <p:cNvGrpSpPr>
            <a:grpSpLocks/>
          </p:cNvGrpSpPr>
          <p:nvPr/>
        </p:nvGrpSpPr>
        <p:grpSpPr bwMode="auto">
          <a:xfrm>
            <a:off x="7345366" y="413147"/>
            <a:ext cx="206375" cy="161925"/>
            <a:chOff x="4416" y="2624"/>
            <a:chExt cx="191" cy="199"/>
          </a:xfrm>
        </p:grpSpPr>
        <p:sp>
          <p:nvSpPr>
            <p:cNvPr id="74814" name="Freeform 62"/>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15" name="Freeform 63"/>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16" name="Group 64"/>
          <p:cNvGrpSpPr>
            <a:grpSpLocks/>
          </p:cNvGrpSpPr>
          <p:nvPr/>
        </p:nvGrpSpPr>
        <p:grpSpPr bwMode="auto">
          <a:xfrm>
            <a:off x="6796091" y="722711"/>
            <a:ext cx="206375" cy="163115"/>
            <a:chOff x="4416" y="2624"/>
            <a:chExt cx="191" cy="199"/>
          </a:xfrm>
        </p:grpSpPr>
        <p:sp>
          <p:nvSpPr>
            <p:cNvPr id="74817" name="Freeform 65"/>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18" name="Freeform 66"/>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819" name="Group 67"/>
          <p:cNvGrpSpPr>
            <a:grpSpLocks/>
          </p:cNvGrpSpPr>
          <p:nvPr/>
        </p:nvGrpSpPr>
        <p:grpSpPr bwMode="auto">
          <a:xfrm>
            <a:off x="5765800" y="103586"/>
            <a:ext cx="198438" cy="154781"/>
            <a:chOff x="4416" y="2624"/>
            <a:chExt cx="191" cy="199"/>
          </a:xfrm>
        </p:grpSpPr>
        <p:sp>
          <p:nvSpPr>
            <p:cNvPr id="74820" name="Freeform 68"/>
            <p:cNvSpPr>
              <a:spLocks/>
            </p:cNvSpPr>
            <p:nvPr/>
          </p:nvSpPr>
          <p:spPr bwMode="auto">
            <a:xfrm>
              <a:off x="4421" y="2624"/>
              <a:ext cx="186" cy="178"/>
            </a:xfrm>
            <a:custGeom>
              <a:avLst/>
              <a:gdLst>
                <a:gd name="T0" fmla="*/ 236 w 933"/>
                <a:gd name="T1" fmla="*/ 336 h 891"/>
                <a:gd name="T2" fmla="*/ 294 w 933"/>
                <a:gd name="T3" fmla="*/ 303 h 891"/>
                <a:gd name="T4" fmla="*/ 375 w 933"/>
                <a:gd name="T5" fmla="*/ 264 h 891"/>
                <a:gd name="T6" fmla="*/ 467 w 933"/>
                <a:gd name="T7" fmla="*/ 226 h 891"/>
                <a:gd name="T8" fmla="*/ 558 w 933"/>
                <a:gd name="T9" fmla="*/ 197 h 891"/>
                <a:gd name="T10" fmla="*/ 672 w 933"/>
                <a:gd name="T11" fmla="*/ 187 h 891"/>
                <a:gd name="T12" fmla="*/ 725 w 933"/>
                <a:gd name="T13" fmla="*/ 243 h 891"/>
                <a:gd name="T14" fmla="*/ 714 w 933"/>
                <a:gd name="T15" fmla="*/ 313 h 891"/>
                <a:gd name="T16" fmla="*/ 688 w 933"/>
                <a:gd name="T17" fmla="*/ 378 h 891"/>
                <a:gd name="T18" fmla="*/ 653 w 933"/>
                <a:gd name="T19" fmla="*/ 437 h 891"/>
                <a:gd name="T20" fmla="*/ 611 w 933"/>
                <a:gd name="T21" fmla="*/ 492 h 891"/>
                <a:gd name="T22" fmla="*/ 657 w 933"/>
                <a:gd name="T23" fmla="*/ 498 h 891"/>
                <a:gd name="T24" fmla="*/ 769 w 933"/>
                <a:gd name="T25" fmla="*/ 494 h 891"/>
                <a:gd name="T26" fmla="*/ 914 w 933"/>
                <a:gd name="T27" fmla="*/ 522 h 891"/>
                <a:gd name="T28" fmla="*/ 927 w 933"/>
                <a:gd name="T29" fmla="*/ 541 h 891"/>
                <a:gd name="T30" fmla="*/ 867 w 933"/>
                <a:gd name="T31" fmla="*/ 583 h 891"/>
                <a:gd name="T32" fmla="*/ 786 w 933"/>
                <a:gd name="T33" fmla="*/ 626 h 891"/>
                <a:gd name="T34" fmla="*/ 740 w 933"/>
                <a:gd name="T35" fmla="*/ 647 h 891"/>
                <a:gd name="T36" fmla="*/ 607 w 933"/>
                <a:gd name="T37" fmla="*/ 696 h 891"/>
                <a:gd name="T38" fmla="*/ 545 w 933"/>
                <a:gd name="T39" fmla="*/ 726 h 891"/>
                <a:gd name="T40" fmla="*/ 486 w 933"/>
                <a:gd name="T41" fmla="*/ 758 h 891"/>
                <a:gd name="T42" fmla="*/ 426 w 933"/>
                <a:gd name="T43" fmla="*/ 790 h 891"/>
                <a:gd name="T44" fmla="*/ 366 w 933"/>
                <a:gd name="T45" fmla="*/ 822 h 891"/>
                <a:gd name="T46" fmla="*/ 305 w 933"/>
                <a:gd name="T47" fmla="*/ 853 h 891"/>
                <a:gd name="T48" fmla="*/ 241 w 933"/>
                <a:gd name="T49" fmla="*/ 879 h 891"/>
                <a:gd name="T50" fmla="*/ 148 w 933"/>
                <a:gd name="T51" fmla="*/ 880 h 891"/>
                <a:gd name="T52" fmla="*/ 127 w 933"/>
                <a:gd name="T53" fmla="*/ 791 h 891"/>
                <a:gd name="T54" fmla="*/ 147 w 933"/>
                <a:gd name="T55" fmla="*/ 725 h 891"/>
                <a:gd name="T56" fmla="*/ 184 w 933"/>
                <a:gd name="T57" fmla="*/ 664 h 891"/>
                <a:gd name="T58" fmla="*/ 235 w 933"/>
                <a:gd name="T59" fmla="*/ 609 h 891"/>
                <a:gd name="T60" fmla="*/ 263 w 933"/>
                <a:gd name="T61" fmla="*/ 583 h 891"/>
                <a:gd name="T62" fmla="*/ 293 w 933"/>
                <a:gd name="T63" fmla="*/ 558 h 891"/>
                <a:gd name="T64" fmla="*/ 356 w 933"/>
                <a:gd name="T65" fmla="*/ 510 h 891"/>
                <a:gd name="T66" fmla="*/ 418 w 933"/>
                <a:gd name="T67" fmla="*/ 462 h 891"/>
                <a:gd name="T68" fmla="*/ 475 w 933"/>
                <a:gd name="T69" fmla="*/ 414 h 891"/>
                <a:gd name="T70" fmla="*/ 521 w 933"/>
                <a:gd name="T71" fmla="*/ 362 h 891"/>
                <a:gd name="T72" fmla="*/ 441 w 933"/>
                <a:gd name="T73" fmla="*/ 396 h 891"/>
                <a:gd name="T74" fmla="*/ 379 w 933"/>
                <a:gd name="T75" fmla="*/ 428 h 891"/>
                <a:gd name="T76" fmla="*/ 313 w 933"/>
                <a:gd name="T77" fmla="*/ 461 h 891"/>
                <a:gd name="T78" fmla="*/ 247 w 933"/>
                <a:gd name="T79" fmla="*/ 493 h 891"/>
                <a:gd name="T80" fmla="*/ 151 w 933"/>
                <a:gd name="T81" fmla="*/ 524 h 891"/>
                <a:gd name="T82" fmla="*/ 38 w 933"/>
                <a:gd name="T83" fmla="*/ 513 h 891"/>
                <a:gd name="T84" fmla="*/ 0 w 933"/>
                <a:gd name="T85" fmla="*/ 452 h 891"/>
                <a:gd name="T86" fmla="*/ 21 w 933"/>
                <a:gd name="T87" fmla="*/ 389 h 891"/>
                <a:gd name="T88" fmla="*/ 54 w 933"/>
                <a:gd name="T89" fmla="*/ 342 h 891"/>
                <a:gd name="T90" fmla="*/ 99 w 933"/>
                <a:gd name="T91" fmla="*/ 292 h 891"/>
                <a:gd name="T92" fmla="*/ 139 w 933"/>
                <a:gd name="T93" fmla="*/ 256 h 891"/>
                <a:gd name="T94" fmla="*/ 183 w 933"/>
                <a:gd name="T95" fmla="*/ 218 h 891"/>
                <a:gd name="T96" fmla="*/ 243 w 933"/>
                <a:gd name="T97" fmla="*/ 170 h 891"/>
                <a:gd name="T98" fmla="*/ 305 w 933"/>
                <a:gd name="T99" fmla="*/ 125 h 891"/>
                <a:gd name="T100" fmla="*/ 366 w 933"/>
                <a:gd name="T101" fmla="*/ 85 h 891"/>
                <a:gd name="T102" fmla="*/ 423 w 933"/>
                <a:gd name="T103" fmla="*/ 50 h 891"/>
                <a:gd name="T104" fmla="*/ 471 w 933"/>
                <a:gd name="T105" fmla="*/ 24 h 891"/>
                <a:gd name="T106" fmla="*/ 534 w 933"/>
                <a:gd name="T107" fmla="*/ 0 h 891"/>
                <a:gd name="T108" fmla="*/ 533 w 933"/>
                <a:gd name="T109" fmla="*/ 26 h 891"/>
                <a:gd name="T110" fmla="*/ 498 w 933"/>
                <a:gd name="T111" fmla="*/ 68 h 891"/>
                <a:gd name="T112" fmla="*/ 460 w 933"/>
                <a:gd name="T113" fmla="*/ 107 h 891"/>
                <a:gd name="T114" fmla="*/ 419 w 933"/>
                <a:gd name="T115" fmla="*/ 146 h 891"/>
                <a:gd name="T116" fmla="*/ 378 w 933"/>
                <a:gd name="T117" fmla="*/ 184 h 891"/>
                <a:gd name="T118" fmla="*/ 336 w 933"/>
                <a:gd name="T119" fmla="*/ 222 h 891"/>
                <a:gd name="T120" fmla="*/ 294 w 933"/>
                <a:gd name="T121" fmla="*/ 262 h 891"/>
                <a:gd name="T122" fmla="*/ 255 w 933"/>
                <a:gd name="T123" fmla="*/ 303 h 891"/>
                <a:gd name="T124" fmla="*/ 219 w 933"/>
                <a:gd name="T125" fmla="*/ 34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3" h="891">
                  <a:moveTo>
                    <a:pt x="219" y="347"/>
                  </a:moveTo>
                  <a:lnTo>
                    <a:pt x="236" y="336"/>
                  </a:lnTo>
                  <a:lnTo>
                    <a:pt x="262" y="321"/>
                  </a:lnTo>
                  <a:lnTo>
                    <a:pt x="294" y="303"/>
                  </a:lnTo>
                  <a:lnTo>
                    <a:pt x="332" y="284"/>
                  </a:lnTo>
                  <a:lnTo>
                    <a:pt x="375" y="264"/>
                  </a:lnTo>
                  <a:lnTo>
                    <a:pt x="420" y="245"/>
                  </a:lnTo>
                  <a:lnTo>
                    <a:pt x="467" y="226"/>
                  </a:lnTo>
                  <a:lnTo>
                    <a:pt x="513" y="210"/>
                  </a:lnTo>
                  <a:lnTo>
                    <a:pt x="558" y="197"/>
                  </a:lnTo>
                  <a:lnTo>
                    <a:pt x="601" y="188"/>
                  </a:lnTo>
                  <a:lnTo>
                    <a:pt x="672" y="187"/>
                  </a:lnTo>
                  <a:lnTo>
                    <a:pt x="716" y="215"/>
                  </a:lnTo>
                  <a:lnTo>
                    <a:pt x="725" y="243"/>
                  </a:lnTo>
                  <a:lnTo>
                    <a:pt x="722" y="279"/>
                  </a:lnTo>
                  <a:lnTo>
                    <a:pt x="714" y="313"/>
                  </a:lnTo>
                  <a:lnTo>
                    <a:pt x="702" y="346"/>
                  </a:lnTo>
                  <a:lnTo>
                    <a:pt x="688" y="378"/>
                  </a:lnTo>
                  <a:lnTo>
                    <a:pt x="672" y="408"/>
                  </a:lnTo>
                  <a:lnTo>
                    <a:pt x="653" y="437"/>
                  </a:lnTo>
                  <a:lnTo>
                    <a:pt x="633" y="466"/>
                  </a:lnTo>
                  <a:lnTo>
                    <a:pt x="611" y="492"/>
                  </a:lnTo>
                  <a:lnTo>
                    <a:pt x="588" y="517"/>
                  </a:lnTo>
                  <a:lnTo>
                    <a:pt x="657" y="498"/>
                  </a:lnTo>
                  <a:lnTo>
                    <a:pt x="706" y="490"/>
                  </a:lnTo>
                  <a:lnTo>
                    <a:pt x="769" y="494"/>
                  </a:lnTo>
                  <a:lnTo>
                    <a:pt x="823" y="511"/>
                  </a:lnTo>
                  <a:lnTo>
                    <a:pt x="914" y="522"/>
                  </a:lnTo>
                  <a:lnTo>
                    <a:pt x="933" y="526"/>
                  </a:lnTo>
                  <a:lnTo>
                    <a:pt x="927" y="541"/>
                  </a:lnTo>
                  <a:lnTo>
                    <a:pt x="903" y="561"/>
                  </a:lnTo>
                  <a:lnTo>
                    <a:pt x="867" y="583"/>
                  </a:lnTo>
                  <a:lnTo>
                    <a:pt x="826" y="606"/>
                  </a:lnTo>
                  <a:lnTo>
                    <a:pt x="786" y="626"/>
                  </a:lnTo>
                  <a:lnTo>
                    <a:pt x="756" y="642"/>
                  </a:lnTo>
                  <a:lnTo>
                    <a:pt x="740" y="647"/>
                  </a:lnTo>
                  <a:lnTo>
                    <a:pt x="671" y="670"/>
                  </a:lnTo>
                  <a:lnTo>
                    <a:pt x="607" y="696"/>
                  </a:lnTo>
                  <a:lnTo>
                    <a:pt x="576" y="710"/>
                  </a:lnTo>
                  <a:lnTo>
                    <a:pt x="545" y="726"/>
                  </a:lnTo>
                  <a:lnTo>
                    <a:pt x="515" y="741"/>
                  </a:lnTo>
                  <a:lnTo>
                    <a:pt x="486" y="758"/>
                  </a:lnTo>
                  <a:lnTo>
                    <a:pt x="456" y="773"/>
                  </a:lnTo>
                  <a:lnTo>
                    <a:pt x="426" y="790"/>
                  </a:lnTo>
                  <a:lnTo>
                    <a:pt x="397" y="807"/>
                  </a:lnTo>
                  <a:lnTo>
                    <a:pt x="366" y="822"/>
                  </a:lnTo>
                  <a:lnTo>
                    <a:pt x="336" y="837"/>
                  </a:lnTo>
                  <a:lnTo>
                    <a:pt x="305" y="853"/>
                  </a:lnTo>
                  <a:lnTo>
                    <a:pt x="273" y="866"/>
                  </a:lnTo>
                  <a:lnTo>
                    <a:pt x="241" y="879"/>
                  </a:lnTo>
                  <a:lnTo>
                    <a:pt x="186" y="891"/>
                  </a:lnTo>
                  <a:lnTo>
                    <a:pt x="148" y="880"/>
                  </a:lnTo>
                  <a:lnTo>
                    <a:pt x="128" y="847"/>
                  </a:lnTo>
                  <a:lnTo>
                    <a:pt x="127" y="791"/>
                  </a:lnTo>
                  <a:lnTo>
                    <a:pt x="134" y="757"/>
                  </a:lnTo>
                  <a:lnTo>
                    <a:pt x="147" y="725"/>
                  </a:lnTo>
                  <a:lnTo>
                    <a:pt x="164" y="694"/>
                  </a:lnTo>
                  <a:lnTo>
                    <a:pt x="184" y="664"/>
                  </a:lnTo>
                  <a:lnTo>
                    <a:pt x="208" y="636"/>
                  </a:lnTo>
                  <a:lnTo>
                    <a:pt x="235" y="609"/>
                  </a:lnTo>
                  <a:lnTo>
                    <a:pt x="248" y="596"/>
                  </a:lnTo>
                  <a:lnTo>
                    <a:pt x="263" y="583"/>
                  </a:lnTo>
                  <a:lnTo>
                    <a:pt x="278" y="571"/>
                  </a:lnTo>
                  <a:lnTo>
                    <a:pt x="293" y="558"/>
                  </a:lnTo>
                  <a:lnTo>
                    <a:pt x="324" y="535"/>
                  </a:lnTo>
                  <a:lnTo>
                    <a:pt x="356" y="510"/>
                  </a:lnTo>
                  <a:lnTo>
                    <a:pt x="387" y="486"/>
                  </a:lnTo>
                  <a:lnTo>
                    <a:pt x="418" y="462"/>
                  </a:lnTo>
                  <a:lnTo>
                    <a:pt x="448" y="438"/>
                  </a:lnTo>
                  <a:lnTo>
                    <a:pt x="475" y="414"/>
                  </a:lnTo>
                  <a:lnTo>
                    <a:pt x="500" y="389"/>
                  </a:lnTo>
                  <a:lnTo>
                    <a:pt x="521" y="362"/>
                  </a:lnTo>
                  <a:lnTo>
                    <a:pt x="469" y="383"/>
                  </a:lnTo>
                  <a:lnTo>
                    <a:pt x="441" y="396"/>
                  </a:lnTo>
                  <a:lnTo>
                    <a:pt x="411" y="411"/>
                  </a:lnTo>
                  <a:lnTo>
                    <a:pt x="379" y="428"/>
                  </a:lnTo>
                  <a:lnTo>
                    <a:pt x="347" y="444"/>
                  </a:lnTo>
                  <a:lnTo>
                    <a:pt x="313" y="461"/>
                  </a:lnTo>
                  <a:lnTo>
                    <a:pt x="280" y="478"/>
                  </a:lnTo>
                  <a:lnTo>
                    <a:pt x="247" y="493"/>
                  </a:lnTo>
                  <a:lnTo>
                    <a:pt x="215" y="506"/>
                  </a:lnTo>
                  <a:lnTo>
                    <a:pt x="151" y="524"/>
                  </a:lnTo>
                  <a:lnTo>
                    <a:pt x="91" y="529"/>
                  </a:lnTo>
                  <a:lnTo>
                    <a:pt x="38" y="513"/>
                  </a:lnTo>
                  <a:lnTo>
                    <a:pt x="8" y="486"/>
                  </a:lnTo>
                  <a:lnTo>
                    <a:pt x="0" y="452"/>
                  </a:lnTo>
                  <a:lnTo>
                    <a:pt x="10" y="411"/>
                  </a:lnTo>
                  <a:lnTo>
                    <a:pt x="21" y="389"/>
                  </a:lnTo>
                  <a:lnTo>
                    <a:pt x="36" y="366"/>
                  </a:lnTo>
                  <a:lnTo>
                    <a:pt x="54" y="342"/>
                  </a:lnTo>
                  <a:lnTo>
                    <a:pt x="76" y="317"/>
                  </a:lnTo>
                  <a:lnTo>
                    <a:pt x="99" y="292"/>
                  </a:lnTo>
                  <a:lnTo>
                    <a:pt x="126" y="267"/>
                  </a:lnTo>
                  <a:lnTo>
                    <a:pt x="139" y="256"/>
                  </a:lnTo>
                  <a:lnTo>
                    <a:pt x="153" y="243"/>
                  </a:lnTo>
                  <a:lnTo>
                    <a:pt x="183" y="218"/>
                  </a:lnTo>
                  <a:lnTo>
                    <a:pt x="212" y="194"/>
                  </a:lnTo>
                  <a:lnTo>
                    <a:pt x="243" y="170"/>
                  </a:lnTo>
                  <a:lnTo>
                    <a:pt x="274" y="146"/>
                  </a:lnTo>
                  <a:lnTo>
                    <a:pt x="305" y="125"/>
                  </a:lnTo>
                  <a:lnTo>
                    <a:pt x="336" y="104"/>
                  </a:lnTo>
                  <a:lnTo>
                    <a:pt x="366" y="85"/>
                  </a:lnTo>
                  <a:lnTo>
                    <a:pt x="395" y="67"/>
                  </a:lnTo>
                  <a:lnTo>
                    <a:pt x="423" y="50"/>
                  </a:lnTo>
                  <a:lnTo>
                    <a:pt x="448" y="36"/>
                  </a:lnTo>
                  <a:lnTo>
                    <a:pt x="471" y="24"/>
                  </a:lnTo>
                  <a:lnTo>
                    <a:pt x="509" y="6"/>
                  </a:lnTo>
                  <a:lnTo>
                    <a:pt x="534" y="0"/>
                  </a:lnTo>
                  <a:lnTo>
                    <a:pt x="543" y="6"/>
                  </a:lnTo>
                  <a:lnTo>
                    <a:pt x="533" y="26"/>
                  </a:lnTo>
                  <a:lnTo>
                    <a:pt x="515" y="48"/>
                  </a:lnTo>
                  <a:lnTo>
                    <a:pt x="498" y="68"/>
                  </a:lnTo>
                  <a:lnTo>
                    <a:pt x="479" y="88"/>
                  </a:lnTo>
                  <a:lnTo>
                    <a:pt x="460" y="107"/>
                  </a:lnTo>
                  <a:lnTo>
                    <a:pt x="439" y="127"/>
                  </a:lnTo>
                  <a:lnTo>
                    <a:pt x="419" y="146"/>
                  </a:lnTo>
                  <a:lnTo>
                    <a:pt x="399" y="165"/>
                  </a:lnTo>
                  <a:lnTo>
                    <a:pt x="378" y="184"/>
                  </a:lnTo>
                  <a:lnTo>
                    <a:pt x="357" y="203"/>
                  </a:lnTo>
                  <a:lnTo>
                    <a:pt x="336" y="222"/>
                  </a:lnTo>
                  <a:lnTo>
                    <a:pt x="316" y="241"/>
                  </a:lnTo>
                  <a:lnTo>
                    <a:pt x="294" y="262"/>
                  </a:lnTo>
                  <a:lnTo>
                    <a:pt x="275" y="282"/>
                  </a:lnTo>
                  <a:lnTo>
                    <a:pt x="255" y="303"/>
                  </a:lnTo>
                  <a:lnTo>
                    <a:pt x="237" y="324"/>
                  </a:lnTo>
                  <a:lnTo>
                    <a:pt x="219" y="347"/>
                  </a:lnTo>
                  <a:lnTo>
                    <a:pt x="219" y="34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21" name="Freeform 69"/>
            <p:cNvSpPr>
              <a:spLocks/>
            </p:cNvSpPr>
            <p:nvPr/>
          </p:nvSpPr>
          <p:spPr bwMode="auto">
            <a:xfrm>
              <a:off x="4416" y="2638"/>
              <a:ext cx="185" cy="185"/>
            </a:xfrm>
            <a:custGeom>
              <a:avLst/>
              <a:gdLst>
                <a:gd name="T0" fmla="*/ 136 w 924"/>
                <a:gd name="T1" fmla="*/ 394 h 922"/>
                <a:gd name="T2" fmla="*/ 198 w 924"/>
                <a:gd name="T3" fmla="*/ 340 h 922"/>
                <a:gd name="T4" fmla="*/ 182 w 924"/>
                <a:gd name="T5" fmla="*/ 21 h 922"/>
                <a:gd name="T6" fmla="*/ 250 w 924"/>
                <a:gd name="T7" fmla="*/ 30 h 922"/>
                <a:gd name="T8" fmla="*/ 341 w 924"/>
                <a:gd name="T9" fmla="*/ 98 h 922"/>
                <a:gd name="T10" fmla="*/ 428 w 924"/>
                <a:gd name="T11" fmla="*/ 168 h 922"/>
                <a:gd name="T12" fmla="*/ 497 w 924"/>
                <a:gd name="T13" fmla="*/ 171 h 922"/>
                <a:gd name="T14" fmla="*/ 590 w 924"/>
                <a:gd name="T15" fmla="*/ 110 h 922"/>
                <a:gd name="T16" fmla="*/ 663 w 924"/>
                <a:gd name="T17" fmla="*/ 71 h 922"/>
                <a:gd name="T18" fmla="*/ 749 w 924"/>
                <a:gd name="T19" fmla="*/ 34 h 922"/>
                <a:gd name="T20" fmla="*/ 814 w 924"/>
                <a:gd name="T21" fmla="*/ 34 h 922"/>
                <a:gd name="T22" fmla="*/ 764 w 924"/>
                <a:gd name="T23" fmla="*/ 142 h 922"/>
                <a:gd name="T24" fmla="*/ 726 w 924"/>
                <a:gd name="T25" fmla="*/ 216 h 922"/>
                <a:gd name="T26" fmla="*/ 669 w 924"/>
                <a:gd name="T27" fmla="*/ 337 h 922"/>
                <a:gd name="T28" fmla="*/ 750 w 924"/>
                <a:gd name="T29" fmla="*/ 387 h 922"/>
                <a:gd name="T30" fmla="*/ 896 w 924"/>
                <a:gd name="T31" fmla="*/ 448 h 922"/>
                <a:gd name="T32" fmla="*/ 907 w 924"/>
                <a:gd name="T33" fmla="*/ 545 h 922"/>
                <a:gd name="T34" fmla="*/ 639 w 924"/>
                <a:gd name="T35" fmla="*/ 566 h 922"/>
                <a:gd name="T36" fmla="*/ 578 w 924"/>
                <a:gd name="T37" fmla="*/ 662 h 922"/>
                <a:gd name="T38" fmla="*/ 517 w 924"/>
                <a:gd name="T39" fmla="*/ 806 h 922"/>
                <a:gd name="T40" fmla="*/ 449 w 924"/>
                <a:gd name="T41" fmla="*/ 922 h 922"/>
                <a:gd name="T42" fmla="*/ 353 w 924"/>
                <a:gd name="T43" fmla="*/ 836 h 922"/>
                <a:gd name="T44" fmla="*/ 298 w 924"/>
                <a:gd name="T45" fmla="*/ 675 h 922"/>
                <a:gd name="T46" fmla="*/ 166 w 924"/>
                <a:gd name="T47" fmla="*/ 621 h 922"/>
                <a:gd name="T48" fmla="*/ 52 w 924"/>
                <a:gd name="T49" fmla="*/ 663 h 922"/>
                <a:gd name="T50" fmla="*/ 0 w 924"/>
                <a:gd name="T51" fmla="*/ 619 h 922"/>
                <a:gd name="T52" fmla="*/ 32 w 924"/>
                <a:gd name="T53" fmla="*/ 508 h 922"/>
                <a:gd name="T54" fmla="*/ 71 w 924"/>
                <a:gd name="T55" fmla="*/ 517 h 922"/>
                <a:gd name="T56" fmla="*/ 145 w 924"/>
                <a:gd name="T57" fmla="*/ 555 h 922"/>
                <a:gd name="T58" fmla="*/ 326 w 924"/>
                <a:gd name="T59" fmla="*/ 536 h 922"/>
                <a:gd name="T60" fmla="*/ 367 w 924"/>
                <a:gd name="T61" fmla="*/ 647 h 922"/>
                <a:gd name="T62" fmla="*/ 414 w 924"/>
                <a:gd name="T63" fmla="*/ 773 h 922"/>
                <a:gd name="T64" fmla="*/ 450 w 924"/>
                <a:gd name="T65" fmla="*/ 781 h 922"/>
                <a:gd name="T66" fmla="*/ 517 w 924"/>
                <a:gd name="T67" fmla="*/ 610 h 922"/>
                <a:gd name="T68" fmla="*/ 552 w 924"/>
                <a:gd name="T69" fmla="*/ 520 h 922"/>
                <a:gd name="T70" fmla="*/ 611 w 924"/>
                <a:gd name="T71" fmla="*/ 485 h 922"/>
                <a:gd name="T72" fmla="*/ 781 w 924"/>
                <a:gd name="T73" fmla="*/ 470 h 922"/>
                <a:gd name="T74" fmla="*/ 643 w 924"/>
                <a:gd name="T75" fmla="*/ 403 h 922"/>
                <a:gd name="T76" fmla="*/ 588 w 924"/>
                <a:gd name="T77" fmla="*/ 358 h 922"/>
                <a:gd name="T78" fmla="*/ 624 w 924"/>
                <a:gd name="T79" fmla="*/ 241 h 922"/>
                <a:gd name="T80" fmla="*/ 622 w 924"/>
                <a:gd name="T81" fmla="*/ 174 h 922"/>
                <a:gd name="T82" fmla="*/ 549 w 924"/>
                <a:gd name="T83" fmla="*/ 220 h 922"/>
                <a:gd name="T84" fmla="*/ 475 w 924"/>
                <a:gd name="T85" fmla="*/ 268 h 922"/>
                <a:gd name="T86" fmla="*/ 418 w 924"/>
                <a:gd name="T87" fmla="*/ 251 h 922"/>
                <a:gd name="T88" fmla="*/ 351 w 924"/>
                <a:gd name="T89" fmla="*/ 187 h 922"/>
                <a:gd name="T90" fmla="*/ 278 w 924"/>
                <a:gd name="T91" fmla="*/ 112 h 922"/>
                <a:gd name="T92" fmla="*/ 223 w 924"/>
                <a:gd name="T93" fmla="*/ 64 h 922"/>
                <a:gd name="T94" fmla="*/ 242 w 924"/>
                <a:gd name="T95" fmla="*/ 355 h 922"/>
                <a:gd name="T96" fmla="*/ 206 w 924"/>
                <a:gd name="T97" fmla="*/ 420 h 922"/>
                <a:gd name="T98" fmla="*/ 139 w 924"/>
                <a:gd name="T99" fmla="*/ 477 h 922"/>
                <a:gd name="T100" fmla="*/ 88 w 924"/>
                <a:gd name="T101" fmla="*/ 457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24" h="922">
                  <a:moveTo>
                    <a:pt x="92" y="442"/>
                  </a:moveTo>
                  <a:lnTo>
                    <a:pt x="114" y="414"/>
                  </a:lnTo>
                  <a:lnTo>
                    <a:pt x="136" y="394"/>
                  </a:lnTo>
                  <a:lnTo>
                    <a:pt x="156" y="378"/>
                  </a:lnTo>
                  <a:lnTo>
                    <a:pt x="172" y="366"/>
                  </a:lnTo>
                  <a:lnTo>
                    <a:pt x="198" y="340"/>
                  </a:lnTo>
                  <a:lnTo>
                    <a:pt x="206" y="299"/>
                  </a:lnTo>
                  <a:lnTo>
                    <a:pt x="191" y="160"/>
                  </a:lnTo>
                  <a:lnTo>
                    <a:pt x="182" y="21"/>
                  </a:lnTo>
                  <a:lnTo>
                    <a:pt x="191" y="0"/>
                  </a:lnTo>
                  <a:lnTo>
                    <a:pt x="215" y="4"/>
                  </a:lnTo>
                  <a:lnTo>
                    <a:pt x="250" y="30"/>
                  </a:lnTo>
                  <a:lnTo>
                    <a:pt x="282" y="54"/>
                  </a:lnTo>
                  <a:lnTo>
                    <a:pt x="311" y="77"/>
                  </a:lnTo>
                  <a:lnTo>
                    <a:pt x="341" y="98"/>
                  </a:lnTo>
                  <a:lnTo>
                    <a:pt x="368" y="121"/>
                  </a:lnTo>
                  <a:lnTo>
                    <a:pt x="398" y="143"/>
                  </a:lnTo>
                  <a:lnTo>
                    <a:pt x="428" y="168"/>
                  </a:lnTo>
                  <a:lnTo>
                    <a:pt x="443" y="180"/>
                  </a:lnTo>
                  <a:lnTo>
                    <a:pt x="460" y="194"/>
                  </a:lnTo>
                  <a:lnTo>
                    <a:pt x="497" y="171"/>
                  </a:lnTo>
                  <a:lnTo>
                    <a:pt x="535" y="143"/>
                  </a:lnTo>
                  <a:lnTo>
                    <a:pt x="563" y="127"/>
                  </a:lnTo>
                  <a:lnTo>
                    <a:pt x="590" y="110"/>
                  </a:lnTo>
                  <a:lnTo>
                    <a:pt x="615" y="96"/>
                  </a:lnTo>
                  <a:lnTo>
                    <a:pt x="638" y="83"/>
                  </a:lnTo>
                  <a:lnTo>
                    <a:pt x="663" y="71"/>
                  </a:lnTo>
                  <a:lnTo>
                    <a:pt x="689" y="58"/>
                  </a:lnTo>
                  <a:lnTo>
                    <a:pt x="718" y="46"/>
                  </a:lnTo>
                  <a:lnTo>
                    <a:pt x="749" y="34"/>
                  </a:lnTo>
                  <a:lnTo>
                    <a:pt x="806" y="16"/>
                  </a:lnTo>
                  <a:lnTo>
                    <a:pt x="815" y="19"/>
                  </a:lnTo>
                  <a:lnTo>
                    <a:pt x="814" y="34"/>
                  </a:lnTo>
                  <a:lnTo>
                    <a:pt x="803" y="61"/>
                  </a:lnTo>
                  <a:lnTo>
                    <a:pt x="787" y="98"/>
                  </a:lnTo>
                  <a:lnTo>
                    <a:pt x="764" y="142"/>
                  </a:lnTo>
                  <a:lnTo>
                    <a:pt x="751" y="166"/>
                  </a:lnTo>
                  <a:lnTo>
                    <a:pt x="739" y="191"/>
                  </a:lnTo>
                  <a:lnTo>
                    <a:pt x="726" y="216"/>
                  </a:lnTo>
                  <a:lnTo>
                    <a:pt x="713" y="241"/>
                  </a:lnTo>
                  <a:lnTo>
                    <a:pt x="689" y="290"/>
                  </a:lnTo>
                  <a:lnTo>
                    <a:pt x="669" y="337"/>
                  </a:lnTo>
                  <a:lnTo>
                    <a:pt x="707" y="363"/>
                  </a:lnTo>
                  <a:lnTo>
                    <a:pt x="726" y="375"/>
                  </a:lnTo>
                  <a:lnTo>
                    <a:pt x="750" y="387"/>
                  </a:lnTo>
                  <a:lnTo>
                    <a:pt x="803" y="406"/>
                  </a:lnTo>
                  <a:lnTo>
                    <a:pt x="855" y="422"/>
                  </a:lnTo>
                  <a:lnTo>
                    <a:pt x="896" y="448"/>
                  </a:lnTo>
                  <a:lnTo>
                    <a:pt x="924" y="492"/>
                  </a:lnTo>
                  <a:lnTo>
                    <a:pt x="921" y="534"/>
                  </a:lnTo>
                  <a:lnTo>
                    <a:pt x="907" y="545"/>
                  </a:lnTo>
                  <a:lnTo>
                    <a:pt x="883" y="548"/>
                  </a:lnTo>
                  <a:lnTo>
                    <a:pt x="720" y="552"/>
                  </a:lnTo>
                  <a:lnTo>
                    <a:pt x="639" y="566"/>
                  </a:lnTo>
                  <a:lnTo>
                    <a:pt x="620" y="561"/>
                  </a:lnTo>
                  <a:lnTo>
                    <a:pt x="605" y="562"/>
                  </a:lnTo>
                  <a:lnTo>
                    <a:pt x="578" y="662"/>
                  </a:lnTo>
                  <a:lnTo>
                    <a:pt x="555" y="726"/>
                  </a:lnTo>
                  <a:lnTo>
                    <a:pt x="536" y="767"/>
                  </a:lnTo>
                  <a:lnTo>
                    <a:pt x="517" y="806"/>
                  </a:lnTo>
                  <a:lnTo>
                    <a:pt x="484" y="908"/>
                  </a:lnTo>
                  <a:lnTo>
                    <a:pt x="469" y="920"/>
                  </a:lnTo>
                  <a:lnTo>
                    <a:pt x="449" y="922"/>
                  </a:lnTo>
                  <a:lnTo>
                    <a:pt x="405" y="914"/>
                  </a:lnTo>
                  <a:lnTo>
                    <a:pt x="378" y="893"/>
                  </a:lnTo>
                  <a:lnTo>
                    <a:pt x="353" y="836"/>
                  </a:lnTo>
                  <a:lnTo>
                    <a:pt x="334" y="758"/>
                  </a:lnTo>
                  <a:lnTo>
                    <a:pt x="314" y="714"/>
                  </a:lnTo>
                  <a:lnTo>
                    <a:pt x="298" y="675"/>
                  </a:lnTo>
                  <a:lnTo>
                    <a:pt x="270" y="594"/>
                  </a:lnTo>
                  <a:lnTo>
                    <a:pt x="232" y="596"/>
                  </a:lnTo>
                  <a:lnTo>
                    <a:pt x="166" y="621"/>
                  </a:lnTo>
                  <a:lnTo>
                    <a:pt x="137" y="634"/>
                  </a:lnTo>
                  <a:lnTo>
                    <a:pt x="102" y="646"/>
                  </a:lnTo>
                  <a:lnTo>
                    <a:pt x="52" y="663"/>
                  </a:lnTo>
                  <a:lnTo>
                    <a:pt x="31" y="665"/>
                  </a:lnTo>
                  <a:lnTo>
                    <a:pt x="12" y="653"/>
                  </a:lnTo>
                  <a:lnTo>
                    <a:pt x="0" y="619"/>
                  </a:lnTo>
                  <a:lnTo>
                    <a:pt x="4" y="584"/>
                  </a:lnTo>
                  <a:lnTo>
                    <a:pt x="18" y="547"/>
                  </a:lnTo>
                  <a:lnTo>
                    <a:pt x="32" y="508"/>
                  </a:lnTo>
                  <a:lnTo>
                    <a:pt x="42" y="495"/>
                  </a:lnTo>
                  <a:lnTo>
                    <a:pt x="57" y="494"/>
                  </a:lnTo>
                  <a:lnTo>
                    <a:pt x="71" y="517"/>
                  </a:lnTo>
                  <a:lnTo>
                    <a:pt x="58" y="585"/>
                  </a:lnTo>
                  <a:lnTo>
                    <a:pt x="81" y="578"/>
                  </a:lnTo>
                  <a:lnTo>
                    <a:pt x="145" y="555"/>
                  </a:lnTo>
                  <a:lnTo>
                    <a:pt x="210" y="534"/>
                  </a:lnTo>
                  <a:lnTo>
                    <a:pt x="270" y="520"/>
                  </a:lnTo>
                  <a:lnTo>
                    <a:pt x="326" y="536"/>
                  </a:lnTo>
                  <a:lnTo>
                    <a:pt x="340" y="558"/>
                  </a:lnTo>
                  <a:lnTo>
                    <a:pt x="354" y="605"/>
                  </a:lnTo>
                  <a:lnTo>
                    <a:pt x="367" y="647"/>
                  </a:lnTo>
                  <a:lnTo>
                    <a:pt x="382" y="688"/>
                  </a:lnTo>
                  <a:lnTo>
                    <a:pt x="401" y="735"/>
                  </a:lnTo>
                  <a:lnTo>
                    <a:pt x="414" y="773"/>
                  </a:lnTo>
                  <a:lnTo>
                    <a:pt x="427" y="809"/>
                  </a:lnTo>
                  <a:lnTo>
                    <a:pt x="439" y="837"/>
                  </a:lnTo>
                  <a:lnTo>
                    <a:pt x="450" y="781"/>
                  </a:lnTo>
                  <a:lnTo>
                    <a:pt x="484" y="697"/>
                  </a:lnTo>
                  <a:lnTo>
                    <a:pt x="509" y="642"/>
                  </a:lnTo>
                  <a:lnTo>
                    <a:pt x="517" y="610"/>
                  </a:lnTo>
                  <a:lnTo>
                    <a:pt x="528" y="580"/>
                  </a:lnTo>
                  <a:lnTo>
                    <a:pt x="540" y="551"/>
                  </a:lnTo>
                  <a:lnTo>
                    <a:pt x="552" y="520"/>
                  </a:lnTo>
                  <a:lnTo>
                    <a:pt x="571" y="507"/>
                  </a:lnTo>
                  <a:lnTo>
                    <a:pt x="591" y="495"/>
                  </a:lnTo>
                  <a:lnTo>
                    <a:pt x="611" y="485"/>
                  </a:lnTo>
                  <a:lnTo>
                    <a:pt x="634" y="482"/>
                  </a:lnTo>
                  <a:lnTo>
                    <a:pt x="716" y="473"/>
                  </a:lnTo>
                  <a:lnTo>
                    <a:pt x="781" y="470"/>
                  </a:lnTo>
                  <a:lnTo>
                    <a:pt x="723" y="453"/>
                  </a:lnTo>
                  <a:lnTo>
                    <a:pt x="668" y="421"/>
                  </a:lnTo>
                  <a:lnTo>
                    <a:pt x="643" y="403"/>
                  </a:lnTo>
                  <a:lnTo>
                    <a:pt x="612" y="388"/>
                  </a:lnTo>
                  <a:lnTo>
                    <a:pt x="591" y="371"/>
                  </a:lnTo>
                  <a:lnTo>
                    <a:pt x="588" y="358"/>
                  </a:lnTo>
                  <a:lnTo>
                    <a:pt x="591" y="344"/>
                  </a:lnTo>
                  <a:lnTo>
                    <a:pt x="607" y="290"/>
                  </a:lnTo>
                  <a:lnTo>
                    <a:pt x="624" y="241"/>
                  </a:lnTo>
                  <a:lnTo>
                    <a:pt x="643" y="193"/>
                  </a:lnTo>
                  <a:lnTo>
                    <a:pt x="663" y="150"/>
                  </a:lnTo>
                  <a:lnTo>
                    <a:pt x="622" y="174"/>
                  </a:lnTo>
                  <a:lnTo>
                    <a:pt x="599" y="187"/>
                  </a:lnTo>
                  <a:lnTo>
                    <a:pt x="574" y="203"/>
                  </a:lnTo>
                  <a:lnTo>
                    <a:pt x="549" y="220"/>
                  </a:lnTo>
                  <a:lnTo>
                    <a:pt x="525" y="236"/>
                  </a:lnTo>
                  <a:lnTo>
                    <a:pt x="503" y="251"/>
                  </a:lnTo>
                  <a:lnTo>
                    <a:pt x="475" y="268"/>
                  </a:lnTo>
                  <a:lnTo>
                    <a:pt x="454" y="274"/>
                  </a:lnTo>
                  <a:lnTo>
                    <a:pt x="434" y="266"/>
                  </a:lnTo>
                  <a:lnTo>
                    <a:pt x="418" y="251"/>
                  </a:lnTo>
                  <a:lnTo>
                    <a:pt x="403" y="238"/>
                  </a:lnTo>
                  <a:lnTo>
                    <a:pt x="376" y="212"/>
                  </a:lnTo>
                  <a:lnTo>
                    <a:pt x="351" y="187"/>
                  </a:lnTo>
                  <a:lnTo>
                    <a:pt x="326" y="161"/>
                  </a:lnTo>
                  <a:lnTo>
                    <a:pt x="302" y="137"/>
                  </a:lnTo>
                  <a:lnTo>
                    <a:pt x="278" y="112"/>
                  </a:lnTo>
                  <a:lnTo>
                    <a:pt x="252" y="87"/>
                  </a:lnTo>
                  <a:lnTo>
                    <a:pt x="239" y="76"/>
                  </a:lnTo>
                  <a:lnTo>
                    <a:pt x="223" y="64"/>
                  </a:lnTo>
                  <a:lnTo>
                    <a:pt x="234" y="175"/>
                  </a:lnTo>
                  <a:lnTo>
                    <a:pt x="247" y="295"/>
                  </a:lnTo>
                  <a:lnTo>
                    <a:pt x="242" y="355"/>
                  </a:lnTo>
                  <a:lnTo>
                    <a:pt x="234" y="378"/>
                  </a:lnTo>
                  <a:lnTo>
                    <a:pt x="221" y="400"/>
                  </a:lnTo>
                  <a:lnTo>
                    <a:pt x="206" y="420"/>
                  </a:lnTo>
                  <a:lnTo>
                    <a:pt x="187" y="439"/>
                  </a:lnTo>
                  <a:lnTo>
                    <a:pt x="164" y="458"/>
                  </a:lnTo>
                  <a:lnTo>
                    <a:pt x="139" y="477"/>
                  </a:lnTo>
                  <a:lnTo>
                    <a:pt x="120" y="482"/>
                  </a:lnTo>
                  <a:lnTo>
                    <a:pt x="100" y="472"/>
                  </a:lnTo>
                  <a:lnTo>
                    <a:pt x="88" y="457"/>
                  </a:lnTo>
                  <a:lnTo>
                    <a:pt x="92" y="442"/>
                  </a:lnTo>
                  <a:lnTo>
                    <a:pt x="92"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4822" name="Text Box 70"/>
          <p:cNvSpPr txBox="1">
            <a:spLocks noChangeArrowheads="1"/>
          </p:cNvSpPr>
          <p:nvPr/>
        </p:nvSpPr>
        <p:spPr bwMode="auto">
          <a:xfrm rot="1904973">
            <a:off x="6269209" y="1130768"/>
            <a:ext cx="1949108" cy="575726"/>
          </a:xfrm>
          <a:prstGeom prst="rect">
            <a:avLst/>
          </a:prstGeom>
          <a:noFill/>
          <a:ln>
            <a:noFill/>
          </a:ln>
          <a:effectLst/>
          <a:scene3d>
            <a:camera prst="orthographicFront">
              <a:rot lat="0" lon="0" rev="3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3200" dirty="0">
                <a:solidFill>
                  <a:srgbClr val="FFFF66"/>
                </a:solidFill>
                <a:effectLst>
                  <a:outerShdw blurRad="38100" dist="38100" dir="2700000" algn="tl">
                    <a:srgbClr val="000000"/>
                  </a:outerShdw>
                </a:effectLst>
                <a:latin typeface="BerlinSans-Demi"/>
                <a:cs typeface="BerlinSans-Demi"/>
              </a:rPr>
              <a:t>PURPOSE</a:t>
            </a:r>
          </a:p>
        </p:txBody>
      </p:sp>
      <p:grpSp>
        <p:nvGrpSpPr>
          <p:cNvPr id="74823" name="Group 71"/>
          <p:cNvGrpSpPr>
            <a:grpSpLocks/>
          </p:cNvGrpSpPr>
          <p:nvPr/>
        </p:nvGrpSpPr>
        <p:grpSpPr bwMode="auto">
          <a:xfrm>
            <a:off x="0" y="1032272"/>
            <a:ext cx="7138988" cy="4133850"/>
            <a:chOff x="0" y="960"/>
            <a:chExt cx="4992" cy="3842"/>
          </a:xfrm>
        </p:grpSpPr>
        <p:sp>
          <p:nvSpPr>
            <p:cNvPr id="74824" name="Line 72"/>
            <p:cNvSpPr>
              <a:spLocks noChangeShapeType="1"/>
            </p:cNvSpPr>
            <p:nvPr/>
          </p:nvSpPr>
          <p:spPr bwMode="auto">
            <a:xfrm flipV="1">
              <a:off x="0" y="960"/>
              <a:ext cx="4176" cy="1273"/>
            </a:xfrm>
            <a:prstGeom prst="line">
              <a:avLst/>
            </a:prstGeom>
            <a:noFill/>
            <a:ln w="53975">
              <a:solidFill>
                <a:srgbClr val="FFCC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4825" name="Line 73"/>
            <p:cNvSpPr>
              <a:spLocks noChangeShapeType="1"/>
            </p:cNvSpPr>
            <p:nvPr/>
          </p:nvSpPr>
          <p:spPr bwMode="auto">
            <a:xfrm flipV="1">
              <a:off x="1824" y="2064"/>
              <a:ext cx="3168" cy="2738"/>
            </a:xfrm>
            <a:prstGeom prst="line">
              <a:avLst/>
            </a:prstGeom>
            <a:noFill/>
            <a:ln w="53975">
              <a:solidFill>
                <a:srgbClr val="FFCC99"/>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4826" name="Group 74"/>
          <p:cNvGrpSpPr>
            <a:grpSpLocks/>
          </p:cNvGrpSpPr>
          <p:nvPr/>
        </p:nvGrpSpPr>
        <p:grpSpPr bwMode="auto">
          <a:xfrm>
            <a:off x="1448291" y="1094199"/>
            <a:ext cx="5314131" cy="2727093"/>
            <a:chOff x="1013" y="1017"/>
            <a:chExt cx="3715" cy="2536"/>
          </a:xfrm>
        </p:grpSpPr>
        <p:sp>
          <p:nvSpPr>
            <p:cNvPr id="74827" name="Text Box 75"/>
            <p:cNvSpPr txBox="1">
              <a:spLocks noChangeArrowheads="1"/>
            </p:cNvSpPr>
            <p:nvPr/>
          </p:nvSpPr>
          <p:spPr bwMode="auto">
            <a:xfrm rot="20553769">
              <a:off x="1013" y="1017"/>
              <a:ext cx="1505" cy="428"/>
            </a:xfrm>
            <a:prstGeom prst="rect">
              <a:avLst/>
            </a:prstGeom>
            <a:noFill/>
            <a:ln>
              <a:noFill/>
            </a:ln>
            <a:effectLst/>
            <a:scene3d>
              <a:camera prst="orthographicFront">
                <a:rot lat="0" lon="0" rev="212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396" tIns="37198" rIns="74396" bIns="37198">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2500" dirty="0">
                  <a:solidFill>
                    <a:srgbClr val="FF9966"/>
                  </a:solidFill>
                  <a:effectLst>
                    <a:outerShdw blurRad="38100" dist="38100" dir="2700000" algn="tl">
                      <a:srgbClr val="000000"/>
                    </a:outerShdw>
                  </a:effectLst>
                  <a:latin typeface="BerlinSans-Demi"/>
                  <a:cs typeface="BerlinSans-Demi"/>
                </a:rPr>
                <a:t>CORE VALUES</a:t>
              </a:r>
            </a:p>
          </p:txBody>
        </p:sp>
        <p:sp>
          <p:nvSpPr>
            <p:cNvPr id="74828" name="Text Box 76"/>
            <p:cNvSpPr txBox="1">
              <a:spLocks noChangeArrowheads="1"/>
            </p:cNvSpPr>
            <p:nvPr/>
          </p:nvSpPr>
          <p:spPr bwMode="auto">
            <a:xfrm rot="18965332">
              <a:off x="3223" y="3125"/>
              <a:ext cx="1505" cy="428"/>
            </a:xfrm>
            <a:prstGeom prst="rect">
              <a:avLst/>
            </a:prstGeom>
            <a:noFill/>
            <a:ln>
              <a:noFill/>
            </a:ln>
            <a:effectLst/>
            <a:scene3d>
              <a:camera prst="orthographicFront">
                <a:rot lat="0" lon="0" rev="2112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4396" tIns="37198" rIns="74396" bIns="37198">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2500" dirty="0">
                  <a:solidFill>
                    <a:srgbClr val="FF9966"/>
                  </a:solidFill>
                  <a:effectLst>
                    <a:outerShdw blurRad="38100" dist="38100" dir="2700000" algn="tl">
                      <a:srgbClr val="000000"/>
                    </a:outerShdw>
                  </a:effectLst>
                  <a:latin typeface="BerlinSans-Demi"/>
                  <a:cs typeface="BerlinSans-Demi"/>
                </a:rPr>
                <a:t>CORE VALUES</a:t>
              </a:r>
            </a:p>
          </p:txBody>
        </p:sp>
      </p:grpSp>
      <p:grpSp>
        <p:nvGrpSpPr>
          <p:cNvPr id="74829" name="Group 77"/>
          <p:cNvGrpSpPr>
            <a:grpSpLocks/>
          </p:cNvGrpSpPr>
          <p:nvPr/>
        </p:nvGrpSpPr>
        <p:grpSpPr bwMode="auto">
          <a:xfrm>
            <a:off x="206378" y="1910953"/>
            <a:ext cx="3306763" cy="3024188"/>
            <a:chOff x="144" y="1776"/>
            <a:chExt cx="2313" cy="2811"/>
          </a:xfrm>
        </p:grpSpPr>
        <p:pic>
          <p:nvPicPr>
            <p:cNvPr id="74830" name="Picture 78" descr="TN0073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 y="1776"/>
              <a:ext cx="345" cy="555"/>
            </a:xfrm>
            <a:prstGeom prst="rect">
              <a:avLst/>
            </a:prstGeom>
            <a:noFill/>
            <a:extLst>
              <a:ext uri="{909E8E84-426E-40dd-AFC4-6F175D3DCCD1}">
                <a14:hiddenFill xmlns:a14="http://schemas.microsoft.com/office/drawing/2010/main">
                  <a:solidFill>
                    <a:srgbClr val="FFFFFF"/>
                  </a:solidFill>
                </a14:hiddenFill>
              </a:ext>
            </a:extLst>
          </p:spPr>
        </p:pic>
        <p:pic>
          <p:nvPicPr>
            <p:cNvPr id="74831" name="Picture 79" descr="TN0073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2" y="4032"/>
              <a:ext cx="345" cy="5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832" name="Group 80"/>
          <p:cNvGrpSpPr>
            <a:grpSpLocks/>
          </p:cNvGrpSpPr>
          <p:nvPr/>
        </p:nvGrpSpPr>
        <p:grpSpPr bwMode="auto">
          <a:xfrm>
            <a:off x="3021013" y="1343025"/>
            <a:ext cx="2493962" cy="2197894"/>
            <a:chOff x="2112" y="1248"/>
            <a:chExt cx="1744" cy="2043"/>
          </a:xfrm>
        </p:grpSpPr>
        <p:pic>
          <p:nvPicPr>
            <p:cNvPr id="74833" name="Picture 81" descr="TN0073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2" y="1248"/>
              <a:ext cx="256" cy="411"/>
            </a:xfrm>
            <a:prstGeom prst="rect">
              <a:avLst/>
            </a:prstGeom>
            <a:noFill/>
            <a:extLst>
              <a:ext uri="{909E8E84-426E-40dd-AFC4-6F175D3DCCD1}">
                <a14:hiddenFill xmlns:a14="http://schemas.microsoft.com/office/drawing/2010/main">
                  <a:solidFill>
                    <a:srgbClr val="FFFFFF"/>
                  </a:solidFill>
                </a14:hiddenFill>
              </a:ext>
            </a:extLst>
          </p:spPr>
        </p:pic>
        <p:pic>
          <p:nvPicPr>
            <p:cNvPr id="74834" name="Picture 82" descr="TN0073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0" y="2880"/>
              <a:ext cx="256" cy="4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835" name="Group 83"/>
          <p:cNvGrpSpPr>
            <a:grpSpLocks/>
          </p:cNvGrpSpPr>
          <p:nvPr/>
        </p:nvGrpSpPr>
        <p:grpSpPr bwMode="auto">
          <a:xfrm>
            <a:off x="5286378" y="929880"/>
            <a:ext cx="1789113" cy="1526381"/>
            <a:chOff x="3696" y="864"/>
            <a:chExt cx="1252" cy="1419"/>
          </a:xfrm>
        </p:grpSpPr>
        <p:pic>
          <p:nvPicPr>
            <p:cNvPr id="74836" name="Picture 84" descr="TN0073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96" y="864"/>
              <a:ext cx="196" cy="315"/>
            </a:xfrm>
            <a:prstGeom prst="rect">
              <a:avLst/>
            </a:prstGeom>
            <a:noFill/>
            <a:extLst>
              <a:ext uri="{909E8E84-426E-40dd-AFC4-6F175D3DCCD1}">
                <a14:hiddenFill xmlns:a14="http://schemas.microsoft.com/office/drawing/2010/main">
                  <a:solidFill>
                    <a:srgbClr val="FFFFFF"/>
                  </a:solidFill>
                </a14:hiddenFill>
              </a:ext>
            </a:extLst>
          </p:spPr>
        </p:pic>
        <p:pic>
          <p:nvPicPr>
            <p:cNvPr id="74837" name="Picture 85" descr="TN00736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2" y="1968"/>
              <a:ext cx="196" cy="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838" name="Group 86"/>
          <p:cNvGrpSpPr>
            <a:grpSpLocks/>
          </p:cNvGrpSpPr>
          <p:nvPr/>
        </p:nvGrpSpPr>
        <p:grpSpPr bwMode="auto">
          <a:xfrm rot="989804">
            <a:off x="8305803" y="1290639"/>
            <a:ext cx="900113" cy="389335"/>
            <a:chOff x="3733" y="162"/>
            <a:chExt cx="629" cy="362"/>
          </a:xfrm>
        </p:grpSpPr>
        <p:sp>
          <p:nvSpPr>
            <p:cNvPr id="74839" name="Freeform 87"/>
            <p:cNvSpPr>
              <a:spLocks/>
            </p:cNvSpPr>
            <p:nvPr/>
          </p:nvSpPr>
          <p:spPr bwMode="auto">
            <a:xfrm>
              <a:off x="3740" y="190"/>
              <a:ext cx="622" cy="334"/>
            </a:xfrm>
            <a:custGeom>
              <a:avLst/>
              <a:gdLst>
                <a:gd name="T0" fmla="*/ 1636 w 2488"/>
                <a:gd name="T1" fmla="*/ 1323 h 1336"/>
                <a:gd name="T2" fmla="*/ 2028 w 2488"/>
                <a:gd name="T3" fmla="*/ 1298 h 1336"/>
                <a:gd name="T4" fmla="*/ 2243 w 2488"/>
                <a:gd name="T5" fmla="*/ 1195 h 1336"/>
                <a:gd name="T6" fmla="*/ 2401 w 2488"/>
                <a:gd name="T7" fmla="*/ 1048 h 1336"/>
                <a:gd name="T8" fmla="*/ 2488 w 2488"/>
                <a:gd name="T9" fmla="*/ 804 h 1336"/>
                <a:gd name="T10" fmla="*/ 2432 w 2488"/>
                <a:gd name="T11" fmla="*/ 677 h 1336"/>
                <a:gd name="T12" fmla="*/ 2313 w 2488"/>
                <a:gd name="T13" fmla="*/ 590 h 1336"/>
                <a:gd name="T14" fmla="*/ 2157 w 2488"/>
                <a:gd name="T15" fmla="*/ 542 h 1336"/>
                <a:gd name="T16" fmla="*/ 2090 w 2488"/>
                <a:gd name="T17" fmla="*/ 329 h 1336"/>
                <a:gd name="T18" fmla="*/ 2007 w 2488"/>
                <a:gd name="T19" fmla="*/ 192 h 1336"/>
                <a:gd name="T20" fmla="*/ 1863 w 2488"/>
                <a:gd name="T21" fmla="*/ 83 h 1336"/>
                <a:gd name="T22" fmla="*/ 1682 w 2488"/>
                <a:gd name="T23" fmla="*/ 18 h 1336"/>
                <a:gd name="T24" fmla="*/ 1337 w 2488"/>
                <a:gd name="T25" fmla="*/ 33 h 1336"/>
                <a:gd name="T26" fmla="*/ 1158 w 2488"/>
                <a:gd name="T27" fmla="*/ 136 h 1336"/>
                <a:gd name="T28" fmla="*/ 1052 w 2488"/>
                <a:gd name="T29" fmla="*/ 265 h 1336"/>
                <a:gd name="T30" fmla="*/ 919 w 2488"/>
                <a:gd name="T31" fmla="*/ 279 h 1336"/>
                <a:gd name="T32" fmla="*/ 662 w 2488"/>
                <a:gd name="T33" fmla="*/ 247 h 1336"/>
                <a:gd name="T34" fmla="*/ 449 w 2488"/>
                <a:gd name="T35" fmla="*/ 359 h 1336"/>
                <a:gd name="T36" fmla="*/ 383 w 2488"/>
                <a:gd name="T37" fmla="*/ 591 h 1336"/>
                <a:gd name="T38" fmla="*/ 473 w 2488"/>
                <a:gd name="T39" fmla="*/ 721 h 1336"/>
                <a:gd name="T40" fmla="*/ 635 w 2488"/>
                <a:gd name="T41" fmla="*/ 746 h 1336"/>
                <a:gd name="T42" fmla="*/ 556 w 2488"/>
                <a:gd name="T43" fmla="*/ 568 h 1336"/>
                <a:gd name="T44" fmla="*/ 599 w 2488"/>
                <a:gd name="T45" fmla="*/ 463 h 1336"/>
                <a:gd name="T46" fmla="*/ 707 w 2488"/>
                <a:gd name="T47" fmla="*/ 400 h 1336"/>
                <a:gd name="T48" fmla="*/ 1000 w 2488"/>
                <a:gd name="T49" fmla="*/ 411 h 1336"/>
                <a:gd name="T50" fmla="*/ 1135 w 2488"/>
                <a:gd name="T51" fmla="*/ 430 h 1336"/>
                <a:gd name="T52" fmla="*/ 1197 w 2488"/>
                <a:gd name="T53" fmla="*/ 270 h 1336"/>
                <a:gd name="T54" fmla="*/ 1306 w 2488"/>
                <a:gd name="T55" fmla="*/ 188 h 1336"/>
                <a:gd name="T56" fmla="*/ 1484 w 2488"/>
                <a:gd name="T57" fmla="*/ 148 h 1336"/>
                <a:gd name="T58" fmla="*/ 1701 w 2488"/>
                <a:gd name="T59" fmla="*/ 202 h 1336"/>
                <a:gd name="T60" fmla="*/ 1851 w 2488"/>
                <a:gd name="T61" fmla="*/ 377 h 1336"/>
                <a:gd name="T62" fmla="*/ 2113 w 2488"/>
                <a:gd name="T63" fmla="*/ 614 h 1336"/>
                <a:gd name="T64" fmla="*/ 2296 w 2488"/>
                <a:gd name="T65" fmla="*/ 823 h 1336"/>
                <a:gd name="T66" fmla="*/ 2220 w 2488"/>
                <a:gd name="T67" fmla="*/ 962 h 1336"/>
                <a:gd name="T68" fmla="*/ 2050 w 2488"/>
                <a:gd name="T69" fmla="*/ 1077 h 1336"/>
                <a:gd name="T70" fmla="*/ 1881 w 2488"/>
                <a:gd name="T71" fmla="*/ 1132 h 1336"/>
                <a:gd name="T72" fmla="*/ 1488 w 2488"/>
                <a:gd name="T73" fmla="*/ 1105 h 1336"/>
                <a:gd name="T74" fmla="*/ 1324 w 2488"/>
                <a:gd name="T75" fmla="*/ 1023 h 1336"/>
                <a:gd name="T76" fmla="*/ 1201 w 2488"/>
                <a:gd name="T77" fmla="*/ 920 h 1336"/>
                <a:gd name="T78" fmla="*/ 1155 w 2488"/>
                <a:gd name="T79" fmla="*/ 1002 h 1336"/>
                <a:gd name="T80" fmla="*/ 1050 w 2488"/>
                <a:gd name="T81" fmla="*/ 1090 h 1336"/>
                <a:gd name="T82" fmla="*/ 906 w 2488"/>
                <a:gd name="T83" fmla="*/ 1134 h 1336"/>
                <a:gd name="T84" fmla="*/ 682 w 2488"/>
                <a:gd name="T85" fmla="*/ 955 h 1336"/>
                <a:gd name="T86" fmla="*/ 505 w 2488"/>
                <a:gd name="T87" fmla="*/ 1031 h 1336"/>
                <a:gd name="T88" fmla="*/ 275 w 2488"/>
                <a:gd name="T89" fmla="*/ 1030 h 1336"/>
                <a:gd name="T90" fmla="*/ 223 w 2488"/>
                <a:gd name="T91" fmla="*/ 834 h 1336"/>
                <a:gd name="T92" fmla="*/ 329 w 2488"/>
                <a:gd name="T93" fmla="*/ 740 h 1336"/>
                <a:gd name="T94" fmla="*/ 230 w 2488"/>
                <a:gd name="T95" fmla="*/ 735 h 1336"/>
                <a:gd name="T96" fmla="*/ 5 w 2488"/>
                <a:gd name="T97" fmla="*/ 950 h 1336"/>
                <a:gd name="T98" fmla="*/ 37 w 2488"/>
                <a:gd name="T99" fmla="*/ 1099 h 1336"/>
                <a:gd name="T100" fmla="*/ 150 w 2488"/>
                <a:gd name="T101" fmla="*/ 1168 h 1336"/>
                <a:gd name="T102" fmla="*/ 487 w 2488"/>
                <a:gd name="T103" fmla="*/ 1173 h 1336"/>
                <a:gd name="T104" fmla="*/ 684 w 2488"/>
                <a:gd name="T105" fmla="*/ 1182 h 1336"/>
                <a:gd name="T106" fmla="*/ 784 w 2488"/>
                <a:gd name="T107" fmla="*/ 1254 h 1336"/>
                <a:gd name="T108" fmla="*/ 985 w 2488"/>
                <a:gd name="T109" fmla="*/ 1270 h 1336"/>
                <a:gd name="T110" fmla="*/ 1222 w 2488"/>
                <a:gd name="T111" fmla="*/ 1099 h 1336"/>
                <a:gd name="T112" fmla="*/ 1359 w 2488"/>
                <a:gd name="T113" fmla="*/ 1193 h 1336"/>
                <a:gd name="T114" fmla="*/ 1498 w 2488"/>
                <a:gd name="T115" fmla="*/ 1285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8" h="1336">
                  <a:moveTo>
                    <a:pt x="1498" y="1285"/>
                  </a:moveTo>
                  <a:lnTo>
                    <a:pt x="1533" y="1297"/>
                  </a:lnTo>
                  <a:lnTo>
                    <a:pt x="1567" y="1307"/>
                  </a:lnTo>
                  <a:lnTo>
                    <a:pt x="1636" y="1323"/>
                  </a:lnTo>
                  <a:lnTo>
                    <a:pt x="1706" y="1332"/>
                  </a:lnTo>
                  <a:lnTo>
                    <a:pt x="1774" y="1336"/>
                  </a:lnTo>
                  <a:lnTo>
                    <a:pt x="1903" y="1327"/>
                  </a:lnTo>
                  <a:lnTo>
                    <a:pt x="2028" y="1298"/>
                  </a:lnTo>
                  <a:lnTo>
                    <a:pt x="2086" y="1278"/>
                  </a:lnTo>
                  <a:lnTo>
                    <a:pt x="2141" y="1253"/>
                  </a:lnTo>
                  <a:lnTo>
                    <a:pt x="2194" y="1225"/>
                  </a:lnTo>
                  <a:lnTo>
                    <a:pt x="2243" y="1195"/>
                  </a:lnTo>
                  <a:lnTo>
                    <a:pt x="2289" y="1161"/>
                  </a:lnTo>
                  <a:lnTo>
                    <a:pt x="2330" y="1127"/>
                  </a:lnTo>
                  <a:lnTo>
                    <a:pt x="2368" y="1088"/>
                  </a:lnTo>
                  <a:lnTo>
                    <a:pt x="2401" y="1048"/>
                  </a:lnTo>
                  <a:lnTo>
                    <a:pt x="2430" y="1009"/>
                  </a:lnTo>
                  <a:lnTo>
                    <a:pt x="2453" y="968"/>
                  </a:lnTo>
                  <a:lnTo>
                    <a:pt x="2482" y="885"/>
                  </a:lnTo>
                  <a:lnTo>
                    <a:pt x="2488" y="804"/>
                  </a:lnTo>
                  <a:lnTo>
                    <a:pt x="2480" y="766"/>
                  </a:lnTo>
                  <a:lnTo>
                    <a:pt x="2466" y="728"/>
                  </a:lnTo>
                  <a:lnTo>
                    <a:pt x="2446" y="693"/>
                  </a:lnTo>
                  <a:lnTo>
                    <a:pt x="2432" y="677"/>
                  </a:lnTo>
                  <a:lnTo>
                    <a:pt x="2417" y="660"/>
                  </a:lnTo>
                  <a:lnTo>
                    <a:pt x="2381" y="630"/>
                  </a:lnTo>
                  <a:lnTo>
                    <a:pt x="2338" y="602"/>
                  </a:lnTo>
                  <a:lnTo>
                    <a:pt x="2313" y="590"/>
                  </a:lnTo>
                  <a:lnTo>
                    <a:pt x="2286" y="578"/>
                  </a:lnTo>
                  <a:lnTo>
                    <a:pt x="2256" y="568"/>
                  </a:lnTo>
                  <a:lnTo>
                    <a:pt x="2225" y="558"/>
                  </a:lnTo>
                  <a:lnTo>
                    <a:pt x="2157" y="542"/>
                  </a:lnTo>
                  <a:lnTo>
                    <a:pt x="2077" y="531"/>
                  </a:lnTo>
                  <a:lnTo>
                    <a:pt x="2100" y="449"/>
                  </a:lnTo>
                  <a:lnTo>
                    <a:pt x="2100" y="368"/>
                  </a:lnTo>
                  <a:lnTo>
                    <a:pt x="2090" y="329"/>
                  </a:lnTo>
                  <a:lnTo>
                    <a:pt x="2077" y="292"/>
                  </a:lnTo>
                  <a:lnTo>
                    <a:pt x="2057" y="257"/>
                  </a:lnTo>
                  <a:lnTo>
                    <a:pt x="2034" y="223"/>
                  </a:lnTo>
                  <a:lnTo>
                    <a:pt x="2007" y="192"/>
                  </a:lnTo>
                  <a:lnTo>
                    <a:pt x="1975" y="161"/>
                  </a:lnTo>
                  <a:lnTo>
                    <a:pt x="1941" y="132"/>
                  </a:lnTo>
                  <a:lnTo>
                    <a:pt x="1903" y="106"/>
                  </a:lnTo>
                  <a:lnTo>
                    <a:pt x="1863" y="83"/>
                  </a:lnTo>
                  <a:lnTo>
                    <a:pt x="1820" y="63"/>
                  </a:lnTo>
                  <a:lnTo>
                    <a:pt x="1776" y="44"/>
                  </a:lnTo>
                  <a:lnTo>
                    <a:pt x="1731" y="29"/>
                  </a:lnTo>
                  <a:lnTo>
                    <a:pt x="1682" y="18"/>
                  </a:lnTo>
                  <a:lnTo>
                    <a:pt x="1633" y="8"/>
                  </a:lnTo>
                  <a:lnTo>
                    <a:pt x="1533" y="0"/>
                  </a:lnTo>
                  <a:lnTo>
                    <a:pt x="1432" y="8"/>
                  </a:lnTo>
                  <a:lnTo>
                    <a:pt x="1337" y="33"/>
                  </a:lnTo>
                  <a:lnTo>
                    <a:pt x="1289" y="52"/>
                  </a:lnTo>
                  <a:lnTo>
                    <a:pt x="1243" y="74"/>
                  </a:lnTo>
                  <a:lnTo>
                    <a:pt x="1199" y="103"/>
                  </a:lnTo>
                  <a:lnTo>
                    <a:pt x="1158" y="136"/>
                  </a:lnTo>
                  <a:lnTo>
                    <a:pt x="1120" y="173"/>
                  </a:lnTo>
                  <a:lnTo>
                    <a:pt x="1101" y="194"/>
                  </a:lnTo>
                  <a:lnTo>
                    <a:pt x="1085" y="216"/>
                  </a:lnTo>
                  <a:lnTo>
                    <a:pt x="1052" y="265"/>
                  </a:lnTo>
                  <a:lnTo>
                    <a:pt x="1023" y="320"/>
                  </a:lnTo>
                  <a:lnTo>
                    <a:pt x="997" y="308"/>
                  </a:lnTo>
                  <a:lnTo>
                    <a:pt x="970" y="297"/>
                  </a:lnTo>
                  <a:lnTo>
                    <a:pt x="919" y="279"/>
                  </a:lnTo>
                  <a:lnTo>
                    <a:pt x="871" y="265"/>
                  </a:lnTo>
                  <a:lnTo>
                    <a:pt x="823" y="253"/>
                  </a:lnTo>
                  <a:lnTo>
                    <a:pt x="738" y="245"/>
                  </a:lnTo>
                  <a:lnTo>
                    <a:pt x="662" y="247"/>
                  </a:lnTo>
                  <a:lnTo>
                    <a:pt x="595" y="262"/>
                  </a:lnTo>
                  <a:lnTo>
                    <a:pt x="537" y="287"/>
                  </a:lnTo>
                  <a:lnTo>
                    <a:pt x="489" y="320"/>
                  </a:lnTo>
                  <a:lnTo>
                    <a:pt x="449" y="359"/>
                  </a:lnTo>
                  <a:lnTo>
                    <a:pt x="419" y="402"/>
                  </a:lnTo>
                  <a:lnTo>
                    <a:pt x="397" y="449"/>
                  </a:lnTo>
                  <a:lnTo>
                    <a:pt x="380" y="546"/>
                  </a:lnTo>
                  <a:lnTo>
                    <a:pt x="383" y="591"/>
                  </a:lnTo>
                  <a:lnTo>
                    <a:pt x="396" y="633"/>
                  </a:lnTo>
                  <a:lnTo>
                    <a:pt x="416" y="669"/>
                  </a:lnTo>
                  <a:lnTo>
                    <a:pt x="444" y="697"/>
                  </a:lnTo>
                  <a:lnTo>
                    <a:pt x="473" y="721"/>
                  </a:lnTo>
                  <a:lnTo>
                    <a:pt x="494" y="731"/>
                  </a:lnTo>
                  <a:lnTo>
                    <a:pt x="518" y="740"/>
                  </a:lnTo>
                  <a:lnTo>
                    <a:pt x="572" y="749"/>
                  </a:lnTo>
                  <a:lnTo>
                    <a:pt x="635" y="746"/>
                  </a:lnTo>
                  <a:lnTo>
                    <a:pt x="609" y="712"/>
                  </a:lnTo>
                  <a:lnTo>
                    <a:pt x="589" y="681"/>
                  </a:lnTo>
                  <a:lnTo>
                    <a:pt x="563" y="621"/>
                  </a:lnTo>
                  <a:lnTo>
                    <a:pt x="556" y="568"/>
                  </a:lnTo>
                  <a:lnTo>
                    <a:pt x="562" y="521"/>
                  </a:lnTo>
                  <a:lnTo>
                    <a:pt x="571" y="500"/>
                  </a:lnTo>
                  <a:lnTo>
                    <a:pt x="584" y="481"/>
                  </a:lnTo>
                  <a:lnTo>
                    <a:pt x="599" y="463"/>
                  </a:lnTo>
                  <a:lnTo>
                    <a:pt x="615" y="446"/>
                  </a:lnTo>
                  <a:lnTo>
                    <a:pt x="658" y="421"/>
                  </a:lnTo>
                  <a:lnTo>
                    <a:pt x="682" y="408"/>
                  </a:lnTo>
                  <a:lnTo>
                    <a:pt x="707" y="400"/>
                  </a:lnTo>
                  <a:lnTo>
                    <a:pt x="762" y="387"/>
                  </a:lnTo>
                  <a:lnTo>
                    <a:pt x="822" y="381"/>
                  </a:lnTo>
                  <a:lnTo>
                    <a:pt x="942" y="392"/>
                  </a:lnTo>
                  <a:lnTo>
                    <a:pt x="1000" y="411"/>
                  </a:lnTo>
                  <a:lnTo>
                    <a:pt x="1055" y="435"/>
                  </a:lnTo>
                  <a:lnTo>
                    <a:pt x="1104" y="469"/>
                  </a:lnTo>
                  <a:lnTo>
                    <a:pt x="1143" y="510"/>
                  </a:lnTo>
                  <a:lnTo>
                    <a:pt x="1135" y="430"/>
                  </a:lnTo>
                  <a:lnTo>
                    <a:pt x="1147" y="358"/>
                  </a:lnTo>
                  <a:lnTo>
                    <a:pt x="1159" y="326"/>
                  </a:lnTo>
                  <a:lnTo>
                    <a:pt x="1175" y="296"/>
                  </a:lnTo>
                  <a:lnTo>
                    <a:pt x="1197" y="270"/>
                  </a:lnTo>
                  <a:lnTo>
                    <a:pt x="1220" y="245"/>
                  </a:lnTo>
                  <a:lnTo>
                    <a:pt x="1246" y="223"/>
                  </a:lnTo>
                  <a:lnTo>
                    <a:pt x="1275" y="203"/>
                  </a:lnTo>
                  <a:lnTo>
                    <a:pt x="1306" y="188"/>
                  </a:lnTo>
                  <a:lnTo>
                    <a:pt x="1339" y="173"/>
                  </a:lnTo>
                  <a:lnTo>
                    <a:pt x="1374" y="163"/>
                  </a:lnTo>
                  <a:lnTo>
                    <a:pt x="1410" y="155"/>
                  </a:lnTo>
                  <a:lnTo>
                    <a:pt x="1484" y="148"/>
                  </a:lnTo>
                  <a:lnTo>
                    <a:pt x="1560" y="153"/>
                  </a:lnTo>
                  <a:lnTo>
                    <a:pt x="1633" y="170"/>
                  </a:lnTo>
                  <a:lnTo>
                    <a:pt x="1668" y="184"/>
                  </a:lnTo>
                  <a:lnTo>
                    <a:pt x="1701" y="202"/>
                  </a:lnTo>
                  <a:lnTo>
                    <a:pt x="1762" y="246"/>
                  </a:lnTo>
                  <a:lnTo>
                    <a:pt x="1789" y="272"/>
                  </a:lnTo>
                  <a:lnTo>
                    <a:pt x="1813" y="304"/>
                  </a:lnTo>
                  <a:lnTo>
                    <a:pt x="1851" y="377"/>
                  </a:lnTo>
                  <a:lnTo>
                    <a:pt x="1872" y="464"/>
                  </a:lnTo>
                  <a:lnTo>
                    <a:pt x="1876" y="566"/>
                  </a:lnTo>
                  <a:lnTo>
                    <a:pt x="2046" y="594"/>
                  </a:lnTo>
                  <a:lnTo>
                    <a:pt x="2113" y="614"/>
                  </a:lnTo>
                  <a:lnTo>
                    <a:pt x="2168" y="636"/>
                  </a:lnTo>
                  <a:lnTo>
                    <a:pt x="2249" y="692"/>
                  </a:lnTo>
                  <a:lnTo>
                    <a:pt x="2290" y="755"/>
                  </a:lnTo>
                  <a:lnTo>
                    <a:pt x="2296" y="823"/>
                  </a:lnTo>
                  <a:lnTo>
                    <a:pt x="2286" y="859"/>
                  </a:lnTo>
                  <a:lnTo>
                    <a:pt x="2271" y="893"/>
                  </a:lnTo>
                  <a:lnTo>
                    <a:pt x="2249" y="929"/>
                  </a:lnTo>
                  <a:lnTo>
                    <a:pt x="2220" y="962"/>
                  </a:lnTo>
                  <a:lnTo>
                    <a:pt x="2184" y="994"/>
                  </a:lnTo>
                  <a:lnTo>
                    <a:pt x="2144" y="1025"/>
                  </a:lnTo>
                  <a:lnTo>
                    <a:pt x="2100" y="1052"/>
                  </a:lnTo>
                  <a:lnTo>
                    <a:pt x="2050" y="1077"/>
                  </a:lnTo>
                  <a:lnTo>
                    <a:pt x="2023" y="1089"/>
                  </a:lnTo>
                  <a:lnTo>
                    <a:pt x="1997" y="1099"/>
                  </a:lnTo>
                  <a:lnTo>
                    <a:pt x="1940" y="1118"/>
                  </a:lnTo>
                  <a:lnTo>
                    <a:pt x="1881" y="1132"/>
                  </a:lnTo>
                  <a:lnTo>
                    <a:pt x="1818" y="1142"/>
                  </a:lnTo>
                  <a:lnTo>
                    <a:pt x="1689" y="1146"/>
                  </a:lnTo>
                  <a:lnTo>
                    <a:pt x="1555" y="1124"/>
                  </a:lnTo>
                  <a:lnTo>
                    <a:pt x="1488" y="1105"/>
                  </a:lnTo>
                  <a:lnTo>
                    <a:pt x="1455" y="1093"/>
                  </a:lnTo>
                  <a:lnTo>
                    <a:pt x="1421" y="1077"/>
                  </a:lnTo>
                  <a:lnTo>
                    <a:pt x="1356" y="1042"/>
                  </a:lnTo>
                  <a:lnTo>
                    <a:pt x="1324" y="1023"/>
                  </a:lnTo>
                  <a:lnTo>
                    <a:pt x="1293" y="999"/>
                  </a:lnTo>
                  <a:lnTo>
                    <a:pt x="1261" y="975"/>
                  </a:lnTo>
                  <a:lnTo>
                    <a:pt x="1231" y="949"/>
                  </a:lnTo>
                  <a:lnTo>
                    <a:pt x="1201" y="920"/>
                  </a:lnTo>
                  <a:lnTo>
                    <a:pt x="1172" y="887"/>
                  </a:lnTo>
                  <a:lnTo>
                    <a:pt x="1178" y="928"/>
                  </a:lnTo>
                  <a:lnTo>
                    <a:pt x="1172" y="965"/>
                  </a:lnTo>
                  <a:lnTo>
                    <a:pt x="1155" y="1002"/>
                  </a:lnTo>
                  <a:lnTo>
                    <a:pt x="1143" y="1018"/>
                  </a:lnTo>
                  <a:lnTo>
                    <a:pt x="1126" y="1035"/>
                  </a:lnTo>
                  <a:lnTo>
                    <a:pt x="1091" y="1065"/>
                  </a:lnTo>
                  <a:lnTo>
                    <a:pt x="1050" y="1090"/>
                  </a:lnTo>
                  <a:lnTo>
                    <a:pt x="1028" y="1101"/>
                  </a:lnTo>
                  <a:lnTo>
                    <a:pt x="1004" y="1109"/>
                  </a:lnTo>
                  <a:lnTo>
                    <a:pt x="955" y="1124"/>
                  </a:lnTo>
                  <a:lnTo>
                    <a:pt x="906" y="1134"/>
                  </a:lnTo>
                  <a:lnTo>
                    <a:pt x="857" y="1134"/>
                  </a:lnTo>
                  <a:lnTo>
                    <a:pt x="770" y="1113"/>
                  </a:lnTo>
                  <a:lnTo>
                    <a:pt x="707" y="1055"/>
                  </a:lnTo>
                  <a:lnTo>
                    <a:pt x="682" y="955"/>
                  </a:lnTo>
                  <a:lnTo>
                    <a:pt x="634" y="979"/>
                  </a:lnTo>
                  <a:lnTo>
                    <a:pt x="589" y="1002"/>
                  </a:lnTo>
                  <a:lnTo>
                    <a:pt x="546" y="1018"/>
                  </a:lnTo>
                  <a:lnTo>
                    <a:pt x="505" y="1031"/>
                  </a:lnTo>
                  <a:lnTo>
                    <a:pt x="432" y="1046"/>
                  </a:lnTo>
                  <a:lnTo>
                    <a:pt x="369" y="1051"/>
                  </a:lnTo>
                  <a:lnTo>
                    <a:pt x="317" y="1045"/>
                  </a:lnTo>
                  <a:lnTo>
                    <a:pt x="275" y="1030"/>
                  </a:lnTo>
                  <a:lnTo>
                    <a:pt x="218" y="978"/>
                  </a:lnTo>
                  <a:lnTo>
                    <a:pt x="202" y="909"/>
                  </a:lnTo>
                  <a:lnTo>
                    <a:pt x="208" y="872"/>
                  </a:lnTo>
                  <a:lnTo>
                    <a:pt x="223" y="834"/>
                  </a:lnTo>
                  <a:lnTo>
                    <a:pt x="250" y="799"/>
                  </a:lnTo>
                  <a:lnTo>
                    <a:pt x="266" y="781"/>
                  </a:lnTo>
                  <a:lnTo>
                    <a:pt x="285" y="766"/>
                  </a:lnTo>
                  <a:lnTo>
                    <a:pt x="329" y="740"/>
                  </a:lnTo>
                  <a:lnTo>
                    <a:pt x="356" y="728"/>
                  </a:lnTo>
                  <a:lnTo>
                    <a:pt x="385" y="720"/>
                  </a:lnTo>
                  <a:lnTo>
                    <a:pt x="303" y="720"/>
                  </a:lnTo>
                  <a:lnTo>
                    <a:pt x="230" y="735"/>
                  </a:lnTo>
                  <a:lnTo>
                    <a:pt x="106" y="800"/>
                  </a:lnTo>
                  <a:lnTo>
                    <a:pt x="60" y="846"/>
                  </a:lnTo>
                  <a:lnTo>
                    <a:pt x="26" y="896"/>
                  </a:lnTo>
                  <a:lnTo>
                    <a:pt x="5" y="950"/>
                  </a:lnTo>
                  <a:lnTo>
                    <a:pt x="0" y="1003"/>
                  </a:lnTo>
                  <a:lnTo>
                    <a:pt x="9" y="1054"/>
                  </a:lnTo>
                  <a:lnTo>
                    <a:pt x="21" y="1077"/>
                  </a:lnTo>
                  <a:lnTo>
                    <a:pt x="37" y="1099"/>
                  </a:lnTo>
                  <a:lnTo>
                    <a:pt x="58" y="1119"/>
                  </a:lnTo>
                  <a:lnTo>
                    <a:pt x="84" y="1138"/>
                  </a:lnTo>
                  <a:lnTo>
                    <a:pt x="113" y="1154"/>
                  </a:lnTo>
                  <a:lnTo>
                    <a:pt x="150" y="1168"/>
                  </a:lnTo>
                  <a:lnTo>
                    <a:pt x="192" y="1178"/>
                  </a:lnTo>
                  <a:lnTo>
                    <a:pt x="238" y="1185"/>
                  </a:lnTo>
                  <a:lnTo>
                    <a:pt x="351" y="1187"/>
                  </a:lnTo>
                  <a:lnTo>
                    <a:pt x="487" y="1173"/>
                  </a:lnTo>
                  <a:lnTo>
                    <a:pt x="565" y="1158"/>
                  </a:lnTo>
                  <a:lnTo>
                    <a:pt x="648" y="1138"/>
                  </a:lnTo>
                  <a:lnTo>
                    <a:pt x="665" y="1161"/>
                  </a:lnTo>
                  <a:lnTo>
                    <a:pt x="684" y="1182"/>
                  </a:lnTo>
                  <a:lnTo>
                    <a:pt x="702" y="1201"/>
                  </a:lnTo>
                  <a:lnTo>
                    <a:pt x="722" y="1217"/>
                  </a:lnTo>
                  <a:lnTo>
                    <a:pt x="764" y="1244"/>
                  </a:lnTo>
                  <a:lnTo>
                    <a:pt x="784" y="1254"/>
                  </a:lnTo>
                  <a:lnTo>
                    <a:pt x="806" y="1263"/>
                  </a:lnTo>
                  <a:lnTo>
                    <a:pt x="851" y="1274"/>
                  </a:lnTo>
                  <a:lnTo>
                    <a:pt x="896" y="1279"/>
                  </a:lnTo>
                  <a:lnTo>
                    <a:pt x="985" y="1270"/>
                  </a:lnTo>
                  <a:lnTo>
                    <a:pt x="1068" y="1245"/>
                  </a:lnTo>
                  <a:lnTo>
                    <a:pt x="1138" y="1203"/>
                  </a:lnTo>
                  <a:lnTo>
                    <a:pt x="1192" y="1154"/>
                  </a:lnTo>
                  <a:lnTo>
                    <a:pt x="1222" y="1099"/>
                  </a:lnTo>
                  <a:lnTo>
                    <a:pt x="1240" y="1113"/>
                  </a:lnTo>
                  <a:lnTo>
                    <a:pt x="1272" y="1134"/>
                  </a:lnTo>
                  <a:lnTo>
                    <a:pt x="1314" y="1163"/>
                  </a:lnTo>
                  <a:lnTo>
                    <a:pt x="1359" y="1193"/>
                  </a:lnTo>
                  <a:lnTo>
                    <a:pt x="1406" y="1224"/>
                  </a:lnTo>
                  <a:lnTo>
                    <a:pt x="1446" y="1251"/>
                  </a:lnTo>
                  <a:lnTo>
                    <a:pt x="1498" y="1285"/>
                  </a:lnTo>
                  <a:lnTo>
                    <a:pt x="1498" y="128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40" name="Freeform 88"/>
            <p:cNvSpPr>
              <a:spLocks/>
            </p:cNvSpPr>
            <p:nvPr/>
          </p:nvSpPr>
          <p:spPr bwMode="auto">
            <a:xfrm>
              <a:off x="3770" y="181"/>
              <a:ext cx="568" cy="296"/>
            </a:xfrm>
            <a:custGeom>
              <a:avLst/>
              <a:gdLst>
                <a:gd name="T0" fmla="*/ 12 w 2270"/>
                <a:gd name="T1" fmla="*/ 808 h 1184"/>
                <a:gd name="T2" fmla="*/ 118 w 2270"/>
                <a:gd name="T3" fmla="*/ 668 h 1184"/>
                <a:gd name="T4" fmla="*/ 330 w 2270"/>
                <a:gd name="T5" fmla="*/ 615 h 1184"/>
                <a:gd name="T6" fmla="*/ 323 w 2270"/>
                <a:gd name="T7" fmla="*/ 390 h 1184"/>
                <a:gd name="T8" fmla="*/ 508 w 2270"/>
                <a:gd name="T9" fmla="*/ 251 h 1184"/>
                <a:gd name="T10" fmla="*/ 812 w 2270"/>
                <a:gd name="T11" fmla="*/ 251 h 1184"/>
                <a:gd name="T12" fmla="*/ 924 w 2270"/>
                <a:gd name="T13" fmla="*/ 258 h 1184"/>
                <a:gd name="T14" fmla="*/ 1089 w 2270"/>
                <a:gd name="T15" fmla="*/ 46 h 1184"/>
                <a:gd name="T16" fmla="*/ 1498 w 2270"/>
                <a:gd name="T17" fmla="*/ 0 h 1184"/>
                <a:gd name="T18" fmla="*/ 1704 w 2270"/>
                <a:gd name="T19" fmla="*/ 99 h 1184"/>
                <a:gd name="T20" fmla="*/ 1828 w 2270"/>
                <a:gd name="T21" fmla="*/ 271 h 1184"/>
                <a:gd name="T22" fmla="*/ 1842 w 2270"/>
                <a:gd name="T23" fmla="*/ 470 h 1184"/>
                <a:gd name="T24" fmla="*/ 2126 w 2270"/>
                <a:gd name="T25" fmla="*/ 535 h 1184"/>
                <a:gd name="T26" fmla="*/ 2270 w 2270"/>
                <a:gd name="T27" fmla="*/ 767 h 1184"/>
                <a:gd name="T28" fmla="*/ 2139 w 2270"/>
                <a:gd name="T29" fmla="*/ 993 h 1184"/>
                <a:gd name="T30" fmla="*/ 1901 w 2270"/>
                <a:gd name="T31" fmla="*/ 1144 h 1184"/>
                <a:gd name="T32" fmla="*/ 1631 w 2270"/>
                <a:gd name="T33" fmla="*/ 1184 h 1184"/>
                <a:gd name="T34" fmla="*/ 1413 w 2270"/>
                <a:gd name="T35" fmla="*/ 1131 h 1184"/>
                <a:gd name="T36" fmla="*/ 1063 w 2270"/>
                <a:gd name="T37" fmla="*/ 926 h 1184"/>
                <a:gd name="T38" fmla="*/ 977 w 2270"/>
                <a:gd name="T39" fmla="*/ 1072 h 1184"/>
                <a:gd name="T40" fmla="*/ 765 w 2270"/>
                <a:gd name="T41" fmla="*/ 1144 h 1184"/>
                <a:gd name="T42" fmla="*/ 508 w 2270"/>
                <a:gd name="T43" fmla="*/ 1005 h 1184"/>
                <a:gd name="T44" fmla="*/ 144 w 2270"/>
                <a:gd name="T45" fmla="*/ 1046 h 1184"/>
                <a:gd name="T46" fmla="*/ 0 w 2270"/>
                <a:gd name="T47" fmla="*/ 952 h 1184"/>
                <a:gd name="T48" fmla="*/ 12 w 2270"/>
                <a:gd name="T49" fmla="*/ 808 h 1184"/>
                <a:gd name="T50" fmla="*/ 12 w 2270"/>
                <a:gd name="T51" fmla="*/ 808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70" h="1184">
                  <a:moveTo>
                    <a:pt x="12" y="808"/>
                  </a:moveTo>
                  <a:lnTo>
                    <a:pt x="118" y="668"/>
                  </a:lnTo>
                  <a:lnTo>
                    <a:pt x="330" y="615"/>
                  </a:lnTo>
                  <a:lnTo>
                    <a:pt x="323" y="390"/>
                  </a:lnTo>
                  <a:lnTo>
                    <a:pt x="508" y="251"/>
                  </a:lnTo>
                  <a:lnTo>
                    <a:pt x="812" y="251"/>
                  </a:lnTo>
                  <a:lnTo>
                    <a:pt x="924" y="258"/>
                  </a:lnTo>
                  <a:lnTo>
                    <a:pt x="1089" y="46"/>
                  </a:lnTo>
                  <a:lnTo>
                    <a:pt x="1498" y="0"/>
                  </a:lnTo>
                  <a:lnTo>
                    <a:pt x="1704" y="99"/>
                  </a:lnTo>
                  <a:lnTo>
                    <a:pt x="1828" y="271"/>
                  </a:lnTo>
                  <a:lnTo>
                    <a:pt x="1842" y="470"/>
                  </a:lnTo>
                  <a:lnTo>
                    <a:pt x="2126" y="535"/>
                  </a:lnTo>
                  <a:lnTo>
                    <a:pt x="2270" y="767"/>
                  </a:lnTo>
                  <a:lnTo>
                    <a:pt x="2139" y="993"/>
                  </a:lnTo>
                  <a:lnTo>
                    <a:pt x="1901" y="1144"/>
                  </a:lnTo>
                  <a:lnTo>
                    <a:pt x="1631" y="1184"/>
                  </a:lnTo>
                  <a:lnTo>
                    <a:pt x="1413" y="1131"/>
                  </a:lnTo>
                  <a:lnTo>
                    <a:pt x="1063" y="926"/>
                  </a:lnTo>
                  <a:lnTo>
                    <a:pt x="977" y="1072"/>
                  </a:lnTo>
                  <a:lnTo>
                    <a:pt x="765" y="1144"/>
                  </a:lnTo>
                  <a:lnTo>
                    <a:pt x="508" y="1005"/>
                  </a:lnTo>
                  <a:lnTo>
                    <a:pt x="144" y="1046"/>
                  </a:lnTo>
                  <a:lnTo>
                    <a:pt x="0" y="952"/>
                  </a:lnTo>
                  <a:lnTo>
                    <a:pt x="12" y="808"/>
                  </a:lnTo>
                  <a:lnTo>
                    <a:pt x="12" y="8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841" name="Freeform 89"/>
            <p:cNvSpPr>
              <a:spLocks/>
            </p:cNvSpPr>
            <p:nvPr/>
          </p:nvSpPr>
          <p:spPr bwMode="auto">
            <a:xfrm>
              <a:off x="3733" y="162"/>
              <a:ext cx="622" cy="334"/>
            </a:xfrm>
            <a:custGeom>
              <a:avLst/>
              <a:gdLst>
                <a:gd name="T0" fmla="*/ 1636 w 2487"/>
                <a:gd name="T1" fmla="*/ 1323 h 1335"/>
                <a:gd name="T2" fmla="*/ 2026 w 2487"/>
                <a:gd name="T3" fmla="*/ 1298 h 1335"/>
                <a:gd name="T4" fmla="*/ 2243 w 2487"/>
                <a:gd name="T5" fmla="*/ 1194 h 1335"/>
                <a:gd name="T6" fmla="*/ 2400 w 2487"/>
                <a:gd name="T7" fmla="*/ 1048 h 1335"/>
                <a:gd name="T8" fmla="*/ 2487 w 2487"/>
                <a:gd name="T9" fmla="*/ 804 h 1335"/>
                <a:gd name="T10" fmla="*/ 2432 w 2487"/>
                <a:gd name="T11" fmla="*/ 676 h 1335"/>
                <a:gd name="T12" fmla="*/ 2313 w 2487"/>
                <a:gd name="T13" fmla="*/ 589 h 1335"/>
                <a:gd name="T14" fmla="*/ 2155 w 2487"/>
                <a:gd name="T15" fmla="*/ 542 h 1335"/>
                <a:gd name="T16" fmla="*/ 2089 w 2487"/>
                <a:gd name="T17" fmla="*/ 329 h 1335"/>
                <a:gd name="T18" fmla="*/ 2006 w 2487"/>
                <a:gd name="T19" fmla="*/ 190 h 1335"/>
                <a:gd name="T20" fmla="*/ 1862 w 2487"/>
                <a:gd name="T21" fmla="*/ 83 h 1335"/>
                <a:gd name="T22" fmla="*/ 1681 w 2487"/>
                <a:gd name="T23" fmla="*/ 17 h 1335"/>
                <a:gd name="T24" fmla="*/ 1335 w 2487"/>
                <a:gd name="T25" fmla="*/ 32 h 1335"/>
                <a:gd name="T26" fmla="*/ 1157 w 2487"/>
                <a:gd name="T27" fmla="*/ 135 h 1335"/>
                <a:gd name="T28" fmla="*/ 1051 w 2487"/>
                <a:gd name="T29" fmla="*/ 264 h 1335"/>
                <a:gd name="T30" fmla="*/ 918 w 2487"/>
                <a:gd name="T31" fmla="*/ 278 h 1335"/>
                <a:gd name="T32" fmla="*/ 661 w 2487"/>
                <a:gd name="T33" fmla="*/ 247 h 1335"/>
                <a:gd name="T34" fmla="*/ 449 w 2487"/>
                <a:gd name="T35" fmla="*/ 358 h 1335"/>
                <a:gd name="T36" fmla="*/ 383 w 2487"/>
                <a:gd name="T37" fmla="*/ 591 h 1335"/>
                <a:gd name="T38" fmla="*/ 472 w 2487"/>
                <a:gd name="T39" fmla="*/ 720 h 1335"/>
                <a:gd name="T40" fmla="*/ 633 w 2487"/>
                <a:gd name="T41" fmla="*/ 746 h 1335"/>
                <a:gd name="T42" fmla="*/ 554 w 2487"/>
                <a:gd name="T43" fmla="*/ 568 h 1335"/>
                <a:gd name="T44" fmla="*/ 598 w 2487"/>
                <a:gd name="T45" fmla="*/ 461 h 1335"/>
                <a:gd name="T46" fmla="*/ 706 w 2487"/>
                <a:gd name="T47" fmla="*/ 399 h 1335"/>
                <a:gd name="T48" fmla="*/ 1000 w 2487"/>
                <a:gd name="T49" fmla="*/ 409 h 1335"/>
                <a:gd name="T50" fmla="*/ 1133 w 2487"/>
                <a:gd name="T51" fmla="*/ 429 h 1335"/>
                <a:gd name="T52" fmla="*/ 1195 w 2487"/>
                <a:gd name="T53" fmla="*/ 268 h 1335"/>
                <a:gd name="T54" fmla="*/ 1304 w 2487"/>
                <a:gd name="T55" fmla="*/ 186 h 1335"/>
                <a:gd name="T56" fmla="*/ 1483 w 2487"/>
                <a:gd name="T57" fmla="*/ 147 h 1335"/>
                <a:gd name="T58" fmla="*/ 1700 w 2487"/>
                <a:gd name="T59" fmla="*/ 200 h 1335"/>
                <a:gd name="T60" fmla="*/ 1850 w 2487"/>
                <a:gd name="T61" fmla="*/ 376 h 1335"/>
                <a:gd name="T62" fmla="*/ 2112 w 2487"/>
                <a:gd name="T63" fmla="*/ 612 h 1335"/>
                <a:gd name="T64" fmla="*/ 2294 w 2487"/>
                <a:gd name="T65" fmla="*/ 823 h 1335"/>
                <a:gd name="T66" fmla="*/ 2219 w 2487"/>
                <a:gd name="T67" fmla="*/ 961 h 1335"/>
                <a:gd name="T68" fmla="*/ 2050 w 2487"/>
                <a:gd name="T69" fmla="*/ 1077 h 1335"/>
                <a:gd name="T70" fmla="*/ 1880 w 2487"/>
                <a:gd name="T71" fmla="*/ 1131 h 1335"/>
                <a:gd name="T72" fmla="*/ 1487 w 2487"/>
                <a:gd name="T73" fmla="*/ 1105 h 1335"/>
                <a:gd name="T74" fmla="*/ 1323 w 2487"/>
                <a:gd name="T75" fmla="*/ 1022 h 1335"/>
                <a:gd name="T76" fmla="*/ 1200 w 2487"/>
                <a:gd name="T77" fmla="*/ 918 h 1335"/>
                <a:gd name="T78" fmla="*/ 1153 w 2487"/>
                <a:gd name="T79" fmla="*/ 1000 h 1335"/>
                <a:gd name="T80" fmla="*/ 1050 w 2487"/>
                <a:gd name="T81" fmla="*/ 1088 h 1335"/>
                <a:gd name="T82" fmla="*/ 905 w 2487"/>
                <a:gd name="T83" fmla="*/ 1134 h 1335"/>
                <a:gd name="T84" fmla="*/ 681 w 2487"/>
                <a:gd name="T85" fmla="*/ 954 h 1335"/>
                <a:gd name="T86" fmla="*/ 505 w 2487"/>
                <a:gd name="T87" fmla="*/ 1030 h 1335"/>
                <a:gd name="T88" fmla="*/ 273 w 2487"/>
                <a:gd name="T89" fmla="*/ 1028 h 1335"/>
                <a:gd name="T90" fmla="*/ 223 w 2487"/>
                <a:gd name="T91" fmla="*/ 834 h 1335"/>
                <a:gd name="T92" fmla="*/ 330 w 2487"/>
                <a:gd name="T93" fmla="*/ 739 h 1335"/>
                <a:gd name="T94" fmla="*/ 229 w 2487"/>
                <a:gd name="T95" fmla="*/ 734 h 1335"/>
                <a:gd name="T96" fmla="*/ 4 w 2487"/>
                <a:gd name="T97" fmla="*/ 949 h 1335"/>
                <a:gd name="T98" fmla="*/ 36 w 2487"/>
                <a:gd name="T99" fmla="*/ 1098 h 1335"/>
                <a:gd name="T100" fmla="*/ 150 w 2487"/>
                <a:gd name="T101" fmla="*/ 1167 h 1335"/>
                <a:gd name="T102" fmla="*/ 486 w 2487"/>
                <a:gd name="T103" fmla="*/ 1172 h 1335"/>
                <a:gd name="T104" fmla="*/ 682 w 2487"/>
                <a:gd name="T105" fmla="*/ 1182 h 1335"/>
                <a:gd name="T106" fmla="*/ 783 w 2487"/>
                <a:gd name="T107" fmla="*/ 1253 h 1335"/>
                <a:gd name="T108" fmla="*/ 985 w 2487"/>
                <a:gd name="T109" fmla="*/ 1270 h 1335"/>
                <a:gd name="T110" fmla="*/ 1221 w 2487"/>
                <a:gd name="T111" fmla="*/ 1098 h 1335"/>
                <a:gd name="T112" fmla="*/ 1359 w 2487"/>
                <a:gd name="T113" fmla="*/ 1192 h 1335"/>
                <a:gd name="T114" fmla="*/ 1497 w 2487"/>
                <a:gd name="T115" fmla="*/ 1285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87" h="1335">
                  <a:moveTo>
                    <a:pt x="1497" y="1285"/>
                  </a:moveTo>
                  <a:lnTo>
                    <a:pt x="1532" y="1296"/>
                  </a:lnTo>
                  <a:lnTo>
                    <a:pt x="1566" y="1306"/>
                  </a:lnTo>
                  <a:lnTo>
                    <a:pt x="1636" y="1323"/>
                  </a:lnTo>
                  <a:lnTo>
                    <a:pt x="1705" y="1332"/>
                  </a:lnTo>
                  <a:lnTo>
                    <a:pt x="1772" y="1335"/>
                  </a:lnTo>
                  <a:lnTo>
                    <a:pt x="1904" y="1327"/>
                  </a:lnTo>
                  <a:lnTo>
                    <a:pt x="2026" y="1298"/>
                  </a:lnTo>
                  <a:lnTo>
                    <a:pt x="2085" y="1276"/>
                  </a:lnTo>
                  <a:lnTo>
                    <a:pt x="2141" y="1252"/>
                  </a:lnTo>
                  <a:lnTo>
                    <a:pt x="2194" y="1224"/>
                  </a:lnTo>
                  <a:lnTo>
                    <a:pt x="2243" y="1194"/>
                  </a:lnTo>
                  <a:lnTo>
                    <a:pt x="2288" y="1160"/>
                  </a:lnTo>
                  <a:lnTo>
                    <a:pt x="2330" y="1125"/>
                  </a:lnTo>
                  <a:lnTo>
                    <a:pt x="2367" y="1087"/>
                  </a:lnTo>
                  <a:lnTo>
                    <a:pt x="2400" y="1048"/>
                  </a:lnTo>
                  <a:lnTo>
                    <a:pt x="2428" y="1008"/>
                  </a:lnTo>
                  <a:lnTo>
                    <a:pt x="2451" y="967"/>
                  </a:lnTo>
                  <a:lnTo>
                    <a:pt x="2481" y="884"/>
                  </a:lnTo>
                  <a:lnTo>
                    <a:pt x="2487" y="804"/>
                  </a:lnTo>
                  <a:lnTo>
                    <a:pt x="2480" y="766"/>
                  </a:lnTo>
                  <a:lnTo>
                    <a:pt x="2466" y="728"/>
                  </a:lnTo>
                  <a:lnTo>
                    <a:pt x="2446" y="693"/>
                  </a:lnTo>
                  <a:lnTo>
                    <a:pt x="2432" y="676"/>
                  </a:lnTo>
                  <a:lnTo>
                    <a:pt x="2418" y="659"/>
                  </a:lnTo>
                  <a:lnTo>
                    <a:pt x="2381" y="630"/>
                  </a:lnTo>
                  <a:lnTo>
                    <a:pt x="2337" y="601"/>
                  </a:lnTo>
                  <a:lnTo>
                    <a:pt x="2313" y="589"/>
                  </a:lnTo>
                  <a:lnTo>
                    <a:pt x="2286" y="578"/>
                  </a:lnTo>
                  <a:lnTo>
                    <a:pt x="2257" y="568"/>
                  </a:lnTo>
                  <a:lnTo>
                    <a:pt x="2225" y="558"/>
                  </a:lnTo>
                  <a:lnTo>
                    <a:pt x="2155" y="542"/>
                  </a:lnTo>
                  <a:lnTo>
                    <a:pt x="2077" y="530"/>
                  </a:lnTo>
                  <a:lnTo>
                    <a:pt x="2099" y="448"/>
                  </a:lnTo>
                  <a:lnTo>
                    <a:pt x="2098" y="366"/>
                  </a:lnTo>
                  <a:lnTo>
                    <a:pt x="2089" y="329"/>
                  </a:lnTo>
                  <a:lnTo>
                    <a:pt x="2075" y="292"/>
                  </a:lnTo>
                  <a:lnTo>
                    <a:pt x="2056" y="257"/>
                  </a:lnTo>
                  <a:lnTo>
                    <a:pt x="2034" y="223"/>
                  </a:lnTo>
                  <a:lnTo>
                    <a:pt x="2006" y="190"/>
                  </a:lnTo>
                  <a:lnTo>
                    <a:pt x="1975" y="160"/>
                  </a:lnTo>
                  <a:lnTo>
                    <a:pt x="1941" y="132"/>
                  </a:lnTo>
                  <a:lnTo>
                    <a:pt x="1904" y="106"/>
                  </a:lnTo>
                  <a:lnTo>
                    <a:pt x="1862" y="83"/>
                  </a:lnTo>
                  <a:lnTo>
                    <a:pt x="1821" y="61"/>
                  </a:lnTo>
                  <a:lnTo>
                    <a:pt x="1776" y="44"/>
                  </a:lnTo>
                  <a:lnTo>
                    <a:pt x="1729" y="29"/>
                  </a:lnTo>
                  <a:lnTo>
                    <a:pt x="1681" y="17"/>
                  </a:lnTo>
                  <a:lnTo>
                    <a:pt x="1632" y="7"/>
                  </a:lnTo>
                  <a:lnTo>
                    <a:pt x="1532" y="0"/>
                  </a:lnTo>
                  <a:lnTo>
                    <a:pt x="1433" y="7"/>
                  </a:lnTo>
                  <a:lnTo>
                    <a:pt x="1335" y="32"/>
                  </a:lnTo>
                  <a:lnTo>
                    <a:pt x="1288" y="51"/>
                  </a:lnTo>
                  <a:lnTo>
                    <a:pt x="1243" y="74"/>
                  </a:lnTo>
                  <a:lnTo>
                    <a:pt x="1199" y="102"/>
                  </a:lnTo>
                  <a:lnTo>
                    <a:pt x="1157" y="135"/>
                  </a:lnTo>
                  <a:lnTo>
                    <a:pt x="1119" y="172"/>
                  </a:lnTo>
                  <a:lnTo>
                    <a:pt x="1102" y="194"/>
                  </a:lnTo>
                  <a:lnTo>
                    <a:pt x="1084" y="215"/>
                  </a:lnTo>
                  <a:lnTo>
                    <a:pt x="1051" y="264"/>
                  </a:lnTo>
                  <a:lnTo>
                    <a:pt x="1024" y="320"/>
                  </a:lnTo>
                  <a:lnTo>
                    <a:pt x="996" y="307"/>
                  </a:lnTo>
                  <a:lnTo>
                    <a:pt x="969" y="297"/>
                  </a:lnTo>
                  <a:lnTo>
                    <a:pt x="918" y="278"/>
                  </a:lnTo>
                  <a:lnTo>
                    <a:pt x="869" y="263"/>
                  </a:lnTo>
                  <a:lnTo>
                    <a:pt x="822" y="253"/>
                  </a:lnTo>
                  <a:lnTo>
                    <a:pt x="738" y="243"/>
                  </a:lnTo>
                  <a:lnTo>
                    <a:pt x="661" y="247"/>
                  </a:lnTo>
                  <a:lnTo>
                    <a:pt x="594" y="262"/>
                  </a:lnTo>
                  <a:lnTo>
                    <a:pt x="538" y="287"/>
                  </a:lnTo>
                  <a:lnTo>
                    <a:pt x="488" y="320"/>
                  </a:lnTo>
                  <a:lnTo>
                    <a:pt x="449" y="358"/>
                  </a:lnTo>
                  <a:lnTo>
                    <a:pt x="418" y="402"/>
                  </a:lnTo>
                  <a:lnTo>
                    <a:pt x="396" y="448"/>
                  </a:lnTo>
                  <a:lnTo>
                    <a:pt x="379" y="544"/>
                  </a:lnTo>
                  <a:lnTo>
                    <a:pt x="383" y="591"/>
                  </a:lnTo>
                  <a:lnTo>
                    <a:pt x="394" y="632"/>
                  </a:lnTo>
                  <a:lnTo>
                    <a:pt x="415" y="668"/>
                  </a:lnTo>
                  <a:lnTo>
                    <a:pt x="443" y="697"/>
                  </a:lnTo>
                  <a:lnTo>
                    <a:pt x="472" y="720"/>
                  </a:lnTo>
                  <a:lnTo>
                    <a:pt x="492" y="731"/>
                  </a:lnTo>
                  <a:lnTo>
                    <a:pt x="516" y="739"/>
                  </a:lnTo>
                  <a:lnTo>
                    <a:pt x="572" y="747"/>
                  </a:lnTo>
                  <a:lnTo>
                    <a:pt x="633" y="746"/>
                  </a:lnTo>
                  <a:lnTo>
                    <a:pt x="609" y="712"/>
                  </a:lnTo>
                  <a:lnTo>
                    <a:pt x="588" y="679"/>
                  </a:lnTo>
                  <a:lnTo>
                    <a:pt x="563" y="621"/>
                  </a:lnTo>
                  <a:lnTo>
                    <a:pt x="554" y="568"/>
                  </a:lnTo>
                  <a:lnTo>
                    <a:pt x="561" y="520"/>
                  </a:lnTo>
                  <a:lnTo>
                    <a:pt x="570" y="500"/>
                  </a:lnTo>
                  <a:lnTo>
                    <a:pt x="583" y="481"/>
                  </a:lnTo>
                  <a:lnTo>
                    <a:pt x="598" y="461"/>
                  </a:lnTo>
                  <a:lnTo>
                    <a:pt x="614" y="446"/>
                  </a:lnTo>
                  <a:lnTo>
                    <a:pt x="657" y="419"/>
                  </a:lnTo>
                  <a:lnTo>
                    <a:pt x="681" y="408"/>
                  </a:lnTo>
                  <a:lnTo>
                    <a:pt x="706" y="399"/>
                  </a:lnTo>
                  <a:lnTo>
                    <a:pt x="762" y="387"/>
                  </a:lnTo>
                  <a:lnTo>
                    <a:pt x="821" y="380"/>
                  </a:lnTo>
                  <a:lnTo>
                    <a:pt x="942" y="392"/>
                  </a:lnTo>
                  <a:lnTo>
                    <a:pt x="1000" y="409"/>
                  </a:lnTo>
                  <a:lnTo>
                    <a:pt x="1054" y="434"/>
                  </a:lnTo>
                  <a:lnTo>
                    <a:pt x="1103" y="468"/>
                  </a:lnTo>
                  <a:lnTo>
                    <a:pt x="1143" y="510"/>
                  </a:lnTo>
                  <a:lnTo>
                    <a:pt x="1133" y="429"/>
                  </a:lnTo>
                  <a:lnTo>
                    <a:pt x="1146" y="358"/>
                  </a:lnTo>
                  <a:lnTo>
                    <a:pt x="1158" y="325"/>
                  </a:lnTo>
                  <a:lnTo>
                    <a:pt x="1175" y="295"/>
                  </a:lnTo>
                  <a:lnTo>
                    <a:pt x="1195" y="268"/>
                  </a:lnTo>
                  <a:lnTo>
                    <a:pt x="1218" y="244"/>
                  </a:lnTo>
                  <a:lnTo>
                    <a:pt x="1244" y="221"/>
                  </a:lnTo>
                  <a:lnTo>
                    <a:pt x="1274" y="203"/>
                  </a:lnTo>
                  <a:lnTo>
                    <a:pt x="1304" y="186"/>
                  </a:lnTo>
                  <a:lnTo>
                    <a:pt x="1339" y="172"/>
                  </a:lnTo>
                  <a:lnTo>
                    <a:pt x="1373" y="162"/>
                  </a:lnTo>
                  <a:lnTo>
                    <a:pt x="1409" y="153"/>
                  </a:lnTo>
                  <a:lnTo>
                    <a:pt x="1483" y="147"/>
                  </a:lnTo>
                  <a:lnTo>
                    <a:pt x="1559" y="152"/>
                  </a:lnTo>
                  <a:lnTo>
                    <a:pt x="1632" y="170"/>
                  </a:lnTo>
                  <a:lnTo>
                    <a:pt x="1667" y="184"/>
                  </a:lnTo>
                  <a:lnTo>
                    <a:pt x="1700" y="200"/>
                  </a:lnTo>
                  <a:lnTo>
                    <a:pt x="1762" y="245"/>
                  </a:lnTo>
                  <a:lnTo>
                    <a:pt x="1788" y="272"/>
                  </a:lnTo>
                  <a:lnTo>
                    <a:pt x="1812" y="303"/>
                  </a:lnTo>
                  <a:lnTo>
                    <a:pt x="1850" y="376"/>
                  </a:lnTo>
                  <a:lnTo>
                    <a:pt x="1871" y="463"/>
                  </a:lnTo>
                  <a:lnTo>
                    <a:pt x="1875" y="565"/>
                  </a:lnTo>
                  <a:lnTo>
                    <a:pt x="2045" y="593"/>
                  </a:lnTo>
                  <a:lnTo>
                    <a:pt x="2112" y="612"/>
                  </a:lnTo>
                  <a:lnTo>
                    <a:pt x="2168" y="636"/>
                  </a:lnTo>
                  <a:lnTo>
                    <a:pt x="2248" y="691"/>
                  </a:lnTo>
                  <a:lnTo>
                    <a:pt x="2289" y="754"/>
                  </a:lnTo>
                  <a:lnTo>
                    <a:pt x="2294" y="823"/>
                  </a:lnTo>
                  <a:lnTo>
                    <a:pt x="2286" y="859"/>
                  </a:lnTo>
                  <a:lnTo>
                    <a:pt x="2270" y="893"/>
                  </a:lnTo>
                  <a:lnTo>
                    <a:pt x="2248" y="927"/>
                  </a:lnTo>
                  <a:lnTo>
                    <a:pt x="2219" y="961"/>
                  </a:lnTo>
                  <a:lnTo>
                    <a:pt x="2184" y="994"/>
                  </a:lnTo>
                  <a:lnTo>
                    <a:pt x="2143" y="1023"/>
                  </a:lnTo>
                  <a:lnTo>
                    <a:pt x="2098" y="1052"/>
                  </a:lnTo>
                  <a:lnTo>
                    <a:pt x="2050" y="1077"/>
                  </a:lnTo>
                  <a:lnTo>
                    <a:pt x="2024" y="1087"/>
                  </a:lnTo>
                  <a:lnTo>
                    <a:pt x="1995" y="1098"/>
                  </a:lnTo>
                  <a:lnTo>
                    <a:pt x="1938" y="1117"/>
                  </a:lnTo>
                  <a:lnTo>
                    <a:pt x="1880" y="1131"/>
                  </a:lnTo>
                  <a:lnTo>
                    <a:pt x="1817" y="1140"/>
                  </a:lnTo>
                  <a:lnTo>
                    <a:pt x="1687" y="1145"/>
                  </a:lnTo>
                  <a:lnTo>
                    <a:pt x="1554" y="1124"/>
                  </a:lnTo>
                  <a:lnTo>
                    <a:pt x="1487" y="1105"/>
                  </a:lnTo>
                  <a:lnTo>
                    <a:pt x="1454" y="1092"/>
                  </a:lnTo>
                  <a:lnTo>
                    <a:pt x="1420" y="1077"/>
                  </a:lnTo>
                  <a:lnTo>
                    <a:pt x="1356" y="1042"/>
                  </a:lnTo>
                  <a:lnTo>
                    <a:pt x="1323" y="1022"/>
                  </a:lnTo>
                  <a:lnTo>
                    <a:pt x="1292" y="999"/>
                  </a:lnTo>
                  <a:lnTo>
                    <a:pt x="1260" y="974"/>
                  </a:lnTo>
                  <a:lnTo>
                    <a:pt x="1229" y="947"/>
                  </a:lnTo>
                  <a:lnTo>
                    <a:pt x="1200" y="918"/>
                  </a:lnTo>
                  <a:lnTo>
                    <a:pt x="1171" y="887"/>
                  </a:lnTo>
                  <a:lnTo>
                    <a:pt x="1177" y="927"/>
                  </a:lnTo>
                  <a:lnTo>
                    <a:pt x="1171" y="965"/>
                  </a:lnTo>
                  <a:lnTo>
                    <a:pt x="1153" y="1000"/>
                  </a:lnTo>
                  <a:lnTo>
                    <a:pt x="1141" y="1018"/>
                  </a:lnTo>
                  <a:lnTo>
                    <a:pt x="1127" y="1034"/>
                  </a:lnTo>
                  <a:lnTo>
                    <a:pt x="1092" y="1063"/>
                  </a:lnTo>
                  <a:lnTo>
                    <a:pt x="1050" y="1088"/>
                  </a:lnTo>
                  <a:lnTo>
                    <a:pt x="1027" y="1100"/>
                  </a:lnTo>
                  <a:lnTo>
                    <a:pt x="1003" y="1109"/>
                  </a:lnTo>
                  <a:lnTo>
                    <a:pt x="954" y="1124"/>
                  </a:lnTo>
                  <a:lnTo>
                    <a:pt x="905" y="1134"/>
                  </a:lnTo>
                  <a:lnTo>
                    <a:pt x="857" y="1134"/>
                  </a:lnTo>
                  <a:lnTo>
                    <a:pt x="769" y="1112"/>
                  </a:lnTo>
                  <a:lnTo>
                    <a:pt x="705" y="1053"/>
                  </a:lnTo>
                  <a:lnTo>
                    <a:pt x="681" y="954"/>
                  </a:lnTo>
                  <a:lnTo>
                    <a:pt x="633" y="979"/>
                  </a:lnTo>
                  <a:lnTo>
                    <a:pt x="588" y="1000"/>
                  </a:lnTo>
                  <a:lnTo>
                    <a:pt x="545" y="1017"/>
                  </a:lnTo>
                  <a:lnTo>
                    <a:pt x="505" y="1030"/>
                  </a:lnTo>
                  <a:lnTo>
                    <a:pt x="432" y="1046"/>
                  </a:lnTo>
                  <a:lnTo>
                    <a:pt x="369" y="1051"/>
                  </a:lnTo>
                  <a:lnTo>
                    <a:pt x="316" y="1044"/>
                  </a:lnTo>
                  <a:lnTo>
                    <a:pt x="273" y="1028"/>
                  </a:lnTo>
                  <a:lnTo>
                    <a:pt x="218" y="978"/>
                  </a:lnTo>
                  <a:lnTo>
                    <a:pt x="201" y="908"/>
                  </a:lnTo>
                  <a:lnTo>
                    <a:pt x="208" y="870"/>
                  </a:lnTo>
                  <a:lnTo>
                    <a:pt x="223" y="834"/>
                  </a:lnTo>
                  <a:lnTo>
                    <a:pt x="249" y="799"/>
                  </a:lnTo>
                  <a:lnTo>
                    <a:pt x="265" y="781"/>
                  </a:lnTo>
                  <a:lnTo>
                    <a:pt x="284" y="766"/>
                  </a:lnTo>
                  <a:lnTo>
                    <a:pt x="330" y="739"/>
                  </a:lnTo>
                  <a:lnTo>
                    <a:pt x="355" y="728"/>
                  </a:lnTo>
                  <a:lnTo>
                    <a:pt x="383" y="719"/>
                  </a:lnTo>
                  <a:lnTo>
                    <a:pt x="302" y="719"/>
                  </a:lnTo>
                  <a:lnTo>
                    <a:pt x="229" y="734"/>
                  </a:lnTo>
                  <a:lnTo>
                    <a:pt x="106" y="800"/>
                  </a:lnTo>
                  <a:lnTo>
                    <a:pt x="60" y="845"/>
                  </a:lnTo>
                  <a:lnTo>
                    <a:pt x="25" y="896"/>
                  </a:lnTo>
                  <a:lnTo>
                    <a:pt x="4" y="949"/>
                  </a:lnTo>
                  <a:lnTo>
                    <a:pt x="0" y="1001"/>
                  </a:lnTo>
                  <a:lnTo>
                    <a:pt x="9" y="1052"/>
                  </a:lnTo>
                  <a:lnTo>
                    <a:pt x="20" y="1076"/>
                  </a:lnTo>
                  <a:lnTo>
                    <a:pt x="36" y="1098"/>
                  </a:lnTo>
                  <a:lnTo>
                    <a:pt x="56" y="1119"/>
                  </a:lnTo>
                  <a:lnTo>
                    <a:pt x="83" y="1138"/>
                  </a:lnTo>
                  <a:lnTo>
                    <a:pt x="113" y="1154"/>
                  </a:lnTo>
                  <a:lnTo>
                    <a:pt x="150" y="1167"/>
                  </a:lnTo>
                  <a:lnTo>
                    <a:pt x="191" y="1177"/>
                  </a:lnTo>
                  <a:lnTo>
                    <a:pt x="238" y="1183"/>
                  </a:lnTo>
                  <a:lnTo>
                    <a:pt x="350" y="1187"/>
                  </a:lnTo>
                  <a:lnTo>
                    <a:pt x="486" y="1172"/>
                  </a:lnTo>
                  <a:lnTo>
                    <a:pt x="564" y="1156"/>
                  </a:lnTo>
                  <a:lnTo>
                    <a:pt x="647" y="1138"/>
                  </a:lnTo>
                  <a:lnTo>
                    <a:pt x="663" y="1160"/>
                  </a:lnTo>
                  <a:lnTo>
                    <a:pt x="682" y="1182"/>
                  </a:lnTo>
                  <a:lnTo>
                    <a:pt x="701" y="1201"/>
                  </a:lnTo>
                  <a:lnTo>
                    <a:pt x="720" y="1217"/>
                  </a:lnTo>
                  <a:lnTo>
                    <a:pt x="762" y="1243"/>
                  </a:lnTo>
                  <a:lnTo>
                    <a:pt x="783" y="1253"/>
                  </a:lnTo>
                  <a:lnTo>
                    <a:pt x="806" y="1261"/>
                  </a:lnTo>
                  <a:lnTo>
                    <a:pt x="850" y="1274"/>
                  </a:lnTo>
                  <a:lnTo>
                    <a:pt x="895" y="1279"/>
                  </a:lnTo>
                  <a:lnTo>
                    <a:pt x="985" y="1270"/>
                  </a:lnTo>
                  <a:lnTo>
                    <a:pt x="1068" y="1245"/>
                  </a:lnTo>
                  <a:lnTo>
                    <a:pt x="1138" y="1203"/>
                  </a:lnTo>
                  <a:lnTo>
                    <a:pt x="1191" y="1154"/>
                  </a:lnTo>
                  <a:lnTo>
                    <a:pt x="1221" y="1098"/>
                  </a:lnTo>
                  <a:lnTo>
                    <a:pt x="1239" y="1111"/>
                  </a:lnTo>
                  <a:lnTo>
                    <a:pt x="1273" y="1134"/>
                  </a:lnTo>
                  <a:lnTo>
                    <a:pt x="1315" y="1161"/>
                  </a:lnTo>
                  <a:lnTo>
                    <a:pt x="1359" y="1192"/>
                  </a:lnTo>
                  <a:lnTo>
                    <a:pt x="1405" y="1223"/>
                  </a:lnTo>
                  <a:lnTo>
                    <a:pt x="1446" y="1251"/>
                  </a:lnTo>
                  <a:lnTo>
                    <a:pt x="1497" y="1285"/>
                  </a:lnTo>
                  <a:lnTo>
                    <a:pt x="1497"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4842" name="Picture 90" descr="TN00462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6528" y="3074194"/>
            <a:ext cx="1171575" cy="1263254"/>
          </a:xfrm>
          <a:prstGeom prst="rect">
            <a:avLst/>
          </a:prstGeom>
          <a:noFill/>
          <a:extLst>
            <a:ext uri="{909E8E84-426E-40dd-AFC4-6F175D3DCCD1}">
              <a14:hiddenFill xmlns:a14="http://schemas.microsoft.com/office/drawing/2010/main">
                <a:solidFill>
                  <a:srgbClr val="FFFFFF"/>
                </a:solidFill>
              </a14:hiddenFill>
            </a:ext>
          </a:extLst>
        </p:spPr>
      </p:pic>
      <p:sp>
        <p:nvSpPr>
          <p:cNvPr id="74843" name="Line 91"/>
          <p:cNvSpPr>
            <a:spLocks noChangeShapeType="1"/>
          </p:cNvSpPr>
          <p:nvPr/>
        </p:nvSpPr>
        <p:spPr bwMode="auto">
          <a:xfrm>
            <a:off x="5216525" y="1601391"/>
            <a:ext cx="1441450" cy="102394"/>
          </a:xfrm>
          <a:prstGeom prst="line">
            <a:avLst/>
          </a:prstGeom>
          <a:noFill/>
          <a:ln w="381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74844" name="Group 92"/>
          <p:cNvGrpSpPr>
            <a:grpSpLocks/>
          </p:cNvGrpSpPr>
          <p:nvPr/>
        </p:nvGrpSpPr>
        <p:grpSpPr bwMode="auto">
          <a:xfrm>
            <a:off x="1373191" y="3906448"/>
            <a:ext cx="2938323" cy="360415"/>
            <a:chOff x="960" y="3631"/>
            <a:chExt cx="2054" cy="335"/>
          </a:xfrm>
        </p:grpSpPr>
        <p:sp>
          <p:nvSpPr>
            <p:cNvPr id="74845" name="Line 93"/>
            <p:cNvSpPr>
              <a:spLocks noChangeShapeType="1"/>
            </p:cNvSpPr>
            <p:nvPr/>
          </p:nvSpPr>
          <p:spPr bwMode="auto">
            <a:xfrm>
              <a:off x="960" y="3648"/>
              <a:ext cx="1824" cy="0"/>
            </a:xfrm>
            <a:prstGeom prst="line">
              <a:avLst/>
            </a:prstGeom>
            <a:noFill/>
            <a:ln w="381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p>
              <a:endParaRPr lang="en-US"/>
            </a:p>
          </p:txBody>
        </p:sp>
        <p:sp>
          <p:nvSpPr>
            <p:cNvPr id="74846" name="Text Box 94"/>
            <p:cNvSpPr txBox="1">
              <a:spLocks noChangeArrowheads="1"/>
            </p:cNvSpPr>
            <p:nvPr/>
          </p:nvSpPr>
          <p:spPr bwMode="auto">
            <a:xfrm>
              <a:off x="2351" y="3631"/>
              <a:ext cx="663"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1800" dirty="0">
                  <a:solidFill>
                    <a:srgbClr val="CC0000"/>
                  </a:solidFill>
                  <a:effectLst>
                    <a:outerShdw blurRad="38100" dist="38100" dir="2700000" algn="tl">
                      <a:srgbClr val="000000"/>
                    </a:outerShdw>
                  </a:effectLst>
                  <a:latin typeface="BerlinSans-Demi"/>
                  <a:cs typeface="BerlinSans-Demi"/>
                </a:rPr>
                <a:t>BHAG 1</a:t>
              </a:r>
            </a:p>
          </p:txBody>
        </p:sp>
      </p:grpSp>
      <p:grpSp>
        <p:nvGrpSpPr>
          <p:cNvPr id="74847" name="Group 95"/>
          <p:cNvGrpSpPr>
            <a:grpSpLocks/>
          </p:cNvGrpSpPr>
          <p:nvPr/>
        </p:nvGrpSpPr>
        <p:grpSpPr bwMode="auto">
          <a:xfrm>
            <a:off x="2540000" y="2047876"/>
            <a:ext cx="1441450" cy="1876425"/>
            <a:chOff x="1776" y="1903"/>
            <a:chExt cx="1008" cy="1745"/>
          </a:xfrm>
        </p:grpSpPr>
        <p:sp>
          <p:nvSpPr>
            <p:cNvPr id="74848" name="Line 96"/>
            <p:cNvSpPr>
              <a:spLocks noChangeShapeType="1"/>
            </p:cNvSpPr>
            <p:nvPr/>
          </p:nvSpPr>
          <p:spPr bwMode="auto">
            <a:xfrm flipH="1" flipV="1">
              <a:off x="2160" y="2160"/>
              <a:ext cx="624" cy="1488"/>
            </a:xfrm>
            <a:prstGeom prst="line">
              <a:avLst/>
            </a:prstGeom>
            <a:noFill/>
            <a:ln w="381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p>
              <a:endParaRPr lang="en-US"/>
            </a:p>
          </p:txBody>
        </p:sp>
        <p:sp>
          <p:nvSpPr>
            <p:cNvPr id="74849" name="Text Box 97"/>
            <p:cNvSpPr txBox="1">
              <a:spLocks noChangeArrowheads="1"/>
            </p:cNvSpPr>
            <p:nvPr/>
          </p:nvSpPr>
          <p:spPr bwMode="auto">
            <a:xfrm>
              <a:off x="1776" y="1903"/>
              <a:ext cx="690"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1800" dirty="0">
                  <a:solidFill>
                    <a:srgbClr val="CC0000"/>
                  </a:solidFill>
                  <a:effectLst>
                    <a:outerShdw blurRad="38100" dist="38100" dir="2700000" algn="tl">
                      <a:srgbClr val="000000"/>
                    </a:outerShdw>
                  </a:effectLst>
                  <a:latin typeface="BerlinSans-Demi"/>
                  <a:cs typeface="BerlinSans-Demi"/>
                </a:rPr>
                <a:t>BHAG 2</a:t>
              </a:r>
            </a:p>
          </p:txBody>
        </p:sp>
      </p:grpSp>
      <p:grpSp>
        <p:nvGrpSpPr>
          <p:cNvPr id="74850" name="Group 98"/>
          <p:cNvGrpSpPr>
            <a:grpSpLocks/>
          </p:cNvGrpSpPr>
          <p:nvPr/>
        </p:nvGrpSpPr>
        <p:grpSpPr bwMode="auto">
          <a:xfrm>
            <a:off x="3089275" y="2324101"/>
            <a:ext cx="3103092" cy="651829"/>
            <a:chOff x="2160" y="2160"/>
            <a:chExt cx="2169" cy="607"/>
          </a:xfrm>
        </p:grpSpPr>
        <p:sp>
          <p:nvSpPr>
            <p:cNvPr id="74851" name="Line 99"/>
            <p:cNvSpPr>
              <a:spLocks noChangeShapeType="1"/>
            </p:cNvSpPr>
            <p:nvPr/>
          </p:nvSpPr>
          <p:spPr bwMode="auto">
            <a:xfrm>
              <a:off x="2160" y="2160"/>
              <a:ext cx="1728" cy="288"/>
            </a:xfrm>
            <a:prstGeom prst="line">
              <a:avLst/>
            </a:prstGeom>
            <a:noFill/>
            <a:ln w="381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p>
              <a:endParaRPr lang="en-US"/>
            </a:p>
          </p:txBody>
        </p:sp>
        <p:sp>
          <p:nvSpPr>
            <p:cNvPr id="74852" name="Text Box 100"/>
            <p:cNvSpPr txBox="1">
              <a:spLocks noChangeArrowheads="1"/>
            </p:cNvSpPr>
            <p:nvPr/>
          </p:nvSpPr>
          <p:spPr bwMode="auto">
            <a:xfrm>
              <a:off x="3648" y="2431"/>
              <a:ext cx="681"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1800" dirty="0">
                  <a:solidFill>
                    <a:srgbClr val="CC0000"/>
                  </a:solidFill>
                  <a:effectLst>
                    <a:outerShdw blurRad="38100" dist="38100" dir="2700000" algn="tl">
                      <a:srgbClr val="000000"/>
                    </a:outerShdw>
                  </a:effectLst>
                  <a:latin typeface="BerlinSans-Demi"/>
                  <a:cs typeface="BerlinSans-Demi"/>
                </a:rPr>
                <a:t>BHAG 3</a:t>
              </a:r>
            </a:p>
          </p:txBody>
        </p:sp>
      </p:grpSp>
      <p:grpSp>
        <p:nvGrpSpPr>
          <p:cNvPr id="74853" name="Group 101"/>
          <p:cNvGrpSpPr>
            <a:grpSpLocks/>
          </p:cNvGrpSpPr>
          <p:nvPr/>
        </p:nvGrpSpPr>
        <p:grpSpPr bwMode="auto">
          <a:xfrm>
            <a:off x="4873630" y="1323976"/>
            <a:ext cx="999987" cy="1309688"/>
            <a:chOff x="3408" y="1231"/>
            <a:chExt cx="699" cy="1217"/>
          </a:xfrm>
        </p:grpSpPr>
        <p:sp>
          <p:nvSpPr>
            <p:cNvPr id="74854" name="Line 102"/>
            <p:cNvSpPr>
              <a:spLocks noChangeShapeType="1"/>
            </p:cNvSpPr>
            <p:nvPr/>
          </p:nvSpPr>
          <p:spPr bwMode="auto">
            <a:xfrm flipH="1" flipV="1">
              <a:off x="3648" y="1488"/>
              <a:ext cx="240" cy="960"/>
            </a:xfrm>
            <a:prstGeom prst="line">
              <a:avLst/>
            </a:prstGeom>
            <a:noFill/>
            <a:ln w="381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p>
              <a:endParaRPr lang="en-US"/>
            </a:p>
          </p:txBody>
        </p:sp>
        <p:sp>
          <p:nvSpPr>
            <p:cNvPr id="74855" name="Text Box 103"/>
            <p:cNvSpPr txBox="1">
              <a:spLocks noChangeArrowheads="1"/>
            </p:cNvSpPr>
            <p:nvPr/>
          </p:nvSpPr>
          <p:spPr bwMode="auto">
            <a:xfrm>
              <a:off x="3408" y="1231"/>
              <a:ext cx="699" cy="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479" tIns="41239" rIns="82479" bIns="41239">
              <a:spAutoFit/>
            </a:bodyPr>
            <a:lstStyle>
              <a:lvl1pPr defTabSz="825500">
                <a:spcBef>
                  <a:spcPct val="0"/>
                </a:spcBef>
                <a:defRPr>
                  <a:solidFill>
                    <a:schemeClr val="tx1"/>
                  </a:solidFill>
                  <a:latin typeface="Arial" charset="0"/>
                  <a:ea typeface="ＭＳ Ｐゴシック" charset="0"/>
                </a:defRPr>
              </a:lvl1pPr>
              <a:lvl2pPr marL="412750" defTabSz="825500">
                <a:spcBef>
                  <a:spcPct val="0"/>
                </a:spcBef>
                <a:defRPr>
                  <a:solidFill>
                    <a:schemeClr val="tx1"/>
                  </a:solidFill>
                  <a:latin typeface="Arial" charset="0"/>
                  <a:ea typeface="ＭＳ Ｐゴシック" charset="0"/>
                </a:defRPr>
              </a:lvl2pPr>
              <a:lvl3pPr marL="825500" defTabSz="825500">
                <a:spcBef>
                  <a:spcPct val="0"/>
                </a:spcBef>
                <a:defRPr>
                  <a:solidFill>
                    <a:schemeClr val="tx1"/>
                  </a:solidFill>
                  <a:latin typeface="Arial" charset="0"/>
                  <a:ea typeface="ＭＳ Ｐゴシック" charset="0"/>
                </a:defRPr>
              </a:lvl3pPr>
              <a:lvl4pPr marL="1236663" defTabSz="825500">
                <a:spcBef>
                  <a:spcPct val="0"/>
                </a:spcBef>
                <a:defRPr>
                  <a:solidFill>
                    <a:schemeClr val="tx1"/>
                  </a:solidFill>
                  <a:latin typeface="Arial" charset="0"/>
                  <a:ea typeface="ＭＳ Ｐゴシック" charset="0"/>
                </a:defRPr>
              </a:lvl4pPr>
              <a:lvl5pPr marL="1649413" defTabSz="825500">
                <a:spcBef>
                  <a:spcPct val="0"/>
                </a:spcBef>
                <a:defRPr>
                  <a:solidFill>
                    <a:schemeClr val="tx1"/>
                  </a:solidFill>
                  <a:latin typeface="Arial" charset="0"/>
                  <a:ea typeface="ＭＳ Ｐゴシック" charset="0"/>
                </a:defRPr>
              </a:lvl5pPr>
              <a:lvl6pPr marL="2106613" defTabSz="825500" fontAlgn="base">
                <a:spcBef>
                  <a:spcPct val="0"/>
                </a:spcBef>
                <a:spcAft>
                  <a:spcPct val="0"/>
                </a:spcAft>
                <a:defRPr>
                  <a:solidFill>
                    <a:schemeClr val="tx1"/>
                  </a:solidFill>
                  <a:latin typeface="Arial" charset="0"/>
                  <a:ea typeface="ＭＳ Ｐゴシック" charset="0"/>
                </a:defRPr>
              </a:lvl6pPr>
              <a:lvl7pPr marL="2563813" defTabSz="825500" fontAlgn="base">
                <a:spcBef>
                  <a:spcPct val="0"/>
                </a:spcBef>
                <a:spcAft>
                  <a:spcPct val="0"/>
                </a:spcAft>
                <a:defRPr>
                  <a:solidFill>
                    <a:schemeClr val="tx1"/>
                  </a:solidFill>
                  <a:latin typeface="Arial" charset="0"/>
                  <a:ea typeface="ＭＳ Ｐゴシック" charset="0"/>
                </a:defRPr>
              </a:lvl7pPr>
              <a:lvl8pPr marL="3021013" defTabSz="825500" fontAlgn="base">
                <a:spcBef>
                  <a:spcPct val="0"/>
                </a:spcBef>
                <a:spcAft>
                  <a:spcPct val="0"/>
                </a:spcAft>
                <a:defRPr>
                  <a:solidFill>
                    <a:schemeClr val="tx1"/>
                  </a:solidFill>
                  <a:latin typeface="Arial" charset="0"/>
                  <a:ea typeface="ＭＳ Ｐゴシック" charset="0"/>
                </a:defRPr>
              </a:lvl8pPr>
              <a:lvl9pPr marL="3478213" defTabSz="825500" fontAlgn="base">
                <a:spcBef>
                  <a:spcPct val="0"/>
                </a:spcBef>
                <a:spcAft>
                  <a:spcPct val="0"/>
                </a:spcAft>
                <a:defRPr>
                  <a:solidFill>
                    <a:schemeClr val="tx1"/>
                  </a:solidFill>
                  <a:latin typeface="Arial" charset="0"/>
                  <a:ea typeface="ＭＳ Ｐゴシック" charset="0"/>
                </a:defRPr>
              </a:lvl9pPr>
            </a:lstStyle>
            <a:p>
              <a:pPr eaLnBrk="0" hangingPunct="0"/>
              <a:r>
                <a:rPr lang="en-US" sz="1800" dirty="0">
                  <a:solidFill>
                    <a:srgbClr val="CC0000"/>
                  </a:solidFill>
                  <a:effectLst>
                    <a:outerShdw blurRad="38100" dist="38100" dir="2700000" algn="tl">
                      <a:srgbClr val="000000"/>
                    </a:outerShdw>
                  </a:effectLst>
                  <a:latin typeface="BerlinSans-Demi"/>
                  <a:cs typeface="BerlinSans-Demi"/>
                </a:rPr>
                <a:t>BHAG 4</a:t>
              </a:r>
            </a:p>
          </p:txBody>
        </p:sp>
      </p:grpSp>
      <p:sp>
        <p:nvSpPr>
          <p:cNvPr id="2" name="TextBox 1"/>
          <p:cNvSpPr txBox="1"/>
          <p:nvPr/>
        </p:nvSpPr>
        <p:spPr>
          <a:xfrm>
            <a:off x="6238956" y="4368463"/>
            <a:ext cx="2755430" cy="584776"/>
          </a:xfrm>
          <a:prstGeom prst="rect">
            <a:avLst/>
          </a:prstGeom>
          <a:noFill/>
        </p:spPr>
        <p:txBody>
          <a:bodyPr wrap="square" rtlCol="0">
            <a:spAutoFit/>
          </a:bodyPr>
          <a:lstStyle/>
          <a:p>
            <a:pPr algn="r"/>
            <a:r>
              <a:rPr lang="en-US" sz="1600" dirty="0" smtClean="0">
                <a:solidFill>
                  <a:schemeClr val="bg1"/>
                </a:solidFill>
                <a:latin typeface="Eurostile"/>
                <a:cs typeface="Eurostile"/>
              </a:rPr>
              <a:t>Jim Collins &amp; Jerry </a:t>
            </a:r>
            <a:r>
              <a:rPr lang="en-US" sz="1600" dirty="0" err="1" smtClean="0">
                <a:solidFill>
                  <a:schemeClr val="bg1"/>
                </a:solidFill>
                <a:latin typeface="Eurostile"/>
                <a:cs typeface="Eurostile"/>
              </a:rPr>
              <a:t>Porras</a:t>
            </a:r>
            <a:r>
              <a:rPr lang="en-US" sz="1600" dirty="0" smtClean="0">
                <a:solidFill>
                  <a:schemeClr val="bg1"/>
                </a:solidFill>
                <a:latin typeface="Eurostile"/>
                <a:cs typeface="Eurostile"/>
              </a:rPr>
              <a:t>, Built to Last</a:t>
            </a:r>
            <a:endParaRPr lang="en-US" sz="1600" dirty="0">
              <a:solidFill>
                <a:schemeClr val="bg1"/>
              </a:solidFill>
              <a:latin typeface="Eurostile"/>
              <a:cs typeface="Eurostile"/>
            </a:endParaRPr>
          </a:p>
        </p:txBody>
      </p:sp>
    </p:spTree>
    <p:extLst>
      <p:ext uri="{BB962C8B-B14F-4D97-AF65-F5344CB8AC3E}">
        <p14:creationId xmlns:p14="http://schemas.microsoft.com/office/powerpoint/2010/main" val="36763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844"/>
                                        </p:tgtEl>
                                        <p:attrNameLst>
                                          <p:attrName>style.visibility</p:attrName>
                                        </p:attrNameLst>
                                      </p:cBhvr>
                                      <p:to>
                                        <p:strVal val="visible"/>
                                      </p:to>
                                    </p:set>
                                    <p:animEffect transition="in" filter="fade">
                                      <p:cBhvr>
                                        <p:cTn id="7" dur="500"/>
                                        <p:tgtEl>
                                          <p:spTgt spid="7484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4847"/>
                                        </p:tgtEl>
                                        <p:attrNameLst>
                                          <p:attrName>style.visibility</p:attrName>
                                        </p:attrNameLst>
                                      </p:cBhvr>
                                      <p:to>
                                        <p:strVal val="visible"/>
                                      </p:to>
                                    </p:set>
                                    <p:animEffect transition="in" filter="fade">
                                      <p:cBhvr>
                                        <p:cTn id="11" dur="500"/>
                                        <p:tgtEl>
                                          <p:spTgt spid="74847"/>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850"/>
                                        </p:tgtEl>
                                        <p:attrNameLst>
                                          <p:attrName>style.visibility</p:attrName>
                                        </p:attrNameLst>
                                      </p:cBhvr>
                                      <p:to>
                                        <p:strVal val="visible"/>
                                      </p:to>
                                    </p:set>
                                    <p:animEffect transition="in" filter="fade">
                                      <p:cBhvr>
                                        <p:cTn id="15" dur="500"/>
                                        <p:tgtEl>
                                          <p:spTgt spid="74850"/>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4853"/>
                                        </p:tgtEl>
                                        <p:attrNameLst>
                                          <p:attrName>style.visibility</p:attrName>
                                        </p:attrNameLst>
                                      </p:cBhvr>
                                      <p:to>
                                        <p:strVal val="visible"/>
                                      </p:to>
                                    </p:set>
                                    <p:animEffect transition="in" filter="fade">
                                      <p:cBhvr>
                                        <p:cTn id="19" dur="500"/>
                                        <p:tgtEl>
                                          <p:spTgt spid="74853"/>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4843"/>
                                        </p:tgtEl>
                                        <p:attrNameLst>
                                          <p:attrName>style.visibility</p:attrName>
                                        </p:attrNameLst>
                                      </p:cBhvr>
                                      <p:to>
                                        <p:strVal val="visible"/>
                                      </p:to>
                                    </p:set>
                                    <p:animEffect transition="in" filter="fade">
                                      <p:cBhvr>
                                        <p:cTn id="23" dur="500"/>
                                        <p:tgtEl>
                                          <p:spTgt spid="7484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74829"/>
                                        </p:tgtEl>
                                        <p:attrNameLst>
                                          <p:attrName>style.visibility</p:attrName>
                                        </p:attrNameLst>
                                      </p:cBhvr>
                                      <p:to>
                                        <p:strVal val="visible"/>
                                      </p:to>
                                    </p:set>
                                    <p:animEffect transition="in" filter="fade">
                                      <p:cBhvr>
                                        <p:cTn id="28" dur="500"/>
                                        <p:tgtEl>
                                          <p:spTgt spid="74829"/>
                                        </p:tgtEl>
                                      </p:cBhvr>
                                    </p:animEffect>
                                  </p:childTnLst>
                                </p:cTn>
                              </p:par>
                            </p:childTnLst>
                          </p:cTn>
                        </p:par>
                        <p:par>
                          <p:cTn id="29" fill="hold" nodeType="afterGroup">
                            <p:stCondLst>
                              <p:cond delay="500"/>
                            </p:stCondLst>
                            <p:childTnLst>
                              <p:par>
                                <p:cTn id="30" presetID="10" presetClass="entr" presetSubtype="0" fill="hold" nodeType="afterEffect">
                                  <p:stCondLst>
                                    <p:cond delay="0"/>
                                  </p:stCondLst>
                                  <p:childTnLst>
                                    <p:set>
                                      <p:cBhvr>
                                        <p:cTn id="31" dur="1" fill="hold">
                                          <p:stCondLst>
                                            <p:cond delay="0"/>
                                          </p:stCondLst>
                                        </p:cTn>
                                        <p:tgtEl>
                                          <p:spTgt spid="74832"/>
                                        </p:tgtEl>
                                        <p:attrNameLst>
                                          <p:attrName>style.visibility</p:attrName>
                                        </p:attrNameLst>
                                      </p:cBhvr>
                                      <p:to>
                                        <p:strVal val="visible"/>
                                      </p:to>
                                    </p:set>
                                    <p:animEffect transition="in" filter="fade">
                                      <p:cBhvr>
                                        <p:cTn id="32" dur="500"/>
                                        <p:tgtEl>
                                          <p:spTgt spid="74832"/>
                                        </p:tgtEl>
                                      </p:cBhvr>
                                    </p:animEffect>
                                  </p:childTnLst>
                                </p:cTn>
                              </p:par>
                            </p:childTnLst>
                          </p:cTn>
                        </p:par>
                        <p:par>
                          <p:cTn id="33" fill="hold" nodeType="afterGroup">
                            <p:stCondLst>
                              <p:cond delay="1000"/>
                            </p:stCondLst>
                            <p:childTnLst>
                              <p:par>
                                <p:cTn id="34" presetID="10" presetClass="entr" presetSubtype="0" fill="hold" nodeType="afterEffect">
                                  <p:stCondLst>
                                    <p:cond delay="0"/>
                                  </p:stCondLst>
                                  <p:childTnLst>
                                    <p:set>
                                      <p:cBhvr>
                                        <p:cTn id="35" dur="1" fill="hold">
                                          <p:stCondLst>
                                            <p:cond delay="0"/>
                                          </p:stCondLst>
                                        </p:cTn>
                                        <p:tgtEl>
                                          <p:spTgt spid="74835"/>
                                        </p:tgtEl>
                                        <p:attrNameLst>
                                          <p:attrName>style.visibility</p:attrName>
                                        </p:attrNameLst>
                                      </p:cBhvr>
                                      <p:to>
                                        <p:strVal val="visible"/>
                                      </p:to>
                                    </p:set>
                                    <p:animEffect transition="in" filter="fade">
                                      <p:cBhvr>
                                        <p:cTn id="36" dur="500"/>
                                        <p:tgtEl>
                                          <p:spTgt spid="74835"/>
                                        </p:tgtEl>
                                      </p:cBhvr>
                                    </p:animEffect>
                                  </p:childTnLst>
                                </p:cTn>
                              </p:par>
                            </p:childTnLst>
                          </p:cTn>
                        </p:par>
                        <p:par>
                          <p:cTn id="37" fill="hold" nodeType="afterGroup">
                            <p:stCondLst>
                              <p:cond delay="1500"/>
                            </p:stCondLst>
                            <p:childTnLst>
                              <p:par>
                                <p:cTn id="38" presetID="10" presetClass="entr" presetSubtype="0" fill="hold" nodeType="afterEffect">
                                  <p:stCondLst>
                                    <p:cond delay="0"/>
                                  </p:stCondLst>
                                  <p:childTnLst>
                                    <p:set>
                                      <p:cBhvr>
                                        <p:cTn id="39" dur="1" fill="hold">
                                          <p:stCondLst>
                                            <p:cond delay="0"/>
                                          </p:stCondLst>
                                        </p:cTn>
                                        <p:tgtEl>
                                          <p:spTgt spid="74823"/>
                                        </p:tgtEl>
                                        <p:attrNameLst>
                                          <p:attrName>style.visibility</p:attrName>
                                        </p:attrNameLst>
                                      </p:cBhvr>
                                      <p:to>
                                        <p:strVal val="visible"/>
                                      </p:to>
                                    </p:set>
                                    <p:animEffect transition="in" filter="fade">
                                      <p:cBhvr>
                                        <p:cTn id="40" dur="500"/>
                                        <p:tgtEl>
                                          <p:spTgt spid="74823"/>
                                        </p:tgtEl>
                                      </p:cBhvr>
                                    </p:animEffect>
                                  </p:childTnLst>
                                </p:cTn>
                              </p:par>
                            </p:childTnLst>
                          </p:cTn>
                        </p:par>
                        <p:par>
                          <p:cTn id="41" fill="hold" nodeType="afterGroup">
                            <p:stCondLst>
                              <p:cond delay="2000"/>
                            </p:stCondLst>
                            <p:childTnLst>
                              <p:par>
                                <p:cTn id="42" presetID="10" presetClass="entr" presetSubtype="0" fill="hold" nodeType="afterEffect">
                                  <p:stCondLst>
                                    <p:cond delay="0"/>
                                  </p:stCondLst>
                                  <p:childTnLst>
                                    <p:set>
                                      <p:cBhvr>
                                        <p:cTn id="43" dur="1" fill="hold">
                                          <p:stCondLst>
                                            <p:cond delay="0"/>
                                          </p:stCondLst>
                                        </p:cTn>
                                        <p:tgtEl>
                                          <p:spTgt spid="74826"/>
                                        </p:tgtEl>
                                        <p:attrNameLst>
                                          <p:attrName>style.visibility</p:attrName>
                                        </p:attrNameLst>
                                      </p:cBhvr>
                                      <p:to>
                                        <p:strVal val="visible"/>
                                      </p:to>
                                    </p:set>
                                    <p:animEffect transition="in" filter="fade">
                                      <p:cBhvr>
                                        <p:cTn id="44" dur="500"/>
                                        <p:tgtEl>
                                          <p:spTgt spid="74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4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27000" y="723900"/>
            <a:ext cx="3632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spcBef>
                <a:spcPct val="0"/>
              </a:spcBef>
            </a:pPr>
            <a:r>
              <a:rPr lang="en-US" sz="4000" dirty="0">
                <a:solidFill>
                  <a:schemeClr val="accent1"/>
                </a:solidFill>
              </a:rPr>
              <a:t> </a:t>
            </a:r>
            <a:r>
              <a:rPr lang="en-US" sz="3400" dirty="0">
                <a:solidFill>
                  <a:schemeClr val="accent1"/>
                </a:solidFill>
              </a:rPr>
              <a:t> </a:t>
            </a:r>
            <a:r>
              <a:rPr lang="en-US" sz="3600" b="1" dirty="0" smtClean="0">
                <a:solidFill>
                  <a:srgbClr val="FFFF99"/>
                </a:solidFill>
                <a:latin typeface="Eras Demi ITC" charset="0"/>
              </a:rPr>
              <a:t>Norfolk Public Schools</a:t>
            </a:r>
            <a:br>
              <a:rPr lang="en-US" sz="3600" b="1" dirty="0" smtClean="0">
                <a:solidFill>
                  <a:srgbClr val="FFFF99"/>
                </a:solidFill>
                <a:latin typeface="Eras Demi ITC" charset="0"/>
              </a:rPr>
            </a:br>
            <a:r>
              <a:rPr lang="ja-JP" altLang="en-US" sz="3600" b="1" dirty="0" smtClean="0">
                <a:solidFill>
                  <a:srgbClr val="FFFF99"/>
                </a:solidFill>
                <a:latin typeface="Arial"/>
              </a:rPr>
              <a:t>“</a:t>
            </a:r>
            <a:r>
              <a:rPr lang="en-US" sz="3600" b="1" dirty="0">
                <a:solidFill>
                  <a:srgbClr val="FFFF99"/>
                </a:solidFill>
                <a:latin typeface="Eras Demi ITC" charset="0"/>
              </a:rPr>
              <a:t>A</a:t>
            </a:r>
            <a:r>
              <a:rPr lang="ja-JP" altLang="en-US" sz="3600" b="1" dirty="0">
                <a:solidFill>
                  <a:srgbClr val="FFFF99"/>
                </a:solidFill>
                <a:latin typeface="Arial"/>
              </a:rPr>
              <a:t>”</a:t>
            </a:r>
            <a:r>
              <a:rPr lang="en-US" sz="3600" b="1" dirty="0">
                <a:solidFill>
                  <a:srgbClr val="FFFF99"/>
                </a:solidFill>
                <a:latin typeface="Eras Demi ITC" charset="0"/>
              </a:rPr>
              <a:t> Frame</a:t>
            </a:r>
            <a:br>
              <a:rPr lang="en-US" sz="3600" b="1" dirty="0">
                <a:solidFill>
                  <a:srgbClr val="FFFF99"/>
                </a:solidFill>
                <a:latin typeface="Eras Demi ITC" charset="0"/>
              </a:rPr>
            </a:br>
            <a:r>
              <a:rPr lang="en-US" sz="2400" b="1" dirty="0">
                <a:solidFill>
                  <a:srgbClr val="FFFF99"/>
                </a:solidFill>
                <a:latin typeface="Eras Demi ITC" charset="0"/>
              </a:rPr>
              <a:t>For Continuous Improvement</a:t>
            </a:r>
          </a:p>
        </p:txBody>
      </p:sp>
      <p:sp>
        <p:nvSpPr>
          <p:cNvPr id="14" name="WordArt 3"/>
          <p:cNvSpPr>
            <a:spLocks noChangeArrowheads="1" noChangeShapeType="1" noTextEdit="1"/>
          </p:cNvSpPr>
          <p:nvPr/>
        </p:nvSpPr>
        <p:spPr bwMode="auto">
          <a:xfrm rot="5400000">
            <a:off x="4292600" y="952500"/>
            <a:ext cx="3733800" cy="3276600"/>
          </a:xfrm>
          <a:prstGeom prst="rect">
            <a:avLst/>
          </a:prstGeom>
          <a:extLst>
            <a:ext uri="{AF507438-7753-43e0-B8FC-AC1667EBCBE1}">
              <a14:hiddenEffects xmlns:a14="http://schemas.microsoft.com/office/drawing/2010/main">
                <a:effectLst/>
              </a14:hiddenEffects>
            </a:ext>
          </a:extLst>
        </p:spPr>
        <p:txBody>
          <a:bodyPr vert="wordArtVert" wrap="none" numCol="1" fromWordArt="1">
            <a:prstTxWarp prst="textPlain">
              <a:avLst>
                <a:gd name="adj" fmla="val 50000"/>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r>
              <a:rPr lang="en-US" sz="3600" kern="10" dirty="0">
                <a:ln w="9525">
                  <a:solidFill>
                    <a:srgbClr val="000000"/>
                  </a:solidFill>
                  <a:round/>
                  <a:headEnd/>
                  <a:tailEnd/>
                </a:ln>
                <a:solidFill>
                  <a:srgbClr val="FFFF99"/>
                </a:solidFill>
                <a:latin typeface="Arial Black"/>
                <a:ea typeface="Arial Black"/>
                <a:cs typeface="Arial Black"/>
              </a:rPr>
              <a:t>A</a:t>
            </a:r>
          </a:p>
        </p:txBody>
      </p:sp>
      <p:sp>
        <p:nvSpPr>
          <p:cNvPr id="15" name="Rectangle 14"/>
          <p:cNvSpPr>
            <a:spLocks noChangeArrowheads="1"/>
          </p:cNvSpPr>
          <p:nvPr/>
        </p:nvSpPr>
        <p:spPr bwMode="auto">
          <a:xfrm>
            <a:off x="5283200" y="114300"/>
            <a:ext cx="16764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0"/>
              </a:spcBef>
            </a:pPr>
            <a:r>
              <a:rPr lang="en-US" sz="3200" b="1" dirty="0">
                <a:solidFill>
                  <a:srgbClr val="62BCE9"/>
                </a:solidFill>
                <a:effectLst>
                  <a:outerShdw blurRad="50800" dist="38100" dir="2700000" algn="tl" rotWithShape="0">
                    <a:schemeClr val="bg1">
                      <a:alpha val="43000"/>
                    </a:schemeClr>
                  </a:outerShdw>
                </a:effectLst>
                <a:latin typeface="Eras Demi ITC" charset="0"/>
              </a:rPr>
              <a:t>Analyze</a:t>
            </a:r>
          </a:p>
        </p:txBody>
      </p:sp>
      <p:grpSp>
        <p:nvGrpSpPr>
          <p:cNvPr id="2" name="Group 1"/>
          <p:cNvGrpSpPr/>
          <p:nvPr/>
        </p:nvGrpSpPr>
        <p:grpSpPr>
          <a:xfrm>
            <a:off x="6807200" y="647700"/>
            <a:ext cx="1828800" cy="1905000"/>
            <a:chOff x="6807200" y="647700"/>
            <a:chExt cx="1828800" cy="1905000"/>
          </a:xfrm>
        </p:grpSpPr>
        <p:sp>
          <p:nvSpPr>
            <p:cNvPr id="16" name="Line 6"/>
            <p:cNvSpPr>
              <a:spLocks noChangeShapeType="1"/>
            </p:cNvSpPr>
            <p:nvPr/>
          </p:nvSpPr>
          <p:spPr bwMode="auto">
            <a:xfrm>
              <a:off x="6807200" y="647700"/>
              <a:ext cx="457200" cy="1447800"/>
            </a:xfrm>
            <a:prstGeom prst="line">
              <a:avLst/>
            </a:prstGeom>
            <a:noFill/>
            <a:ln w="539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7" name="Rectangle 16"/>
            <p:cNvSpPr>
              <a:spLocks noChangeArrowheads="1"/>
            </p:cNvSpPr>
            <p:nvPr/>
          </p:nvSpPr>
          <p:spPr bwMode="auto">
            <a:xfrm>
              <a:off x="7035800" y="1943100"/>
              <a:ext cx="16002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0"/>
                </a:spcBef>
              </a:pPr>
              <a:r>
                <a:rPr lang="en-US" sz="3600" b="1" dirty="0">
                  <a:solidFill>
                    <a:srgbClr val="62BCE9"/>
                  </a:solidFill>
                  <a:effectLst>
                    <a:outerShdw blurRad="50800" dist="38100" dir="2700000" algn="tl" rotWithShape="0">
                      <a:schemeClr val="bg1">
                        <a:alpha val="43000"/>
                      </a:schemeClr>
                    </a:outerShdw>
                  </a:effectLst>
                  <a:latin typeface="Eras Demi ITC" charset="0"/>
                </a:rPr>
                <a:t>Align</a:t>
              </a:r>
            </a:p>
          </p:txBody>
        </p:sp>
      </p:grpSp>
      <p:grpSp>
        <p:nvGrpSpPr>
          <p:cNvPr id="3" name="Group 2"/>
          <p:cNvGrpSpPr/>
          <p:nvPr/>
        </p:nvGrpSpPr>
        <p:grpSpPr>
          <a:xfrm>
            <a:off x="7416800" y="2552700"/>
            <a:ext cx="1447800" cy="2286000"/>
            <a:chOff x="7416800" y="2552700"/>
            <a:chExt cx="1447800" cy="2286000"/>
          </a:xfrm>
        </p:grpSpPr>
        <p:sp>
          <p:nvSpPr>
            <p:cNvPr id="18" name="Rectangle 17"/>
            <p:cNvSpPr>
              <a:spLocks noChangeArrowheads="1"/>
            </p:cNvSpPr>
            <p:nvPr/>
          </p:nvSpPr>
          <p:spPr bwMode="auto">
            <a:xfrm>
              <a:off x="7416800" y="4305300"/>
              <a:ext cx="1447800"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0"/>
                </a:spcBef>
              </a:pPr>
              <a:r>
                <a:rPr lang="en-US" sz="3600" b="1" dirty="0">
                  <a:solidFill>
                    <a:srgbClr val="62BCE9"/>
                  </a:solidFill>
                  <a:effectLst>
                    <a:outerShdw blurRad="50800" dist="38100" dir="2700000" algn="tl" rotWithShape="0">
                      <a:schemeClr val="bg1">
                        <a:alpha val="43000"/>
                      </a:schemeClr>
                    </a:outerShdw>
                  </a:effectLst>
                  <a:latin typeface="Eras Demi ITC" charset="0"/>
                </a:rPr>
                <a:t>Act</a:t>
              </a:r>
            </a:p>
          </p:txBody>
        </p:sp>
        <p:sp>
          <p:nvSpPr>
            <p:cNvPr id="19" name="Line 10"/>
            <p:cNvSpPr>
              <a:spLocks noChangeShapeType="1"/>
            </p:cNvSpPr>
            <p:nvPr/>
          </p:nvSpPr>
          <p:spPr bwMode="auto">
            <a:xfrm>
              <a:off x="7416800" y="2552700"/>
              <a:ext cx="609600" cy="1828800"/>
            </a:xfrm>
            <a:prstGeom prst="line">
              <a:avLst/>
            </a:prstGeom>
            <a:noFill/>
            <a:ln w="539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grpSp>
        <p:nvGrpSpPr>
          <p:cNvPr id="4" name="Group 3"/>
          <p:cNvGrpSpPr/>
          <p:nvPr/>
        </p:nvGrpSpPr>
        <p:grpSpPr>
          <a:xfrm>
            <a:off x="3225800" y="4305300"/>
            <a:ext cx="4495800" cy="533400"/>
            <a:chOff x="3225800" y="4305300"/>
            <a:chExt cx="4495800" cy="533400"/>
          </a:xfrm>
        </p:grpSpPr>
        <p:sp>
          <p:nvSpPr>
            <p:cNvPr id="20" name="Rectangle 19"/>
            <p:cNvSpPr>
              <a:spLocks noChangeArrowheads="1"/>
            </p:cNvSpPr>
            <p:nvPr/>
          </p:nvSpPr>
          <p:spPr bwMode="auto">
            <a:xfrm>
              <a:off x="3225800" y="4305300"/>
              <a:ext cx="1447800" cy="533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0"/>
                </a:spcBef>
              </a:pPr>
              <a:r>
                <a:rPr lang="en-US" sz="3600" b="1" dirty="0">
                  <a:solidFill>
                    <a:srgbClr val="62BCE9"/>
                  </a:solidFill>
                  <a:effectLst>
                    <a:outerShdw blurRad="50800" dist="38100" dir="2700000" algn="tl" rotWithShape="0">
                      <a:schemeClr val="bg1">
                        <a:alpha val="43000"/>
                      </a:schemeClr>
                    </a:outerShdw>
                  </a:effectLst>
                  <a:latin typeface="Eras Demi ITC" charset="0"/>
                </a:rPr>
                <a:t>Assess</a:t>
              </a:r>
            </a:p>
          </p:txBody>
        </p:sp>
        <p:sp>
          <p:nvSpPr>
            <p:cNvPr id="21" name="Line 13"/>
            <p:cNvSpPr>
              <a:spLocks noChangeShapeType="1"/>
            </p:cNvSpPr>
            <p:nvPr/>
          </p:nvSpPr>
          <p:spPr bwMode="auto">
            <a:xfrm flipH="1">
              <a:off x="4826000" y="4686300"/>
              <a:ext cx="2895600" cy="0"/>
            </a:xfrm>
            <a:prstGeom prst="line">
              <a:avLst/>
            </a:prstGeom>
            <a:noFill/>
            <a:ln w="539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grpSp>
        <p:nvGrpSpPr>
          <p:cNvPr id="5" name="Group 4"/>
          <p:cNvGrpSpPr/>
          <p:nvPr/>
        </p:nvGrpSpPr>
        <p:grpSpPr>
          <a:xfrm>
            <a:off x="3683000" y="1943100"/>
            <a:ext cx="1524000" cy="2438400"/>
            <a:chOff x="3683000" y="1943100"/>
            <a:chExt cx="1524000" cy="2438400"/>
          </a:xfrm>
        </p:grpSpPr>
        <p:sp>
          <p:nvSpPr>
            <p:cNvPr id="22" name="Rectangle 21"/>
            <p:cNvSpPr>
              <a:spLocks noChangeArrowheads="1"/>
            </p:cNvSpPr>
            <p:nvPr/>
          </p:nvSpPr>
          <p:spPr bwMode="auto">
            <a:xfrm>
              <a:off x="3683000" y="1943100"/>
              <a:ext cx="1524000" cy="685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0"/>
                </a:spcBef>
              </a:pPr>
              <a:r>
                <a:rPr lang="en-US" sz="3600" b="1" dirty="0">
                  <a:solidFill>
                    <a:srgbClr val="62BCE9"/>
                  </a:solidFill>
                  <a:effectLst>
                    <a:outerShdw blurRad="50800" dist="38100" dir="2700000" algn="tl" rotWithShape="0">
                      <a:schemeClr val="bg1">
                        <a:alpha val="43000"/>
                      </a:schemeClr>
                    </a:outerShdw>
                  </a:effectLst>
                  <a:latin typeface="Eras Demi ITC" charset="0"/>
                </a:rPr>
                <a:t>Adjust</a:t>
              </a:r>
            </a:p>
          </p:txBody>
        </p:sp>
        <p:sp>
          <p:nvSpPr>
            <p:cNvPr id="23" name="Line 16"/>
            <p:cNvSpPr>
              <a:spLocks noChangeShapeType="1"/>
            </p:cNvSpPr>
            <p:nvPr/>
          </p:nvSpPr>
          <p:spPr bwMode="auto">
            <a:xfrm flipV="1">
              <a:off x="4216400" y="2628900"/>
              <a:ext cx="609600" cy="1752600"/>
            </a:xfrm>
            <a:prstGeom prst="line">
              <a:avLst/>
            </a:prstGeom>
            <a:noFill/>
            <a:ln w="539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24" name="Line 17"/>
          <p:cNvSpPr>
            <a:spLocks noChangeShapeType="1"/>
          </p:cNvSpPr>
          <p:nvPr/>
        </p:nvSpPr>
        <p:spPr bwMode="auto">
          <a:xfrm flipV="1">
            <a:off x="4978400" y="647700"/>
            <a:ext cx="533400" cy="1447800"/>
          </a:xfrm>
          <a:prstGeom prst="line">
            <a:avLst/>
          </a:prstGeom>
          <a:noFill/>
          <a:ln w="5397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8296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500"/>
                            </p:stCondLst>
                            <p:childTnLst>
                              <p:par>
                                <p:cTn id="13" presetID="9"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2500"/>
                            </p:stCondLst>
                            <p:childTnLst>
                              <p:par>
                                <p:cTn id="17" presetID="9"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par>
                          <p:cTn id="20" fill="hold">
                            <p:stCondLst>
                              <p:cond delay="3500"/>
                            </p:stCondLst>
                            <p:childTnLst>
                              <p:par>
                                <p:cTn id="21" presetID="9" presetClass="entr" presetSubtype="0" fill="hold" nodeType="afterEffect">
                                  <p:stCondLst>
                                    <p:cond delay="50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par>
                          <p:cTn id="24" fill="hold">
                            <p:stCondLst>
                              <p:cond delay="4500"/>
                            </p:stCondLst>
                            <p:childTnLst>
                              <p:par>
                                <p:cTn id="25" presetID="9" presetClass="entr" presetSubtype="0" fill="hold" grpId="0" nodeType="after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8108"/>
            <a:ext cx="2379133" cy="2009321"/>
          </a:xfrm>
        </p:spPr>
        <p:txBody>
          <a:bodyPr>
            <a:normAutofit fontScale="90000"/>
          </a:bodyPr>
          <a:lstStyle/>
          <a:p>
            <a:pPr algn="r"/>
            <a:r>
              <a:rPr lang="en-US" sz="4200" b="1" dirty="0" smtClean="0">
                <a:solidFill>
                  <a:schemeClr val="bg1">
                    <a:lumMod val="65000"/>
                  </a:schemeClr>
                </a:solidFill>
              </a:rPr>
              <a:t>Think beyond the single slide</a:t>
            </a:r>
            <a:endParaRPr lang="en-US" sz="4200" b="1" dirty="0">
              <a:solidFill>
                <a:schemeClr val="bg1">
                  <a:lumMod val="65000"/>
                </a:schemeClr>
              </a:solidFill>
            </a:endParaRPr>
          </a:p>
        </p:txBody>
      </p:sp>
      <p:pic>
        <p:nvPicPr>
          <p:cNvPr id="4" name="Picture 3" descr="Slide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6961" y="1867724"/>
            <a:ext cx="1219200" cy="685800"/>
          </a:xfrm>
          <a:prstGeom prst="rect">
            <a:avLst/>
          </a:prstGeom>
        </p:spPr>
      </p:pic>
      <p:pic>
        <p:nvPicPr>
          <p:cNvPr id="6" name="Picture 5" descr="Slide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5828" y="2589329"/>
            <a:ext cx="1219200" cy="685800"/>
          </a:xfrm>
          <a:prstGeom prst="rect">
            <a:avLst/>
          </a:prstGeom>
        </p:spPr>
      </p:pic>
      <p:pic>
        <p:nvPicPr>
          <p:cNvPr id="8" name="Picture 7" descr="Slide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4694" y="4052266"/>
            <a:ext cx="1219200" cy="685800"/>
          </a:xfrm>
          <a:prstGeom prst="rect">
            <a:avLst/>
          </a:prstGeom>
        </p:spPr>
      </p:pic>
      <p:pic>
        <p:nvPicPr>
          <p:cNvPr id="14" name="Picture 13" descr="Slide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4694" y="208643"/>
            <a:ext cx="1219200" cy="685800"/>
          </a:xfrm>
          <a:prstGeom prst="rect">
            <a:avLst/>
          </a:prstGeom>
        </p:spPr>
      </p:pic>
      <p:grpSp>
        <p:nvGrpSpPr>
          <p:cNvPr id="44" name="Group 43"/>
          <p:cNvGrpSpPr/>
          <p:nvPr/>
        </p:nvGrpSpPr>
        <p:grpSpPr>
          <a:xfrm>
            <a:off x="6134695" y="2784929"/>
            <a:ext cx="1360749" cy="1637393"/>
            <a:chOff x="6083894" y="3713238"/>
            <a:chExt cx="1360749" cy="2183191"/>
          </a:xfrm>
        </p:grpSpPr>
        <p:pic>
          <p:nvPicPr>
            <p:cNvPr id="7" name="Picture 6" descr="Slide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83894" y="4419555"/>
              <a:ext cx="1219200" cy="914400"/>
            </a:xfrm>
            <a:prstGeom prst="rect">
              <a:avLst/>
            </a:prstGeom>
          </p:spPr>
        </p:pic>
        <p:cxnSp>
          <p:nvCxnSpPr>
            <p:cNvPr id="17" name="Straight Arrow Connector 16"/>
            <p:cNvCxnSpPr/>
            <p:nvPr/>
          </p:nvCxnSpPr>
          <p:spPr>
            <a:xfrm>
              <a:off x="7444643" y="3713238"/>
              <a:ext cx="0" cy="2183191"/>
            </a:xfrm>
            <a:prstGeom prst="straightConnector1">
              <a:avLst/>
            </a:prstGeom>
            <a:ln>
              <a:solidFill>
                <a:srgbClr val="62BCE9"/>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7409954" y="1778001"/>
            <a:ext cx="1219200" cy="772898"/>
            <a:chOff x="7359154" y="2370667"/>
            <a:chExt cx="1219200" cy="1030531"/>
          </a:xfrm>
        </p:grpSpPr>
        <p:pic>
          <p:nvPicPr>
            <p:cNvPr id="5" name="Picture 4" descr="Slide3.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9154" y="2486798"/>
              <a:ext cx="1219200" cy="914400"/>
            </a:xfrm>
            <a:prstGeom prst="rect">
              <a:avLst/>
            </a:prstGeom>
          </p:spPr>
        </p:pic>
        <p:cxnSp>
          <p:nvCxnSpPr>
            <p:cNvPr id="20" name="Straight Arrow Connector 19"/>
            <p:cNvCxnSpPr/>
            <p:nvPr/>
          </p:nvCxnSpPr>
          <p:spPr>
            <a:xfrm>
              <a:off x="7438595" y="2370667"/>
              <a:ext cx="780143" cy="0"/>
            </a:xfrm>
            <a:prstGeom prst="straightConnector1">
              <a:avLst/>
            </a:prstGeom>
            <a:ln>
              <a:solidFill>
                <a:srgbClr val="62BCE9"/>
              </a:solidFill>
              <a:tailEnd type="arrow"/>
            </a:ln>
          </p:spPr>
          <p:style>
            <a:lnRef idx="2">
              <a:schemeClr val="accent1"/>
            </a:lnRef>
            <a:fillRef idx="0">
              <a:schemeClr val="accent1"/>
            </a:fillRef>
            <a:effectRef idx="1">
              <a:schemeClr val="accent1"/>
            </a:effectRef>
            <a:fontRef idx="minor">
              <a:schemeClr val="tx1"/>
            </a:fontRef>
          </p:style>
        </p:cxnSp>
      </p:grpSp>
      <p:cxnSp>
        <p:nvCxnSpPr>
          <p:cNvPr id="21" name="Straight Arrow Connector 20"/>
          <p:cNvCxnSpPr/>
          <p:nvPr/>
        </p:nvCxnSpPr>
        <p:spPr>
          <a:xfrm>
            <a:off x="7489396" y="2631622"/>
            <a:ext cx="780143" cy="0"/>
          </a:xfrm>
          <a:prstGeom prst="straightConnector1">
            <a:avLst/>
          </a:prstGeom>
          <a:ln>
            <a:solidFill>
              <a:srgbClr val="62BCE9"/>
            </a:solidFill>
            <a:headEnd type="arrow"/>
            <a:tailEnd type="none"/>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6144403" y="458108"/>
            <a:ext cx="1351040" cy="1368344"/>
            <a:chOff x="6093603" y="610810"/>
            <a:chExt cx="1351040" cy="1824459"/>
          </a:xfrm>
        </p:grpSpPr>
        <p:cxnSp>
          <p:nvCxnSpPr>
            <p:cNvPr id="16" name="Straight Arrow Connector 15"/>
            <p:cNvCxnSpPr/>
            <p:nvPr/>
          </p:nvCxnSpPr>
          <p:spPr>
            <a:xfrm>
              <a:off x="7438595" y="610810"/>
              <a:ext cx="6048" cy="1638904"/>
            </a:xfrm>
            <a:prstGeom prst="straightConnector1">
              <a:avLst/>
            </a:prstGeom>
            <a:ln>
              <a:solidFill>
                <a:srgbClr val="62BCE9"/>
              </a:solidFill>
              <a:tailEnd type="arrow"/>
            </a:ln>
          </p:spPr>
          <p:style>
            <a:lnRef idx="2">
              <a:schemeClr val="accent1"/>
            </a:lnRef>
            <a:fillRef idx="0">
              <a:schemeClr val="accent1"/>
            </a:fillRef>
            <a:effectRef idx="1">
              <a:schemeClr val="accent1"/>
            </a:effectRef>
            <a:fontRef idx="minor">
              <a:schemeClr val="tx1"/>
            </a:fontRef>
          </p:style>
        </p:cxnSp>
        <p:grpSp>
          <p:nvGrpSpPr>
            <p:cNvPr id="36" name="Group 35"/>
            <p:cNvGrpSpPr/>
            <p:nvPr/>
          </p:nvGrpSpPr>
          <p:grpSpPr>
            <a:xfrm>
              <a:off x="6093603" y="1192588"/>
              <a:ext cx="1211758" cy="1242681"/>
              <a:chOff x="6093603" y="1192588"/>
              <a:chExt cx="1211758" cy="1242681"/>
            </a:xfrm>
          </p:grpSpPr>
          <p:pic>
            <p:nvPicPr>
              <p:cNvPr id="3" name="Picture 2" descr="Slide1.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3603" y="1526450"/>
                <a:ext cx="1211758" cy="908819"/>
              </a:xfrm>
              <a:prstGeom prst="rect">
                <a:avLst/>
              </a:prstGeom>
            </p:spPr>
          </p:pic>
          <p:sp>
            <p:nvSpPr>
              <p:cNvPr id="27" name="TextBox 26"/>
              <p:cNvSpPr txBox="1"/>
              <p:nvPr/>
            </p:nvSpPr>
            <p:spPr>
              <a:xfrm>
                <a:off x="6132282" y="1192588"/>
                <a:ext cx="924640" cy="697626"/>
              </a:xfrm>
              <a:prstGeom prst="rect">
                <a:avLst/>
              </a:prstGeom>
              <a:noFill/>
            </p:spPr>
            <p:txBody>
              <a:bodyPr wrap="none" rtlCol="0">
                <a:spAutoFit/>
              </a:bodyPr>
              <a:lstStyle/>
              <a:p>
                <a:r>
                  <a:rPr lang="en-US" sz="1400" dirty="0">
                    <a:solidFill>
                      <a:srgbClr val="EB6615"/>
                    </a:solidFill>
                  </a:rPr>
                  <a:t>animation</a:t>
                </a:r>
              </a:p>
              <a:p>
                <a:endParaRPr lang="en-US" sz="1400" dirty="0">
                  <a:solidFill>
                    <a:schemeClr val="accent2"/>
                  </a:solidFill>
                </a:endParaRPr>
              </a:p>
            </p:txBody>
          </p:sp>
        </p:grpSp>
      </p:grpSp>
      <p:grpSp>
        <p:nvGrpSpPr>
          <p:cNvPr id="41" name="Group 40"/>
          <p:cNvGrpSpPr/>
          <p:nvPr/>
        </p:nvGrpSpPr>
        <p:grpSpPr>
          <a:xfrm>
            <a:off x="3782180" y="208642"/>
            <a:ext cx="1219200" cy="994901"/>
            <a:chOff x="3731380" y="278190"/>
            <a:chExt cx="1219200" cy="1326534"/>
          </a:xfrm>
        </p:grpSpPr>
        <p:pic>
          <p:nvPicPr>
            <p:cNvPr id="13" name="Picture 12" descr="Slide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380" y="278190"/>
              <a:ext cx="1219200" cy="914400"/>
            </a:xfrm>
            <a:prstGeom prst="rect">
              <a:avLst/>
            </a:prstGeom>
          </p:spPr>
        </p:pic>
        <p:sp>
          <p:nvSpPr>
            <p:cNvPr id="28" name="TextBox 27"/>
            <p:cNvSpPr txBox="1"/>
            <p:nvPr/>
          </p:nvSpPr>
          <p:spPr>
            <a:xfrm>
              <a:off x="3773716" y="1194355"/>
              <a:ext cx="924640" cy="410369"/>
            </a:xfrm>
            <a:prstGeom prst="rect">
              <a:avLst/>
            </a:prstGeom>
            <a:noFill/>
          </p:spPr>
          <p:txBody>
            <a:bodyPr wrap="none" rtlCol="0">
              <a:spAutoFit/>
            </a:bodyPr>
            <a:lstStyle/>
            <a:p>
              <a:r>
                <a:rPr lang="en-US" sz="1400" dirty="0" smtClean="0">
                  <a:solidFill>
                    <a:schemeClr val="accent4"/>
                  </a:solidFill>
                </a:rPr>
                <a:t>animation</a:t>
              </a:r>
              <a:endParaRPr lang="en-US" sz="1400" dirty="0">
                <a:solidFill>
                  <a:schemeClr val="accent4"/>
                </a:solidFill>
              </a:endParaRPr>
            </a:p>
          </p:txBody>
        </p:sp>
      </p:grpSp>
      <p:grpSp>
        <p:nvGrpSpPr>
          <p:cNvPr id="37" name="Group 36"/>
          <p:cNvGrpSpPr/>
          <p:nvPr/>
        </p:nvGrpSpPr>
        <p:grpSpPr>
          <a:xfrm>
            <a:off x="3782180" y="4052266"/>
            <a:ext cx="2262370" cy="745410"/>
            <a:chOff x="3731380" y="5403021"/>
            <a:chExt cx="2262370" cy="993880"/>
          </a:xfrm>
        </p:grpSpPr>
        <p:pic>
          <p:nvPicPr>
            <p:cNvPr id="9" name="Picture 8" descr="Slide1.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31380" y="5403021"/>
              <a:ext cx="1219200" cy="914400"/>
            </a:xfrm>
            <a:prstGeom prst="rect">
              <a:avLst/>
            </a:prstGeom>
          </p:spPr>
        </p:pic>
        <p:sp>
          <p:nvSpPr>
            <p:cNvPr id="29" name="TextBox 28"/>
            <p:cNvSpPr txBox="1"/>
            <p:nvPr/>
          </p:nvSpPr>
          <p:spPr>
            <a:xfrm>
              <a:off x="5069110" y="5699274"/>
              <a:ext cx="924640" cy="697627"/>
            </a:xfrm>
            <a:prstGeom prst="rect">
              <a:avLst/>
            </a:prstGeom>
            <a:noFill/>
          </p:spPr>
          <p:txBody>
            <a:bodyPr wrap="none" rtlCol="0">
              <a:spAutoFit/>
            </a:bodyPr>
            <a:lstStyle/>
            <a:p>
              <a:r>
                <a:rPr lang="en-US" sz="1400" dirty="0">
                  <a:solidFill>
                    <a:srgbClr val="EB6615"/>
                  </a:solidFill>
                </a:rPr>
                <a:t>animation</a:t>
              </a:r>
            </a:p>
            <a:p>
              <a:endParaRPr lang="en-US" sz="1400" dirty="0">
                <a:solidFill>
                  <a:schemeClr val="accent2"/>
                </a:solidFill>
              </a:endParaRPr>
            </a:p>
          </p:txBody>
        </p:sp>
        <p:cxnSp>
          <p:nvCxnSpPr>
            <p:cNvPr id="30" name="Straight Arrow Connector 29"/>
            <p:cNvCxnSpPr/>
            <p:nvPr/>
          </p:nvCxnSpPr>
          <p:spPr>
            <a:xfrm>
              <a:off x="5111471" y="6134705"/>
              <a:ext cx="780143" cy="0"/>
            </a:xfrm>
            <a:prstGeom prst="straightConnector1">
              <a:avLst/>
            </a:prstGeom>
            <a:ln>
              <a:solidFill>
                <a:schemeClr val="accent4"/>
              </a:solidFill>
              <a:prstDash val="dash"/>
              <a:headEnd type="oval"/>
              <a:tailEnd type="ova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3782181" y="1144836"/>
            <a:ext cx="1219201" cy="1017588"/>
            <a:chOff x="3731380" y="1526450"/>
            <a:chExt cx="1219201" cy="1356784"/>
          </a:xfrm>
        </p:grpSpPr>
        <p:pic>
          <p:nvPicPr>
            <p:cNvPr id="12" name="Picture 11" descr="Slide4.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31380" y="1526450"/>
              <a:ext cx="1219200" cy="914400"/>
            </a:xfrm>
            <a:prstGeom prst="rect">
              <a:avLst/>
            </a:prstGeom>
          </p:spPr>
        </p:pic>
        <p:sp>
          <p:nvSpPr>
            <p:cNvPr id="32" name="TextBox 31"/>
            <p:cNvSpPr txBox="1"/>
            <p:nvPr/>
          </p:nvSpPr>
          <p:spPr>
            <a:xfrm>
              <a:off x="3731381" y="2493383"/>
              <a:ext cx="1219200" cy="389851"/>
            </a:xfrm>
            <a:prstGeom prst="rect">
              <a:avLst/>
            </a:prstGeom>
            <a:noFill/>
          </p:spPr>
          <p:txBody>
            <a:bodyPr wrap="square" rtlCol="0">
              <a:spAutoFit/>
            </a:bodyPr>
            <a:lstStyle/>
            <a:p>
              <a:pPr algn="ctr"/>
              <a:r>
                <a:rPr lang="en-US" sz="1300" dirty="0" smtClean="0">
                  <a:solidFill>
                    <a:srgbClr val="FFCC00"/>
                  </a:solidFill>
                </a:rPr>
                <a:t>shortened path</a:t>
              </a:r>
              <a:endParaRPr lang="en-US" sz="1300" dirty="0">
                <a:solidFill>
                  <a:srgbClr val="FFCC00"/>
                </a:solidFill>
              </a:endParaRPr>
            </a:p>
          </p:txBody>
        </p:sp>
      </p:grpSp>
      <p:grpSp>
        <p:nvGrpSpPr>
          <p:cNvPr id="47" name="Group 46"/>
          <p:cNvGrpSpPr/>
          <p:nvPr/>
        </p:nvGrpSpPr>
        <p:grpSpPr>
          <a:xfrm>
            <a:off x="3578980" y="458108"/>
            <a:ext cx="1422400" cy="3964214"/>
            <a:chOff x="3528180" y="610810"/>
            <a:chExt cx="1422400" cy="5285619"/>
          </a:xfrm>
        </p:grpSpPr>
        <p:pic>
          <p:nvPicPr>
            <p:cNvPr id="11" name="Picture 10" descr="Slide3.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31380" y="2943998"/>
              <a:ext cx="1219200" cy="914400"/>
            </a:xfrm>
            <a:prstGeom prst="rect">
              <a:avLst/>
            </a:prstGeom>
          </p:spPr>
        </p:pic>
        <p:cxnSp>
          <p:nvCxnSpPr>
            <p:cNvPr id="23" name="Straight Arrow Connector 22"/>
            <p:cNvCxnSpPr/>
            <p:nvPr/>
          </p:nvCxnSpPr>
          <p:spPr>
            <a:xfrm>
              <a:off x="3528180" y="610810"/>
              <a:ext cx="0" cy="5285619"/>
            </a:xfrm>
            <a:prstGeom prst="straightConnector1">
              <a:avLst/>
            </a:prstGeom>
            <a:ln>
              <a:solidFill>
                <a:schemeClr val="bg2"/>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3782180" y="2207999"/>
            <a:ext cx="2116668" cy="1769620"/>
            <a:chOff x="3731380" y="2943998"/>
            <a:chExt cx="2116668" cy="2359495"/>
          </a:xfrm>
        </p:grpSpPr>
        <p:pic>
          <p:nvPicPr>
            <p:cNvPr id="10" name="Picture 9" descr="Slide2.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31380" y="3909638"/>
              <a:ext cx="1219200" cy="914400"/>
            </a:xfrm>
            <a:prstGeom prst="rect">
              <a:avLst/>
            </a:prstGeom>
          </p:spPr>
        </p:pic>
        <p:sp>
          <p:nvSpPr>
            <p:cNvPr id="33" name="TextBox 32"/>
            <p:cNvSpPr txBox="1"/>
            <p:nvPr/>
          </p:nvSpPr>
          <p:spPr>
            <a:xfrm>
              <a:off x="3731380" y="4913642"/>
              <a:ext cx="1219200" cy="389851"/>
            </a:xfrm>
            <a:prstGeom prst="rect">
              <a:avLst/>
            </a:prstGeom>
            <a:noFill/>
          </p:spPr>
          <p:txBody>
            <a:bodyPr wrap="square" rtlCol="0">
              <a:spAutoFit/>
            </a:bodyPr>
            <a:lstStyle/>
            <a:p>
              <a:pPr algn="ctr"/>
              <a:r>
                <a:rPr lang="en-US" sz="1300" dirty="0" smtClean="0">
                  <a:solidFill>
                    <a:schemeClr val="accent3"/>
                  </a:solidFill>
                </a:rPr>
                <a:t>shortened path</a:t>
              </a:r>
              <a:endParaRPr lang="en-US" sz="1300" dirty="0">
                <a:solidFill>
                  <a:schemeClr val="accent3"/>
                </a:solidFill>
              </a:endParaRPr>
            </a:p>
          </p:txBody>
        </p:sp>
        <p:sp>
          <p:nvSpPr>
            <p:cNvPr id="34" name="Left Brace 33"/>
            <p:cNvSpPr/>
            <p:nvPr/>
          </p:nvSpPr>
          <p:spPr>
            <a:xfrm>
              <a:off x="5069110" y="2943998"/>
              <a:ext cx="778938" cy="2142050"/>
            </a:xfrm>
            <a:prstGeom prst="leftBrace">
              <a:avLst>
                <a:gd name="adj1" fmla="val 8333"/>
                <a:gd name="adj2" fmla="val 64681"/>
              </a:avLst>
            </a:prstGeom>
            <a:ln>
              <a:solidFill>
                <a:schemeClr val="accent3"/>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5" name="Title 1"/>
          <p:cNvSpPr txBox="1">
            <a:spLocks/>
          </p:cNvSpPr>
          <p:nvPr/>
        </p:nvSpPr>
        <p:spPr>
          <a:xfrm>
            <a:off x="457200" y="2637056"/>
            <a:ext cx="2379133" cy="200932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800" i="1" dirty="0" smtClean="0">
                <a:solidFill>
                  <a:schemeClr val="accent2"/>
                </a:solidFill>
              </a:rPr>
              <a:t>Expand</a:t>
            </a:r>
          </a:p>
          <a:p>
            <a:pPr algn="r"/>
            <a:r>
              <a:rPr lang="en-US" sz="2800" i="1" dirty="0" smtClean="0">
                <a:solidFill>
                  <a:schemeClr val="accent2"/>
                </a:solidFill>
              </a:rPr>
              <a:t>your canvas via transitions &amp; animations</a:t>
            </a:r>
            <a:endParaRPr lang="en-US" sz="2800" i="1" dirty="0">
              <a:solidFill>
                <a:schemeClr val="accent2"/>
              </a:solidFill>
            </a:endParaRPr>
          </a:p>
        </p:txBody>
      </p:sp>
    </p:spTree>
    <p:extLst>
      <p:ext uri="{BB962C8B-B14F-4D97-AF65-F5344CB8AC3E}">
        <p14:creationId xmlns:p14="http://schemas.microsoft.com/office/powerpoint/2010/main" val="15566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Alternative to Slides</a:t>
            </a:r>
            <a:endParaRPr lang="en-US" dirty="0"/>
          </a:p>
        </p:txBody>
      </p:sp>
      <p:pic>
        <p:nvPicPr>
          <p:cNvPr id="3" name="Picture 2" descr="prezi_horizont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245" y="1190236"/>
            <a:ext cx="3691890" cy="2126615"/>
          </a:xfrm>
          <a:prstGeom prst="rect">
            <a:avLst/>
          </a:prstGeom>
        </p:spPr>
      </p:pic>
      <p:sp>
        <p:nvSpPr>
          <p:cNvPr id="4" name="TextBox 3"/>
          <p:cNvSpPr txBox="1"/>
          <p:nvPr/>
        </p:nvSpPr>
        <p:spPr>
          <a:xfrm>
            <a:off x="0" y="2940742"/>
            <a:ext cx="9144000" cy="523220"/>
          </a:xfrm>
          <a:prstGeom prst="rect">
            <a:avLst/>
          </a:prstGeom>
          <a:noFill/>
        </p:spPr>
        <p:txBody>
          <a:bodyPr wrap="square" rtlCol="0">
            <a:spAutoFit/>
          </a:bodyPr>
          <a:lstStyle/>
          <a:p>
            <a:pPr algn="ctr"/>
            <a:r>
              <a:rPr lang="en-US" sz="2800" b="1" dirty="0" err="1" smtClean="0">
                <a:latin typeface="Eurostile"/>
                <a:cs typeface="Eurostile"/>
              </a:rPr>
              <a:t>www.prezi.com</a:t>
            </a:r>
            <a:endParaRPr lang="en-US" sz="2800" b="1" dirty="0">
              <a:latin typeface="Eurostile"/>
              <a:cs typeface="Eurostile"/>
            </a:endParaRPr>
          </a:p>
        </p:txBody>
      </p:sp>
      <p:sp>
        <p:nvSpPr>
          <p:cNvPr id="5" name="TextBox 4"/>
          <p:cNvSpPr txBox="1"/>
          <p:nvPr/>
        </p:nvSpPr>
        <p:spPr>
          <a:xfrm>
            <a:off x="246945" y="3675944"/>
            <a:ext cx="8593666" cy="369332"/>
          </a:xfrm>
          <a:prstGeom prst="rect">
            <a:avLst/>
          </a:prstGeom>
          <a:noFill/>
        </p:spPr>
        <p:txBody>
          <a:bodyPr wrap="square" rtlCol="0">
            <a:spAutoFit/>
          </a:bodyPr>
          <a:lstStyle/>
          <a:p>
            <a:pPr algn="ctr"/>
            <a:r>
              <a:rPr lang="en-US" dirty="0">
                <a:latin typeface="Eurostile"/>
                <a:cs typeface="Eurostile"/>
              </a:rPr>
              <a:t>Example: </a:t>
            </a:r>
            <a:r>
              <a:rPr lang="en-US" dirty="0">
                <a:solidFill>
                  <a:schemeClr val="accent4"/>
                </a:solidFill>
                <a:latin typeface="Eurostile"/>
                <a:cs typeface="Eurostile"/>
                <a:hlinkClick r:id="rId3"/>
              </a:rPr>
              <a:t>https://</a:t>
            </a:r>
            <a:r>
              <a:rPr lang="en-US" dirty="0" err="1">
                <a:solidFill>
                  <a:schemeClr val="accent4"/>
                </a:solidFill>
                <a:latin typeface="Eurostile"/>
                <a:cs typeface="Eurostile"/>
                <a:hlinkClick r:id="rId3"/>
              </a:rPr>
              <a:t>prezi.com</a:t>
            </a:r>
            <a:r>
              <a:rPr lang="en-US" dirty="0">
                <a:solidFill>
                  <a:schemeClr val="accent4"/>
                </a:solidFill>
                <a:latin typeface="Eurostile"/>
                <a:cs typeface="Eurostile"/>
                <a:hlinkClick r:id="rId3"/>
              </a:rPr>
              <a:t>/</a:t>
            </a:r>
            <a:r>
              <a:rPr lang="en-US" dirty="0" err="1">
                <a:solidFill>
                  <a:schemeClr val="accent4"/>
                </a:solidFill>
                <a:latin typeface="Eurostile"/>
                <a:cs typeface="Eurostile"/>
                <a:hlinkClick r:id="rId3"/>
              </a:rPr>
              <a:t>ryyubgjhbuca</a:t>
            </a:r>
            <a:r>
              <a:rPr lang="en-US" dirty="0">
                <a:solidFill>
                  <a:schemeClr val="accent4"/>
                </a:solidFill>
                <a:latin typeface="Eurostile"/>
                <a:cs typeface="Eurostile"/>
                <a:hlinkClick r:id="rId3"/>
              </a:rPr>
              <a:t>/</a:t>
            </a:r>
            <a:r>
              <a:rPr lang="en-US" dirty="0" err="1">
                <a:solidFill>
                  <a:schemeClr val="accent4"/>
                </a:solidFill>
                <a:latin typeface="Eurostile"/>
                <a:cs typeface="Eurostile"/>
                <a:hlinkClick r:id="rId3"/>
              </a:rPr>
              <a:t>prezi</a:t>
            </a:r>
            <a:r>
              <a:rPr lang="en-US" dirty="0">
                <a:solidFill>
                  <a:schemeClr val="accent4"/>
                </a:solidFill>
                <a:latin typeface="Eurostile"/>
                <a:cs typeface="Eurostile"/>
                <a:hlinkClick r:id="rId3"/>
              </a:rPr>
              <a:t>-demo-economic-</a:t>
            </a:r>
            <a:r>
              <a:rPr lang="en-US" dirty="0" smtClean="0">
                <a:solidFill>
                  <a:schemeClr val="accent4"/>
                </a:solidFill>
                <a:latin typeface="Eurostile"/>
                <a:cs typeface="Eurostile"/>
                <a:hlinkClick r:id="rId3"/>
              </a:rPr>
              <a:t>impact/</a:t>
            </a:r>
            <a:endParaRPr lang="en-US" dirty="0">
              <a:solidFill>
                <a:schemeClr val="accent4"/>
              </a:solidFill>
              <a:latin typeface="Eurostile"/>
              <a:cs typeface="Eurostile"/>
            </a:endParaRPr>
          </a:p>
        </p:txBody>
      </p:sp>
      <p:sp>
        <p:nvSpPr>
          <p:cNvPr id="6" name="TextBox 5"/>
          <p:cNvSpPr txBox="1"/>
          <p:nvPr/>
        </p:nvSpPr>
        <p:spPr>
          <a:xfrm>
            <a:off x="246945" y="4197676"/>
            <a:ext cx="8593666" cy="369332"/>
          </a:xfrm>
          <a:prstGeom prst="rect">
            <a:avLst/>
          </a:prstGeom>
          <a:noFill/>
        </p:spPr>
        <p:txBody>
          <a:bodyPr wrap="square" rtlCol="0">
            <a:spAutoFit/>
          </a:bodyPr>
          <a:lstStyle/>
          <a:p>
            <a:pPr algn="ctr"/>
            <a:r>
              <a:rPr lang="en-US" dirty="0" smtClean="0">
                <a:latin typeface="Eurostile"/>
                <a:cs typeface="Eurostile"/>
              </a:rPr>
              <a:t>Tutorial: </a:t>
            </a:r>
            <a:r>
              <a:rPr lang="en-US" dirty="0">
                <a:solidFill>
                  <a:schemeClr val="accent4"/>
                </a:solidFill>
                <a:latin typeface="Eurostile"/>
                <a:cs typeface="Eurostile"/>
                <a:hlinkClick r:id="rId4"/>
              </a:rPr>
              <a:t>https://prezi.com/_zz2cnpnxgzj/prezenting-outside-the-box-2016</a:t>
            </a:r>
            <a:r>
              <a:rPr lang="en-US" dirty="0" smtClean="0">
                <a:solidFill>
                  <a:schemeClr val="accent4"/>
                </a:solidFill>
                <a:latin typeface="Eurostile"/>
                <a:cs typeface="Eurostile"/>
                <a:hlinkClick r:id="rId4"/>
              </a:rPr>
              <a:t>/</a:t>
            </a:r>
            <a:endParaRPr lang="en-US" dirty="0">
              <a:solidFill>
                <a:schemeClr val="accent4"/>
              </a:solidFill>
              <a:latin typeface="Eurostile"/>
              <a:cs typeface="Eurostile"/>
            </a:endParaRPr>
          </a:p>
        </p:txBody>
      </p:sp>
    </p:spTree>
    <p:extLst>
      <p:ext uri="{BB962C8B-B14F-4D97-AF65-F5344CB8AC3E}">
        <p14:creationId xmlns:p14="http://schemas.microsoft.com/office/powerpoint/2010/main" val="330425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PowerPoint vs. </a:t>
            </a:r>
            <a:r>
              <a:rPr lang="en-US" dirty="0" err="1" smtClean="0"/>
              <a:t>Prezi</a:t>
            </a:r>
            <a:endParaRPr lang="en-US" dirty="0"/>
          </a:p>
        </p:txBody>
      </p:sp>
      <p:pic>
        <p:nvPicPr>
          <p:cNvPr id="13" name="Picture 12" descr="PSAOnline-PresentationSoftwar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28" y="1511301"/>
            <a:ext cx="1554480" cy="874395"/>
          </a:xfrm>
          <a:prstGeom prst="rect">
            <a:avLst/>
          </a:prstGeom>
          <a:ln>
            <a:solidFill>
              <a:srgbClr val="000000"/>
            </a:solidFill>
          </a:ln>
        </p:spPr>
      </p:pic>
      <p:pic>
        <p:nvPicPr>
          <p:cNvPr id="14" name="Picture 13" descr="PSAOnline-PresentationSoftwar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528" y="1511301"/>
            <a:ext cx="1554480" cy="874395"/>
          </a:xfrm>
          <a:prstGeom prst="rect">
            <a:avLst/>
          </a:prstGeom>
          <a:ln>
            <a:solidFill>
              <a:srgbClr val="000000"/>
            </a:solidFill>
          </a:ln>
        </p:spPr>
      </p:pic>
      <p:pic>
        <p:nvPicPr>
          <p:cNvPr id="15" name="Picture 14" descr="PSAOnline-PresentationSoftware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8" y="2514601"/>
            <a:ext cx="1554480" cy="874395"/>
          </a:xfrm>
          <a:prstGeom prst="rect">
            <a:avLst/>
          </a:prstGeom>
          <a:ln>
            <a:solidFill>
              <a:srgbClr val="000000"/>
            </a:solidFill>
          </a:ln>
        </p:spPr>
      </p:pic>
      <p:pic>
        <p:nvPicPr>
          <p:cNvPr id="16" name="Picture 15" descr="PSAOnline-PresentationSoftware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6528" y="2514601"/>
            <a:ext cx="1554480" cy="874395"/>
          </a:xfrm>
          <a:prstGeom prst="rect">
            <a:avLst/>
          </a:prstGeom>
          <a:ln>
            <a:solidFill>
              <a:srgbClr val="000000"/>
            </a:solidFill>
          </a:ln>
        </p:spPr>
      </p:pic>
      <p:pic>
        <p:nvPicPr>
          <p:cNvPr id="17" name="Picture 16" descr="PSAOnline-PresentationSoftware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848" y="3517901"/>
            <a:ext cx="1554480" cy="874395"/>
          </a:xfrm>
          <a:prstGeom prst="rect">
            <a:avLst/>
          </a:prstGeom>
          <a:ln>
            <a:solidFill>
              <a:srgbClr val="000000"/>
            </a:solidFill>
          </a:ln>
        </p:spPr>
      </p:pic>
      <p:pic>
        <p:nvPicPr>
          <p:cNvPr id="18" name="Picture 17" descr="PSAOnline-PresentationSoftware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6528" y="3517901"/>
            <a:ext cx="1554480" cy="874395"/>
          </a:xfrm>
          <a:prstGeom prst="rect">
            <a:avLst/>
          </a:prstGeom>
          <a:ln>
            <a:solidFill>
              <a:srgbClr val="000000"/>
            </a:solidFill>
          </a:ln>
        </p:spPr>
      </p:pic>
      <p:pic>
        <p:nvPicPr>
          <p:cNvPr id="19" name="Picture 18" descr="EconImpac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2188" y="923528"/>
            <a:ext cx="3458262" cy="4080271"/>
          </a:xfrm>
          <a:prstGeom prst="rect">
            <a:avLst/>
          </a:prstGeom>
        </p:spPr>
      </p:pic>
      <p:sp>
        <p:nvSpPr>
          <p:cNvPr id="20" name="Double Bracket 19"/>
          <p:cNvSpPr/>
          <p:nvPr/>
        </p:nvSpPr>
        <p:spPr>
          <a:xfrm>
            <a:off x="6680216" y="3877733"/>
            <a:ext cx="397934" cy="304800"/>
          </a:xfrm>
          <a:prstGeom prst="bracketPair">
            <a:avLst/>
          </a:prstGeom>
          <a:ln w="57150">
            <a:solidFill>
              <a:schemeClr val="accent6"/>
            </a:solidFill>
            <a:miter lim="800000"/>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3725333" y="1511301"/>
            <a:ext cx="1913467" cy="369332"/>
          </a:xfrm>
          <a:prstGeom prst="rect">
            <a:avLst/>
          </a:prstGeom>
          <a:noFill/>
        </p:spPr>
        <p:txBody>
          <a:bodyPr wrap="square" rtlCol="0">
            <a:spAutoFit/>
          </a:bodyPr>
          <a:lstStyle/>
          <a:p>
            <a:r>
              <a:rPr lang="en-US" b="1" dirty="0" smtClean="0">
                <a:solidFill>
                  <a:schemeClr val="accent4"/>
                </a:solidFill>
                <a:latin typeface="Eurostile"/>
                <a:cs typeface="Eurostile"/>
              </a:rPr>
              <a:t>&lt;&lt; Slide-based</a:t>
            </a:r>
            <a:endParaRPr lang="en-US" b="1" dirty="0">
              <a:solidFill>
                <a:schemeClr val="accent4"/>
              </a:solidFill>
              <a:latin typeface="Eurostile"/>
              <a:cs typeface="Eurostile"/>
            </a:endParaRPr>
          </a:p>
        </p:txBody>
      </p:sp>
      <p:sp>
        <p:nvSpPr>
          <p:cNvPr id="22" name="TextBox 21"/>
          <p:cNvSpPr txBox="1"/>
          <p:nvPr/>
        </p:nvSpPr>
        <p:spPr>
          <a:xfrm>
            <a:off x="3979337" y="3019664"/>
            <a:ext cx="2150534" cy="369332"/>
          </a:xfrm>
          <a:prstGeom prst="rect">
            <a:avLst/>
          </a:prstGeom>
          <a:noFill/>
        </p:spPr>
        <p:txBody>
          <a:bodyPr wrap="square" rtlCol="0">
            <a:spAutoFit/>
          </a:bodyPr>
          <a:lstStyle/>
          <a:p>
            <a:r>
              <a:rPr lang="en-US" b="1" dirty="0" smtClean="0">
                <a:solidFill>
                  <a:schemeClr val="accent4"/>
                </a:solidFill>
                <a:latin typeface="Eurostile"/>
                <a:cs typeface="Eurostile"/>
              </a:rPr>
              <a:t>Canvas-based &gt;&gt;</a:t>
            </a:r>
            <a:endParaRPr lang="en-US" b="1" dirty="0">
              <a:solidFill>
                <a:schemeClr val="accent4"/>
              </a:solidFill>
              <a:latin typeface="Eurostile"/>
              <a:cs typeface="Eurostile"/>
            </a:endParaRPr>
          </a:p>
        </p:txBody>
      </p:sp>
    </p:spTree>
    <p:extLst>
      <p:ext uri="{BB962C8B-B14F-4D97-AF65-F5344CB8AC3E}">
        <p14:creationId xmlns:p14="http://schemas.microsoft.com/office/powerpoint/2010/main" val="1721350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1000"/>
                                        <p:tgtEl>
                                          <p:spTgt spid="1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1000"/>
                                        <p:tgtEl>
                                          <p:spTgt spid="15"/>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1000"/>
                                        <p:tgtEl>
                                          <p:spTgt spid="16"/>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1000"/>
                                        <p:tgtEl>
                                          <p:spTgt spid="17"/>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1000"/>
                                        <p:tgtEl>
                                          <p:spTgt spid="18"/>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500"/>
                            </p:stCondLst>
                            <p:childTnLst>
                              <p:par>
                                <p:cTn id="38" presetID="9" presetClass="entr" presetSubtype="0" fill="hold" grpId="0" nodeType="afterEffect">
                                  <p:stCondLst>
                                    <p:cond delay="100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1000"/>
                                        <p:tgtEl>
                                          <p:spTgt spid="20"/>
                                        </p:tgtEl>
                                      </p:cBhvr>
                                    </p:animEffect>
                                  </p:childTnLst>
                                </p:cTn>
                              </p:par>
                            </p:childTnLst>
                          </p:cTn>
                        </p:par>
                        <p:par>
                          <p:cTn id="41" fill="hold">
                            <p:stCondLst>
                              <p:cond delay="2500"/>
                            </p:stCondLst>
                            <p:childTnLst>
                              <p:par>
                                <p:cTn id="42" presetID="0" presetClass="path" presetSubtype="0" accel="50000" decel="50000" fill="hold" grpId="1" nodeType="afterEffect">
                                  <p:stCondLst>
                                    <p:cond delay="0"/>
                                  </p:stCondLst>
                                  <p:childTnLst>
                                    <p:animMotion origin="layout" path="M 0 0 C 0.00451 -0.11687 0.0092 -0.23343 0.00191 -0.29942 C -0.00539 -0.3654 -0.04896 -0.37897 -0.04341 -0.39624 C -0.03785 -0.41351 0.01336 -0.39346 0.03524 -0.40302 C 0.05711 -0.41258 0.07257 -0.43324 0.08802 -0.4539 " pathEditMode="relative" ptsTypes="aaaaA">
                                      <p:cBhvr>
                                        <p:cTn id="43" dur="5000" fill="hold"/>
                                        <p:tgtEl>
                                          <p:spTgt spid="20"/>
                                        </p:tgtEl>
                                        <p:attrNameLst>
                                          <p:attrName>ppt_x</p:attrName>
                                          <p:attrName>ppt_y</p:attrName>
                                        </p:attrNameLst>
                                      </p:cBhvr>
                                    </p:animMotion>
                                  </p:childTnLst>
                                </p:cTn>
                              </p:par>
                            </p:childTnLst>
                          </p:cTn>
                        </p:par>
                        <p:par>
                          <p:cTn id="44" fill="hold">
                            <p:stCondLst>
                              <p:cond delay="7500"/>
                            </p:stCondLst>
                            <p:childTnLst>
                              <p:par>
                                <p:cTn id="45" presetID="10" presetClass="entr" presetSubtype="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3"/>
                </a:solidFill>
              </a:rPr>
              <a:t>Suggested Reading</a:t>
            </a:r>
          </a:p>
        </p:txBody>
      </p:sp>
      <p:pic>
        <p:nvPicPr>
          <p:cNvPr id="4" name="Picture 3" descr="slideology.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5622" y="1320977"/>
            <a:ext cx="3008376" cy="3214116"/>
          </a:xfrm>
          <a:prstGeom prst="rect">
            <a:avLst/>
          </a:prstGeom>
          <a:scene3d>
            <a:camera prst="orthographicFront">
              <a:rot lat="0" lon="0" rev="300000"/>
            </a:camera>
            <a:lightRig rig="threePt" dir="t"/>
          </a:scene3d>
        </p:spPr>
      </p:pic>
      <p:sp>
        <p:nvSpPr>
          <p:cNvPr id="7" name="TextBox 6"/>
          <p:cNvSpPr txBox="1"/>
          <p:nvPr/>
        </p:nvSpPr>
        <p:spPr>
          <a:xfrm>
            <a:off x="4642154" y="2208700"/>
            <a:ext cx="2892637" cy="954107"/>
          </a:xfrm>
          <a:prstGeom prst="rect">
            <a:avLst/>
          </a:prstGeom>
          <a:noFill/>
        </p:spPr>
        <p:txBody>
          <a:bodyPr wrap="none" rtlCol="0">
            <a:spAutoFit/>
          </a:bodyPr>
          <a:lstStyle/>
          <a:p>
            <a:r>
              <a:rPr lang="en-US" sz="2800" b="1" dirty="0" smtClean="0">
                <a:solidFill>
                  <a:schemeClr val="bg2"/>
                </a:solidFill>
                <a:latin typeface="Eurostile"/>
                <a:cs typeface="Eurostile"/>
              </a:rPr>
              <a:t>Nancy Duarte,</a:t>
            </a:r>
          </a:p>
          <a:p>
            <a:r>
              <a:rPr lang="en-US" sz="2800" i="1" dirty="0" err="1" smtClean="0">
                <a:solidFill>
                  <a:schemeClr val="bg2"/>
                </a:solidFill>
                <a:latin typeface="Eurostile"/>
                <a:cs typeface="Eurostile"/>
              </a:rPr>
              <a:t>slide:ology</a:t>
            </a:r>
            <a:endParaRPr lang="en-US" sz="2800" i="1" dirty="0">
              <a:solidFill>
                <a:schemeClr val="bg2"/>
              </a:solidFill>
              <a:latin typeface="Eurostile"/>
              <a:cs typeface="Eurostile"/>
            </a:endParaRPr>
          </a:p>
        </p:txBody>
      </p:sp>
    </p:spTree>
    <p:extLst>
      <p:ext uri="{BB962C8B-B14F-4D97-AF65-F5344CB8AC3E}">
        <p14:creationId xmlns:p14="http://schemas.microsoft.com/office/powerpoint/2010/main" val="21825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Ze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2336" y="737796"/>
            <a:ext cx="2679192" cy="3287268"/>
          </a:xfrm>
          <a:prstGeom prst="rect">
            <a:avLst/>
          </a:prstGeom>
          <a:scene3d>
            <a:camera prst="orthographicFront">
              <a:rot lat="0" lon="0" rev="21299999"/>
            </a:camera>
            <a:lightRig rig="threePt" dir="t"/>
          </a:scene3d>
        </p:spPr>
      </p:pic>
      <p:sp>
        <p:nvSpPr>
          <p:cNvPr id="6" name="TextBox 5"/>
          <p:cNvSpPr txBox="1"/>
          <p:nvPr/>
        </p:nvSpPr>
        <p:spPr>
          <a:xfrm>
            <a:off x="1132972" y="1600478"/>
            <a:ext cx="2929416" cy="954107"/>
          </a:xfrm>
          <a:prstGeom prst="rect">
            <a:avLst/>
          </a:prstGeom>
          <a:noFill/>
        </p:spPr>
        <p:txBody>
          <a:bodyPr wrap="none" rtlCol="0">
            <a:spAutoFit/>
          </a:bodyPr>
          <a:lstStyle/>
          <a:p>
            <a:pPr algn="r"/>
            <a:r>
              <a:rPr lang="en-US" sz="2800" b="1" dirty="0" smtClean="0">
                <a:solidFill>
                  <a:srgbClr val="EB6615"/>
                </a:solidFill>
                <a:latin typeface="Eurostile"/>
                <a:cs typeface="Eurostile"/>
              </a:rPr>
              <a:t>Garr Reynolds,</a:t>
            </a:r>
          </a:p>
          <a:p>
            <a:pPr algn="r"/>
            <a:r>
              <a:rPr lang="en-US" sz="2800" i="1" dirty="0" smtClean="0">
                <a:solidFill>
                  <a:srgbClr val="EB6615"/>
                </a:solidFill>
                <a:latin typeface="Eurostile"/>
                <a:cs typeface="Eurostile"/>
              </a:rPr>
              <a:t>Presentation Zen</a:t>
            </a:r>
            <a:endParaRPr lang="en-US" sz="2800" i="1" dirty="0">
              <a:solidFill>
                <a:srgbClr val="EB6615"/>
              </a:solidFill>
              <a:latin typeface="Eurostile"/>
              <a:cs typeface="Eurostile"/>
            </a:endParaRPr>
          </a:p>
        </p:txBody>
      </p:sp>
    </p:spTree>
    <p:extLst>
      <p:ext uri="{BB962C8B-B14F-4D97-AF65-F5344CB8AC3E}">
        <p14:creationId xmlns:p14="http://schemas.microsoft.com/office/powerpoint/2010/main" val="14642570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580049" y="1884110"/>
            <a:ext cx="5309945" cy="1815882"/>
          </a:xfrm>
          <a:prstGeom prst="rect">
            <a:avLst/>
          </a:prstGeom>
          <a:noFill/>
        </p:spPr>
        <p:txBody>
          <a:bodyPr wrap="square" rtlCol="0">
            <a:spAutoFit/>
          </a:bodyPr>
          <a:lstStyle/>
          <a:p>
            <a:r>
              <a:rPr lang="en-US" sz="2800" b="1" dirty="0" smtClean="0">
                <a:solidFill>
                  <a:schemeClr val="bg2"/>
                </a:solidFill>
                <a:latin typeface="Eurostile"/>
                <a:cs typeface="Eurostile"/>
              </a:rPr>
              <a:t>Randy Krum</a:t>
            </a:r>
          </a:p>
          <a:p>
            <a:r>
              <a:rPr lang="en-US" sz="2800" i="1" dirty="0" smtClean="0">
                <a:solidFill>
                  <a:schemeClr val="bg2"/>
                </a:solidFill>
                <a:latin typeface="Eurostile"/>
                <a:cs typeface="Eurostile"/>
              </a:rPr>
              <a:t>Cool </a:t>
            </a:r>
            <a:r>
              <a:rPr lang="en-US" sz="2800" i="1" dirty="0" err="1" smtClean="0">
                <a:solidFill>
                  <a:schemeClr val="bg2"/>
                </a:solidFill>
                <a:latin typeface="Eurostile"/>
                <a:cs typeface="Eurostile"/>
              </a:rPr>
              <a:t>Infographics</a:t>
            </a:r>
            <a:r>
              <a:rPr lang="en-US" sz="2800" i="1" dirty="0" smtClean="0">
                <a:solidFill>
                  <a:schemeClr val="bg2"/>
                </a:solidFill>
                <a:latin typeface="Eurostile"/>
                <a:cs typeface="Eurostile"/>
              </a:rPr>
              <a:t>: Effective Communication with Data Visualization and Design</a:t>
            </a:r>
            <a:endParaRPr lang="en-US" sz="2800" i="1" dirty="0">
              <a:solidFill>
                <a:schemeClr val="bg2"/>
              </a:solidFill>
              <a:latin typeface="Eurostile"/>
              <a:cs typeface="Eurostile"/>
            </a:endParaRPr>
          </a:p>
        </p:txBody>
      </p:sp>
      <p:pic>
        <p:nvPicPr>
          <p:cNvPr id="3" name="Picture 2" descr="CoolInfographics-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779" y="1403948"/>
            <a:ext cx="2229556" cy="2779995"/>
          </a:xfrm>
          <a:prstGeom prst="rect">
            <a:avLst/>
          </a:prstGeom>
          <a:ln>
            <a:solidFill>
              <a:schemeClr val="bg1"/>
            </a:solidFill>
          </a:ln>
          <a:scene3d>
            <a:camera prst="orthographicFront">
              <a:rot lat="0" lon="0" rev="600000"/>
            </a:camera>
            <a:lightRig rig="threePt" dir="t"/>
          </a:scene3d>
        </p:spPr>
      </p:pic>
    </p:spTree>
    <p:extLst>
      <p:ext uri="{BB962C8B-B14F-4D97-AF65-F5344CB8AC3E}">
        <p14:creationId xmlns:p14="http://schemas.microsoft.com/office/powerpoint/2010/main" val="158611592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50333" y="1613456"/>
            <a:ext cx="5579333" cy="1815882"/>
          </a:xfrm>
          <a:prstGeom prst="rect">
            <a:avLst/>
          </a:prstGeom>
          <a:noFill/>
        </p:spPr>
        <p:txBody>
          <a:bodyPr wrap="square" rtlCol="0">
            <a:spAutoFit/>
          </a:bodyPr>
          <a:lstStyle/>
          <a:p>
            <a:pPr algn="r"/>
            <a:r>
              <a:rPr lang="en-US" sz="2800" b="1" dirty="0" smtClean="0">
                <a:solidFill>
                  <a:srgbClr val="EB6615"/>
                </a:solidFill>
                <a:latin typeface="Eurostile"/>
                <a:cs typeface="Eurostile"/>
              </a:rPr>
              <a:t>Cole </a:t>
            </a:r>
            <a:r>
              <a:rPr lang="en-US" sz="2800" b="1" dirty="0" err="1" smtClean="0">
                <a:solidFill>
                  <a:srgbClr val="EB6615"/>
                </a:solidFill>
                <a:latin typeface="Eurostile"/>
                <a:cs typeface="Eurostile"/>
              </a:rPr>
              <a:t>Nussbaumer</a:t>
            </a:r>
            <a:r>
              <a:rPr lang="en-US" sz="2800" b="1" dirty="0" smtClean="0">
                <a:solidFill>
                  <a:srgbClr val="EB6615"/>
                </a:solidFill>
                <a:latin typeface="Eurostile"/>
                <a:cs typeface="Eurostile"/>
              </a:rPr>
              <a:t> </a:t>
            </a:r>
            <a:r>
              <a:rPr lang="en-US" sz="2800" b="1" dirty="0" err="1" smtClean="0">
                <a:solidFill>
                  <a:srgbClr val="EB6615"/>
                </a:solidFill>
                <a:latin typeface="Eurostile"/>
                <a:cs typeface="Eurostile"/>
              </a:rPr>
              <a:t>Knaffic</a:t>
            </a:r>
            <a:endParaRPr lang="en-US" sz="2800" b="1" dirty="0" smtClean="0">
              <a:solidFill>
                <a:srgbClr val="EB6615"/>
              </a:solidFill>
              <a:latin typeface="Eurostile"/>
              <a:cs typeface="Eurostile"/>
            </a:endParaRPr>
          </a:p>
          <a:p>
            <a:pPr algn="r"/>
            <a:r>
              <a:rPr lang="en-US" sz="2800" i="1" dirty="0" smtClean="0">
                <a:solidFill>
                  <a:srgbClr val="EB6615"/>
                </a:solidFill>
                <a:latin typeface="Eurostile"/>
                <a:cs typeface="Eurostile"/>
              </a:rPr>
              <a:t>Storytelling with data: </a:t>
            </a:r>
            <a:br>
              <a:rPr lang="en-US" sz="2800" i="1" dirty="0" smtClean="0">
                <a:solidFill>
                  <a:srgbClr val="EB6615"/>
                </a:solidFill>
                <a:latin typeface="Eurostile"/>
                <a:cs typeface="Eurostile"/>
              </a:rPr>
            </a:br>
            <a:r>
              <a:rPr lang="en-US" sz="2800" i="1" dirty="0" smtClean="0">
                <a:solidFill>
                  <a:srgbClr val="EB6615"/>
                </a:solidFill>
                <a:latin typeface="Eurostile"/>
                <a:cs typeface="Eurostile"/>
              </a:rPr>
              <a:t>A data visualization guide for business professionals</a:t>
            </a:r>
            <a:endParaRPr lang="en-US" sz="2800" i="1" dirty="0">
              <a:solidFill>
                <a:srgbClr val="EB6615"/>
              </a:solidFill>
              <a:latin typeface="Eurostile"/>
              <a:cs typeface="Eurostile"/>
            </a:endParaRPr>
          </a:p>
        </p:txBody>
      </p:sp>
      <p:pic>
        <p:nvPicPr>
          <p:cNvPr id="2" name="Picture 1" descr="storytelling-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222" y="1783363"/>
            <a:ext cx="2083709" cy="2598141"/>
          </a:xfrm>
          <a:prstGeom prst="rect">
            <a:avLst/>
          </a:prstGeom>
          <a:scene3d>
            <a:camera prst="orthographicFront">
              <a:rot lat="0" lon="0" rev="20999999"/>
            </a:camera>
            <a:lightRig rig="threePt" dir="t"/>
          </a:scene3d>
        </p:spPr>
      </p:pic>
    </p:spTree>
    <p:extLst>
      <p:ext uri="{BB962C8B-B14F-4D97-AF65-F5344CB8AC3E}">
        <p14:creationId xmlns:p14="http://schemas.microsoft.com/office/powerpoint/2010/main" val="68427899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586141" y="1756225"/>
            <a:ext cx="4554478" cy="1323439"/>
          </a:xfrm>
          <a:prstGeom prst="rect">
            <a:avLst/>
          </a:prstGeom>
          <a:noFill/>
        </p:spPr>
        <p:txBody>
          <a:bodyPr wrap="square" rtlCol="0">
            <a:spAutoFit/>
          </a:bodyPr>
          <a:lstStyle/>
          <a:p>
            <a:pPr algn="r"/>
            <a:r>
              <a:rPr lang="en-US" sz="2800" b="1" dirty="0" smtClean="0">
                <a:solidFill>
                  <a:schemeClr val="bg2"/>
                </a:solidFill>
                <a:latin typeface="Calibri"/>
                <a:cs typeface="Calibri"/>
              </a:rPr>
              <a:t>Linda L. </a:t>
            </a:r>
            <a:r>
              <a:rPr lang="en-US" sz="2800" b="1" dirty="0" err="1" smtClean="0">
                <a:solidFill>
                  <a:schemeClr val="bg2"/>
                </a:solidFill>
                <a:latin typeface="Calibri"/>
                <a:cs typeface="Calibri"/>
              </a:rPr>
              <a:t>Lohr</a:t>
            </a:r>
            <a:r>
              <a:rPr lang="en-US" sz="2800" b="1" dirty="0" smtClean="0">
                <a:solidFill>
                  <a:schemeClr val="bg2"/>
                </a:solidFill>
                <a:latin typeface="Calibri"/>
                <a:cs typeface="Calibri"/>
              </a:rPr>
              <a:t>,</a:t>
            </a:r>
          </a:p>
          <a:p>
            <a:pPr algn="r"/>
            <a:r>
              <a:rPr lang="en-US" sz="2600" i="1" dirty="0" smtClean="0">
                <a:solidFill>
                  <a:schemeClr val="bg2"/>
                </a:solidFill>
                <a:latin typeface="Calibri"/>
                <a:cs typeface="Calibri"/>
              </a:rPr>
              <a:t>Creating Graphics for Learning and Performance</a:t>
            </a:r>
            <a:endParaRPr lang="en-US" sz="2600" i="1" dirty="0">
              <a:solidFill>
                <a:schemeClr val="bg2"/>
              </a:solidFill>
              <a:latin typeface="Calibri"/>
              <a:cs typeface="Calibri"/>
            </a:endParaRPr>
          </a:p>
        </p:txBody>
      </p:sp>
      <p:pic>
        <p:nvPicPr>
          <p:cNvPr id="4" name="Picture 3" descr="Learni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2730" y="929489"/>
            <a:ext cx="2624328" cy="3497580"/>
          </a:xfrm>
          <a:prstGeom prst="rect">
            <a:avLst/>
          </a:prstGeom>
          <a:scene3d>
            <a:camera prst="orthographicFront">
              <a:rot lat="0" lon="0" rev="21299999"/>
            </a:camera>
            <a:lightRig rig="threePt" dir="t"/>
          </a:scene3d>
        </p:spPr>
      </p:pic>
    </p:spTree>
    <p:extLst>
      <p:ext uri="{BB962C8B-B14F-4D97-AF65-F5344CB8AC3E}">
        <p14:creationId xmlns:p14="http://schemas.microsoft.com/office/powerpoint/2010/main" val="313745652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59456855.jpg"/>
          <p:cNvPicPr>
            <a:picLocks noChangeAspect="1"/>
          </p:cNvPicPr>
          <p:nvPr/>
        </p:nvPicPr>
        <p:blipFill rotWithShape="1">
          <a:blip r:embed="rId2">
            <a:extLst>
              <a:ext uri="{28A0092B-C50C-407E-A947-70E740481C1C}">
                <a14:useLocalDpi xmlns:a14="http://schemas.microsoft.com/office/drawing/2010/main" val="0"/>
              </a:ext>
            </a:extLst>
          </a:blip>
          <a:srcRect l="3463" r="7486"/>
          <a:stretch/>
        </p:blipFill>
        <p:spPr>
          <a:xfrm>
            <a:off x="0" y="0"/>
            <a:ext cx="9144000" cy="5143500"/>
          </a:xfrm>
          <a:prstGeom prst="rect">
            <a:avLst/>
          </a:prstGeom>
        </p:spPr>
      </p:pic>
    </p:spTree>
    <p:extLst>
      <p:ext uri="{BB962C8B-B14F-4D97-AF65-F5344CB8AC3E}">
        <p14:creationId xmlns:p14="http://schemas.microsoft.com/office/powerpoint/2010/main" val="250554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1264"/>
            <a:ext cx="9144000" cy="2286000"/>
          </a:xfrm>
          <a:prstGeom prst="rect">
            <a:avLst/>
          </a:prstGeom>
          <a:solidFill>
            <a:srgbClr val="571F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alk-bubbl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631264"/>
            <a:ext cx="2286000" cy="2286000"/>
          </a:xfrm>
          <a:prstGeom prst="rect">
            <a:avLst/>
          </a:prstGeom>
        </p:spPr>
      </p:pic>
      <p:sp>
        <p:nvSpPr>
          <p:cNvPr id="11" name="TextBox 10"/>
          <p:cNvSpPr txBox="1"/>
          <p:nvPr/>
        </p:nvSpPr>
        <p:spPr>
          <a:xfrm>
            <a:off x="3378200" y="491564"/>
            <a:ext cx="5105400" cy="1938992"/>
          </a:xfrm>
          <a:prstGeom prst="rect">
            <a:avLst/>
          </a:prstGeom>
          <a:noFill/>
        </p:spPr>
        <p:txBody>
          <a:bodyPr wrap="square" rtlCol="0">
            <a:spAutoFit/>
          </a:bodyPr>
          <a:lstStyle/>
          <a:p>
            <a:r>
              <a:rPr lang="en-US" sz="12000" dirty="0" smtClean="0">
                <a:solidFill>
                  <a:schemeClr val="bg1"/>
                </a:solidFill>
                <a:latin typeface="ANGEL TEARS trial"/>
                <a:cs typeface="ANGEL TEARS trial"/>
              </a:rPr>
              <a:t>Questions</a:t>
            </a:r>
            <a:endParaRPr lang="en-US" sz="12000" dirty="0">
              <a:solidFill>
                <a:schemeClr val="bg1"/>
              </a:solidFill>
              <a:latin typeface="ANGEL TEARS trial"/>
              <a:cs typeface="ANGEL TEARS trial"/>
            </a:endParaRPr>
          </a:p>
        </p:txBody>
      </p:sp>
      <p:sp>
        <p:nvSpPr>
          <p:cNvPr id="12" name="Subtitle 2"/>
          <p:cNvSpPr txBox="1">
            <a:spLocks/>
          </p:cNvSpPr>
          <p:nvPr/>
        </p:nvSpPr>
        <p:spPr>
          <a:xfrm>
            <a:off x="673100" y="3746500"/>
            <a:ext cx="4445000" cy="1041400"/>
          </a:xfrm>
          <a:prstGeom prst="rect">
            <a:avLst/>
          </a:prstGeom>
          <a:effectLst/>
        </p:spPr>
        <p:txBody>
          <a:bodyPr vert="horz" lIns="91440" tIns="45720" rIns="91440" bIns="45720" rtlCol="0">
            <a:normAutofit fontScale="4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ClrTx/>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Tx/>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Tx/>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Tx/>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5400" dirty="0" smtClean="0">
                <a:solidFill>
                  <a:schemeClr val="tx1"/>
                </a:solidFill>
                <a:effectLst>
                  <a:outerShdw blurRad="50800" dist="38100" dir="2700000" algn="tl" rotWithShape="0">
                    <a:srgbClr val="000000">
                      <a:alpha val="43000"/>
                    </a:srgbClr>
                  </a:outerShdw>
                </a:effectLst>
                <a:latin typeface="Eurostile"/>
                <a:cs typeface="Eurostile"/>
              </a:rPr>
              <a:t>Vincent Rhodes, </a:t>
            </a:r>
            <a:r>
              <a:rPr lang="en-US" sz="3800" dirty="0" smtClean="0">
                <a:solidFill>
                  <a:schemeClr val="tx1"/>
                </a:solidFill>
                <a:effectLst>
                  <a:outerShdw blurRad="50800" dist="38100" dir="2700000" algn="tl" rotWithShape="0">
                    <a:srgbClr val="000000">
                      <a:alpha val="43000"/>
                    </a:srgbClr>
                  </a:outerShdw>
                </a:effectLst>
                <a:latin typeface="Eurostile"/>
                <a:cs typeface="Eurostile"/>
              </a:rPr>
              <a:t>PhD, APR</a:t>
            </a:r>
          </a:p>
          <a:p>
            <a:pPr algn="r"/>
            <a:r>
              <a:rPr lang="en-US" sz="4200" dirty="0" err="1" smtClean="0">
                <a:solidFill>
                  <a:schemeClr val="tx1"/>
                </a:solidFill>
                <a:effectLst>
                  <a:outerShdw blurRad="50800" dist="38100" dir="2700000" algn="tl" rotWithShape="0">
                    <a:srgbClr val="000000">
                      <a:alpha val="43000"/>
                    </a:srgbClr>
                  </a:outerShdw>
                </a:effectLst>
                <a:latin typeface="Eurostile"/>
                <a:cs typeface="Eurostile"/>
              </a:rPr>
              <a:t>varhodes@gmail.com</a:t>
            </a:r>
            <a:endParaRPr lang="en-US" sz="4200" dirty="0">
              <a:solidFill>
                <a:schemeClr val="tx1"/>
              </a:solidFill>
              <a:effectLst>
                <a:outerShdw blurRad="50800" dist="38100" dir="2700000" algn="tl" rotWithShape="0">
                  <a:srgbClr val="000000">
                    <a:alpha val="43000"/>
                  </a:srgbClr>
                </a:outerShdw>
              </a:effectLst>
              <a:latin typeface="Eurostile"/>
              <a:cs typeface="Eurostile"/>
            </a:endParaRPr>
          </a:p>
          <a:p>
            <a:pPr algn="r"/>
            <a:r>
              <a:rPr lang="en-US" sz="4200" dirty="0" smtClean="0">
                <a:solidFill>
                  <a:schemeClr val="tx1"/>
                </a:solidFill>
                <a:effectLst>
                  <a:outerShdw blurRad="50800" dist="38100" dir="2700000" algn="tl" rotWithShape="0">
                    <a:srgbClr val="000000">
                      <a:alpha val="43000"/>
                    </a:srgbClr>
                  </a:outerShdw>
                </a:effectLst>
                <a:latin typeface="Eurostile"/>
                <a:cs typeface="Eurostile"/>
              </a:rPr>
              <a:t>@</a:t>
            </a:r>
            <a:r>
              <a:rPr lang="en-US" sz="4200" dirty="0" err="1" smtClean="0">
                <a:solidFill>
                  <a:schemeClr val="tx1"/>
                </a:solidFill>
                <a:effectLst>
                  <a:outerShdw blurRad="50800" dist="38100" dir="2700000" algn="tl" rotWithShape="0">
                    <a:srgbClr val="000000">
                      <a:alpha val="43000"/>
                    </a:srgbClr>
                  </a:outerShdw>
                </a:effectLst>
                <a:latin typeface="Eurostile"/>
                <a:cs typeface="Eurostile"/>
              </a:rPr>
              <a:t>varhodes</a:t>
            </a:r>
            <a:endParaRPr lang="en-US" sz="4200" dirty="0" smtClean="0">
              <a:solidFill>
                <a:schemeClr val="tx1"/>
              </a:solidFill>
              <a:effectLst>
                <a:outerShdw blurRad="50800" dist="38100" dir="2700000" algn="tl" rotWithShape="0">
                  <a:srgbClr val="000000">
                    <a:alpha val="43000"/>
                  </a:srgbClr>
                </a:outerShdw>
              </a:effectLst>
              <a:latin typeface="Eurostile"/>
              <a:cs typeface="Eurostile"/>
            </a:endParaRPr>
          </a:p>
        </p:txBody>
      </p:sp>
      <p:pic>
        <p:nvPicPr>
          <p:cNvPr id="13" name="Picture 12" descr="r-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9700" y="3457268"/>
            <a:ext cx="1712506" cy="1584632"/>
          </a:xfrm>
          <a:prstGeom prst="rect">
            <a:avLst/>
          </a:prstGeom>
          <a:effectLst>
            <a:outerShdw blurRad="50800" dist="50800" dir="2700000" algn="tl" rotWithShape="0">
              <a:srgbClr val="000000">
                <a:alpha val="43000"/>
              </a:srgbClr>
            </a:outerShdw>
          </a:effectLst>
        </p:spPr>
      </p:pic>
    </p:spTree>
    <p:extLst>
      <p:ext uri="{BB962C8B-B14F-4D97-AF65-F5344CB8AC3E}">
        <p14:creationId xmlns:p14="http://schemas.microsoft.com/office/powerpoint/2010/main" val="10371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echwriting School Online Session 004Fin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0"/>
            <a:ext cx="6858000" cy="5143500"/>
          </a:xfrm>
          <a:prstGeom prst="rect">
            <a:avLst/>
          </a:prstGeom>
        </p:spPr>
      </p:pic>
    </p:spTree>
    <p:extLst>
      <p:ext uri="{BB962C8B-B14F-4D97-AF65-F5344CB8AC3E}">
        <p14:creationId xmlns:p14="http://schemas.microsoft.com/office/powerpoint/2010/main" val="353001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40404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5736</TotalTime>
  <Words>4532</Words>
  <Application>Microsoft Macintosh PowerPoint</Application>
  <PresentationFormat>On-screen Show (16:9)</PresentationFormat>
  <Paragraphs>583</Paragraphs>
  <Slides>91</Slides>
  <Notes>38</Notes>
  <HiddenSlides>7</HiddenSlides>
  <MMClips>0</MMClips>
  <ScaleCrop>false</ScaleCrop>
  <HeadingPairs>
    <vt:vector size="4" baseType="variant">
      <vt:variant>
        <vt:lpstr>Theme</vt:lpstr>
      </vt:variant>
      <vt:variant>
        <vt:i4>1</vt:i4>
      </vt:variant>
      <vt:variant>
        <vt:lpstr>Slide Titles</vt:lpstr>
      </vt:variant>
      <vt:variant>
        <vt:i4>91</vt:i4>
      </vt:variant>
    </vt:vector>
  </HeadingPairs>
  <TitlesOfParts>
    <vt:vector size="9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Messages Stick?</vt:lpstr>
      <vt:lpstr>Write the Speech First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Powerful Presentations</vt:lpstr>
      <vt:lpstr>PowerPoint Presentation</vt:lpstr>
      <vt:lpstr>Too Much Text Why Speakers Write Out Speeches on Slides</vt:lpstr>
      <vt:lpstr>PowerPoint Presentation</vt:lpstr>
      <vt:lpstr>PowerPoint Presentation</vt:lpstr>
      <vt:lpstr>“Chunking” Information</vt:lpstr>
      <vt:lpstr>PowerPoint Presentation</vt:lpstr>
      <vt:lpstr>A Thought on Reading Slides</vt:lpstr>
      <vt:lpstr>Mayer &amp; Moreno Suggest:</vt:lpstr>
      <vt:lpstr>PowerPoint Presentation</vt:lpstr>
      <vt:lpstr>Creating a Better Archive</vt:lpstr>
      <vt:lpstr>Hidden Slides in Slide Sorter</vt:lpstr>
      <vt:lpstr>Condense Info in Archive to Save Paper</vt:lpstr>
      <vt:lpstr>Using Slides/Visuals</vt:lpstr>
      <vt:lpstr>PowerPoint Presentation</vt:lpstr>
      <vt:lpstr>Come to the Dark SLIDE</vt:lpstr>
      <vt:lpstr>PowerPoint Presentation</vt:lpstr>
      <vt:lpstr>Find a Strong Visual Metaphor</vt:lpstr>
      <vt:lpstr>Determining the Right Visual</vt:lpstr>
      <vt:lpstr>Overall Theme: Hitting Home Runs in Media Relations</vt:lpstr>
      <vt:lpstr>Selecting Strong Images</vt:lpstr>
      <vt:lpstr>Pixel Power</vt:lpstr>
      <vt:lpstr>PowerPoint Presentation</vt:lpstr>
      <vt:lpstr>PowerPoint Presentation</vt:lpstr>
      <vt:lpstr>Image Coherence</vt:lpstr>
      <vt:lpstr>Rule of Thirds Photo Example</vt:lpstr>
      <vt:lpstr>Rule of Thirds Slide Example</vt:lpstr>
      <vt:lpstr>Image Resources</vt:lpstr>
      <vt:lpstr>Consider Video </vt:lpstr>
      <vt:lpstr>Coping with Backgrounds </vt:lpstr>
      <vt:lpstr>White Space</vt:lpstr>
      <vt:lpstr>PowerPoint Presentation</vt:lpstr>
      <vt:lpstr>PowerPoint Presentation</vt:lpstr>
      <vt:lpstr>PowerPoint Presentation</vt:lpstr>
      <vt:lpstr>Types of fonts</vt:lpstr>
      <vt:lpstr>Can Your Text be Read?</vt:lpstr>
      <vt:lpstr>Checking for appropriate font size</vt:lpstr>
      <vt:lpstr>PowerPoint Presentation</vt:lpstr>
      <vt:lpstr>Branded Templates or DIY?</vt:lpstr>
      <vt:lpstr>Use the Slide Master </vt:lpstr>
      <vt:lpstr>Avoid Template Crowding</vt:lpstr>
      <vt:lpstr>PowerPoint Presentation</vt:lpstr>
      <vt:lpstr>Present Data in Clearest Way Possible</vt:lpstr>
      <vt:lpstr>This is a BAD Chart</vt:lpstr>
      <vt:lpstr>Do you need a chart, graph or table?</vt:lpstr>
      <vt:lpstr>The Picture Superiority Effect</vt:lpstr>
      <vt:lpstr>PowerPoint Presentation</vt:lpstr>
      <vt:lpstr>PowerPoint Presentation</vt:lpstr>
      <vt:lpstr>PowerPoint Presentation</vt:lpstr>
      <vt:lpstr>Limit Colors (Use for emphasis)</vt:lpstr>
      <vt:lpstr>PowerPoint Presentation</vt:lpstr>
      <vt:lpstr>Avoid 3D Distortions</vt:lpstr>
      <vt:lpstr>Manage Motion</vt:lpstr>
      <vt:lpstr>Text Animations</vt:lpstr>
      <vt:lpstr>PowerPoint Presentation</vt:lpstr>
      <vt:lpstr>PowerPoint Presentation</vt:lpstr>
      <vt:lpstr>Think beyond the single slide</vt:lpstr>
      <vt:lpstr>An Alternative to Slides</vt:lpstr>
      <vt:lpstr>PowerPoint vs. Prezi</vt:lpstr>
      <vt:lpstr>Suggested Reading</vt:lpstr>
      <vt:lpstr>PowerPoint Presentation</vt:lpstr>
      <vt:lpstr>PowerPoint Presentation</vt:lpstr>
      <vt:lpstr>PowerPoint Presentation</vt:lpstr>
      <vt:lpstr>PowerPoint Presentation</vt:lpstr>
      <vt:lpstr>PowerPoint Presentation</vt:lpstr>
      <vt:lpstr>PowerPoint Presentation</vt:lpstr>
    </vt:vector>
  </TitlesOfParts>
  <Company>Eastern Virginia Medical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Vincent Rhodes</dc:creator>
  <cp:lastModifiedBy>Vincent</cp:lastModifiedBy>
  <cp:revision>224</cp:revision>
  <cp:lastPrinted>2016-07-04T01:56:41Z</cp:lastPrinted>
  <dcterms:created xsi:type="dcterms:W3CDTF">2014-02-15T18:48:09Z</dcterms:created>
  <dcterms:modified xsi:type="dcterms:W3CDTF">2016-07-06T02:36:05Z</dcterms:modified>
</cp:coreProperties>
</file>